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90" r:id="rId5"/>
    <p:sldMasterId id="2147483648" r:id="rId6"/>
  </p:sldMasterIdLst>
  <p:notesMasterIdLst>
    <p:notesMasterId r:id="rId93"/>
  </p:notesMasterIdLst>
  <p:handoutMasterIdLst>
    <p:handoutMasterId r:id="rId94"/>
  </p:handoutMasterIdLst>
  <p:sldIdLst>
    <p:sldId id="344" r:id="rId7"/>
    <p:sldId id="349" r:id="rId8"/>
    <p:sldId id="353" r:id="rId9"/>
    <p:sldId id="354" r:id="rId10"/>
    <p:sldId id="355" r:id="rId11"/>
    <p:sldId id="356" r:id="rId12"/>
    <p:sldId id="727" r:id="rId13"/>
    <p:sldId id="358" r:id="rId14"/>
    <p:sldId id="645" r:id="rId15"/>
    <p:sldId id="360" r:id="rId16"/>
    <p:sldId id="361" r:id="rId17"/>
    <p:sldId id="362" r:id="rId18"/>
    <p:sldId id="719" r:id="rId19"/>
    <p:sldId id="721" r:id="rId20"/>
    <p:sldId id="695" r:id="rId21"/>
    <p:sldId id="709" r:id="rId22"/>
    <p:sldId id="365" r:id="rId23"/>
    <p:sldId id="429" r:id="rId24"/>
    <p:sldId id="427" r:id="rId25"/>
    <p:sldId id="530" r:id="rId26"/>
    <p:sldId id="425" r:id="rId27"/>
    <p:sldId id="368" r:id="rId28"/>
    <p:sldId id="446" r:id="rId29"/>
    <p:sldId id="369" r:id="rId30"/>
    <p:sldId id="488" r:id="rId31"/>
    <p:sldId id="370" r:id="rId32"/>
    <p:sldId id="372" r:id="rId33"/>
    <p:sldId id="428" r:id="rId34"/>
    <p:sldId id="500" r:id="rId35"/>
    <p:sldId id="501" r:id="rId36"/>
    <p:sldId id="722" r:id="rId37"/>
    <p:sldId id="502" r:id="rId38"/>
    <p:sldId id="503" r:id="rId39"/>
    <p:sldId id="660" r:id="rId40"/>
    <p:sldId id="504" r:id="rId41"/>
    <p:sldId id="724" r:id="rId42"/>
    <p:sldId id="598" r:id="rId43"/>
    <p:sldId id="597" r:id="rId44"/>
    <p:sldId id="433" r:id="rId45"/>
    <p:sldId id="516" r:id="rId46"/>
    <p:sldId id="379" r:id="rId47"/>
    <p:sldId id="675" r:id="rId48"/>
    <p:sldId id="381" r:id="rId49"/>
    <p:sldId id="382" r:id="rId50"/>
    <p:sldId id="434" r:id="rId51"/>
    <p:sldId id="384" r:id="rId52"/>
    <p:sldId id="385" r:id="rId53"/>
    <p:sldId id="386" r:id="rId54"/>
    <p:sldId id="387" r:id="rId55"/>
    <p:sldId id="388" r:id="rId56"/>
    <p:sldId id="389" r:id="rId57"/>
    <p:sldId id="447" r:id="rId58"/>
    <p:sldId id="391" r:id="rId59"/>
    <p:sldId id="392" r:id="rId60"/>
    <p:sldId id="393" r:id="rId61"/>
    <p:sldId id="394" r:id="rId62"/>
    <p:sldId id="395" r:id="rId63"/>
    <p:sldId id="396" r:id="rId64"/>
    <p:sldId id="397" r:id="rId65"/>
    <p:sldId id="398" r:id="rId66"/>
    <p:sldId id="399" r:id="rId67"/>
    <p:sldId id="495" r:id="rId68"/>
    <p:sldId id="401" r:id="rId69"/>
    <p:sldId id="402" r:id="rId70"/>
    <p:sldId id="403" r:id="rId71"/>
    <p:sldId id="725" r:id="rId72"/>
    <p:sldId id="405" r:id="rId73"/>
    <p:sldId id="424" r:id="rId74"/>
    <p:sldId id="406" r:id="rId75"/>
    <p:sldId id="407" r:id="rId76"/>
    <p:sldId id="408" r:id="rId77"/>
    <p:sldId id="409" r:id="rId78"/>
    <p:sldId id="410" r:id="rId79"/>
    <p:sldId id="411" r:id="rId80"/>
    <p:sldId id="418" r:id="rId81"/>
    <p:sldId id="419" r:id="rId82"/>
    <p:sldId id="420" r:id="rId83"/>
    <p:sldId id="713" r:id="rId84"/>
    <p:sldId id="714" r:id="rId85"/>
    <p:sldId id="715" r:id="rId86"/>
    <p:sldId id="716" r:id="rId87"/>
    <p:sldId id="717" r:id="rId88"/>
    <p:sldId id="718" r:id="rId89"/>
    <p:sldId id="726" r:id="rId90"/>
    <p:sldId id="421" r:id="rId91"/>
    <p:sldId id="335" r:id="rId92"/>
  </p:sldIdLst>
  <p:sldSz cx="9144000" cy="5148263"/>
  <p:notesSz cx="7315200" cy="9601200"/>
  <p:custDataLst>
    <p:tags r:id="rId95"/>
  </p:custData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 userDrawn="1">
          <p15:clr>
            <a:srgbClr val="A4A3A4"/>
          </p15:clr>
        </p15:guide>
        <p15:guide id="2" orient="horz" pos="147" userDrawn="1">
          <p15:clr>
            <a:srgbClr val="A4A3A4"/>
          </p15:clr>
        </p15:guide>
        <p15:guide id="3" orient="horz" pos="2257" userDrawn="1">
          <p15:clr>
            <a:srgbClr val="A4A3A4"/>
          </p15:clr>
        </p15:guide>
        <p15:guide id="4" orient="horz" pos="692" userDrawn="1">
          <p15:clr>
            <a:srgbClr val="A4A3A4"/>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King" initials="EK" lastIdx="11" clrIdx="0"/>
  <p:cmAuthor id="2" name="Mark Scott" initials="M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E10"/>
    <a:srgbClr val="1AA79D"/>
    <a:srgbClr val="B0917F"/>
    <a:srgbClr val="7CC7BA"/>
    <a:srgbClr val="7F7F7F"/>
    <a:srgbClr val="383E5B"/>
    <a:srgbClr val="4C964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136" autoAdjust="0"/>
    <p:restoredTop sz="54557" autoAdjust="0"/>
  </p:normalViewPr>
  <p:slideViewPr>
    <p:cSldViewPr snapToGrid="0">
      <p:cViewPr varScale="1">
        <p:scale>
          <a:sx n="105" d="100"/>
          <a:sy n="105" d="100"/>
        </p:scale>
        <p:origin x="374" y="32"/>
      </p:cViewPr>
      <p:guideLst>
        <p:guide orient="horz" pos="283"/>
        <p:guide orient="horz" pos="147"/>
        <p:guide orient="horz" pos="2257"/>
        <p:guide orient="horz" pos="692"/>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984"/>
    </p:cViewPr>
  </p:sorterViewPr>
  <p:notesViewPr>
    <p:cSldViewPr snapToGrid="0">
      <p:cViewPr varScale="1">
        <p:scale>
          <a:sx n="56" d="100"/>
          <a:sy n="56" d="100"/>
        </p:scale>
        <p:origin x="2502" y="4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tags" Target="tags/tag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Schuster" userId="1da8cffb-e2aa-428e-a865-4e515bc25ab1" providerId="ADAL" clId="{E35053A7-908D-4D8A-9E10-84CC3CD939B7}"/>
    <pc:docChg chg="custSel delSld modSld">
      <pc:chgData name="Angela Schuster" userId="1da8cffb-e2aa-428e-a865-4e515bc25ab1" providerId="ADAL" clId="{E35053A7-908D-4D8A-9E10-84CC3CD939B7}" dt="2022-08-07T00:14:17.503" v="261" actId="20577"/>
      <pc:docMkLst>
        <pc:docMk/>
      </pc:docMkLst>
      <pc:sldChg chg="modSp mod">
        <pc:chgData name="Angela Schuster" userId="1da8cffb-e2aa-428e-a865-4e515bc25ab1" providerId="ADAL" clId="{E35053A7-908D-4D8A-9E10-84CC3CD939B7}" dt="2022-08-07T00:14:17.503" v="261" actId="20577"/>
        <pc:sldMkLst>
          <pc:docMk/>
          <pc:sldMk cId="1989082863" sldId="335"/>
        </pc:sldMkLst>
        <pc:spChg chg="mod">
          <ac:chgData name="Angela Schuster" userId="1da8cffb-e2aa-428e-a865-4e515bc25ab1" providerId="ADAL" clId="{E35053A7-908D-4D8A-9E10-84CC3CD939B7}" dt="2022-08-07T00:14:17.503" v="261" actId="20577"/>
          <ac:spMkLst>
            <pc:docMk/>
            <pc:sldMk cId="1989082863" sldId="335"/>
            <ac:spMk id="4" creationId="{D9E38778-10B1-4FAC-9F4D-119AD3C87AAC}"/>
          </ac:spMkLst>
        </pc:spChg>
      </pc:sldChg>
      <pc:sldChg chg="del">
        <pc:chgData name="Angela Schuster" userId="1da8cffb-e2aa-428e-a865-4e515bc25ab1" providerId="ADAL" clId="{E35053A7-908D-4D8A-9E10-84CC3CD939B7}" dt="2022-08-07T00:11:54.951" v="0" actId="47"/>
        <pc:sldMkLst>
          <pc:docMk/>
          <pc:sldMk cId="1136778165" sldId="350"/>
        </pc:sldMkLst>
      </pc:sldChg>
      <pc:sldChg chg="del">
        <pc:chgData name="Angela Schuster" userId="1da8cffb-e2aa-428e-a865-4e515bc25ab1" providerId="ADAL" clId="{E35053A7-908D-4D8A-9E10-84CC3CD939B7}" dt="2022-08-07T00:11:55.850" v="1" actId="47"/>
        <pc:sldMkLst>
          <pc:docMk/>
          <pc:sldMk cId="1811849660" sldId="352"/>
        </pc:sldMkLst>
      </pc:sldChg>
      <pc:sldChg chg="delSp modSp mod modNotesTx">
        <pc:chgData name="Angela Schuster" userId="1da8cffb-e2aa-428e-a865-4e515bc25ab1" providerId="ADAL" clId="{E35053A7-908D-4D8A-9E10-84CC3CD939B7}" dt="2022-08-07T00:12:17.549" v="34" actId="20577"/>
        <pc:sldMkLst>
          <pc:docMk/>
          <pc:sldMk cId="3992157126" sldId="353"/>
        </pc:sldMkLst>
        <pc:spChg chg="mod">
          <ac:chgData name="Angela Schuster" userId="1da8cffb-e2aa-428e-a865-4e515bc25ab1" providerId="ADAL" clId="{E35053A7-908D-4D8A-9E10-84CC3CD939B7}" dt="2022-08-07T00:12:01.661" v="21" actId="20577"/>
          <ac:spMkLst>
            <pc:docMk/>
            <pc:sldMk cId="3992157126" sldId="353"/>
            <ac:spMk id="3" creationId="{2DE52106-9AE9-4FFF-90D6-3CBFAF51BCF3}"/>
          </ac:spMkLst>
        </pc:spChg>
        <pc:picChg chg="del">
          <ac:chgData name="Angela Schuster" userId="1da8cffb-e2aa-428e-a865-4e515bc25ab1" providerId="ADAL" clId="{E35053A7-908D-4D8A-9E10-84CC3CD939B7}" dt="2022-08-07T00:12:03.850" v="22" actId="478"/>
          <ac:picMkLst>
            <pc:docMk/>
            <pc:sldMk cId="3992157126" sldId="353"/>
            <ac:picMk id="5" creationId="{FE9E1D17-7F74-4909-B644-8E157CA4F1FD}"/>
          </ac:picMkLst>
        </pc:picChg>
      </pc:sldChg>
      <pc:sldChg chg="modNotesTx">
        <pc:chgData name="Angela Schuster" userId="1da8cffb-e2aa-428e-a865-4e515bc25ab1" providerId="ADAL" clId="{E35053A7-908D-4D8A-9E10-84CC3CD939B7}" dt="2022-08-07T00:12:48.840" v="37" actId="20577"/>
        <pc:sldMkLst>
          <pc:docMk/>
          <pc:sldMk cId="1095707180" sldId="386"/>
        </pc:sldMkLst>
      </pc:sldChg>
      <pc:sldChg chg="del">
        <pc:chgData name="Angela Schuster" userId="1da8cffb-e2aa-428e-a865-4e515bc25ab1" providerId="ADAL" clId="{E35053A7-908D-4D8A-9E10-84CC3CD939B7}" dt="2022-08-07T00:13:59.423" v="235" actId="47"/>
        <pc:sldMkLst>
          <pc:docMk/>
          <pc:sldMk cId="97084110" sldId="423"/>
        </pc:sldMkLst>
      </pc:sldChg>
      <pc:sldChg chg="modNotesTx">
        <pc:chgData name="Angela Schuster" userId="1da8cffb-e2aa-428e-a865-4e515bc25ab1" providerId="ADAL" clId="{E35053A7-908D-4D8A-9E10-84CC3CD939B7}" dt="2022-08-07T00:13:52.784" v="234" actId="5793"/>
        <pc:sldMkLst>
          <pc:docMk/>
          <pc:sldMk cId="3662347133" sldId="7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55A2F7-E208-4B52-A7DD-09DB842879E2}"/>
              </a:ext>
            </a:extLst>
          </p:cNvPr>
          <p:cNvSpPr>
            <a:spLocks noGrp="1"/>
          </p:cNvSpPr>
          <p:nvPr>
            <p:ph type="hdr" sz="quarter"/>
          </p:nvPr>
        </p:nvSpPr>
        <p:spPr>
          <a:xfrm>
            <a:off x="1" y="1"/>
            <a:ext cx="3170138" cy="481028"/>
          </a:xfrm>
          <a:prstGeom prst="rect">
            <a:avLst/>
          </a:prstGeom>
        </p:spPr>
        <p:txBody>
          <a:bodyPr vert="horz" lIns="91440" tIns="45720" rIns="91440" bIns="45720" rtlCol="0"/>
          <a:lstStyle>
            <a:lvl1pPr algn="l">
              <a:defRPr sz="1200"/>
            </a:lvl1pPr>
          </a:lstStyle>
          <a:p>
            <a:r>
              <a:rPr lang="en-AU"/>
              <a:t>AWI - It's Fly Time!</a:t>
            </a:r>
          </a:p>
        </p:txBody>
      </p:sp>
      <p:sp>
        <p:nvSpPr>
          <p:cNvPr id="3" name="Date Placeholder 2">
            <a:extLst>
              <a:ext uri="{FF2B5EF4-FFF2-40B4-BE49-F238E27FC236}">
                <a16:creationId xmlns:a16="http://schemas.microsoft.com/office/drawing/2014/main" id="{365B23C2-A828-4D3A-A9CF-79509BF6ED11}"/>
              </a:ext>
            </a:extLst>
          </p:cNvPr>
          <p:cNvSpPr>
            <a:spLocks noGrp="1"/>
          </p:cNvSpPr>
          <p:nvPr>
            <p:ph type="dt" sz="quarter" idx="1"/>
          </p:nvPr>
        </p:nvSpPr>
        <p:spPr>
          <a:xfrm>
            <a:off x="4143427" y="1"/>
            <a:ext cx="3170138" cy="481028"/>
          </a:xfrm>
          <a:prstGeom prst="rect">
            <a:avLst/>
          </a:prstGeom>
        </p:spPr>
        <p:txBody>
          <a:bodyPr vert="horz" lIns="91440" tIns="45720" rIns="91440" bIns="45720" rtlCol="0"/>
          <a:lstStyle>
            <a:lvl1pPr algn="r">
              <a:defRPr sz="1200"/>
            </a:lvl1pPr>
          </a:lstStyle>
          <a:p>
            <a:endParaRPr lang="en-AU"/>
          </a:p>
        </p:txBody>
      </p:sp>
      <p:sp>
        <p:nvSpPr>
          <p:cNvPr id="4" name="Footer Placeholder 3">
            <a:extLst>
              <a:ext uri="{FF2B5EF4-FFF2-40B4-BE49-F238E27FC236}">
                <a16:creationId xmlns:a16="http://schemas.microsoft.com/office/drawing/2014/main" id="{0F7AD3A1-53DF-4B2B-B24D-3DD11F3426DF}"/>
              </a:ext>
            </a:extLst>
          </p:cNvPr>
          <p:cNvSpPr>
            <a:spLocks noGrp="1"/>
          </p:cNvSpPr>
          <p:nvPr>
            <p:ph type="ftr" sz="quarter" idx="2"/>
          </p:nvPr>
        </p:nvSpPr>
        <p:spPr>
          <a:xfrm>
            <a:off x="1" y="9120172"/>
            <a:ext cx="3170138" cy="48102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00EA9ED-9396-42F7-B5A8-821FD1609176}"/>
              </a:ext>
            </a:extLst>
          </p:cNvPr>
          <p:cNvSpPr>
            <a:spLocks noGrp="1"/>
          </p:cNvSpPr>
          <p:nvPr>
            <p:ph type="sldNum" sz="quarter" idx="3"/>
          </p:nvPr>
        </p:nvSpPr>
        <p:spPr>
          <a:xfrm>
            <a:off x="4143427" y="9120172"/>
            <a:ext cx="3170138" cy="481028"/>
          </a:xfrm>
          <a:prstGeom prst="rect">
            <a:avLst/>
          </a:prstGeom>
        </p:spPr>
        <p:txBody>
          <a:bodyPr vert="horz" lIns="91440" tIns="45720" rIns="91440" bIns="45720" rtlCol="0" anchor="b"/>
          <a:lstStyle>
            <a:lvl1pPr algn="r">
              <a:defRPr sz="1200"/>
            </a:lvl1pPr>
          </a:lstStyle>
          <a:p>
            <a:fld id="{759EC54A-0657-40B0-8F4B-79E1102CD9E9}" type="slidenum">
              <a:rPr lang="en-AU" smtClean="0"/>
              <a:t>‹#›</a:t>
            </a:fld>
            <a:endParaRPr lang="en-AU"/>
          </a:p>
        </p:txBody>
      </p:sp>
    </p:spTree>
    <p:extLst>
      <p:ext uri="{BB962C8B-B14F-4D97-AF65-F5344CB8AC3E}">
        <p14:creationId xmlns:p14="http://schemas.microsoft.com/office/powerpoint/2010/main" val="141097208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r>
              <a:rPr lang="en-US"/>
              <a:t>AWI - It's Fly Time!</a:t>
            </a:r>
          </a:p>
        </p:txBody>
      </p:sp>
      <p:sp>
        <p:nvSpPr>
          <p:cNvPr id="3" name="Date Placeholder 2"/>
          <p:cNvSpPr>
            <a:spLocks noGrp="1"/>
          </p:cNvSpPr>
          <p:nvPr>
            <p:ph type="dt" idx="1"/>
          </p:nvPr>
        </p:nvSpPr>
        <p:spPr>
          <a:xfrm>
            <a:off x="4143588" y="0"/>
            <a:ext cx="3169920" cy="481727"/>
          </a:xfrm>
          <a:prstGeom prst="rect">
            <a:avLst/>
          </a:prstGeom>
        </p:spPr>
        <p:txBody>
          <a:bodyPr vert="horz" lIns="99048" tIns="49524" rIns="99048" bIns="49524" rtlCol="0"/>
          <a:lstStyle>
            <a:lvl1pPr algn="r">
              <a:defRPr sz="1300"/>
            </a:lvl1pPr>
          </a:lstStyle>
          <a:p>
            <a:endParaRPr lang="en-US"/>
          </a:p>
        </p:txBody>
      </p:sp>
      <p:sp>
        <p:nvSpPr>
          <p:cNvPr id="4" name="Slide Image Placeholder 3"/>
          <p:cNvSpPr>
            <a:spLocks noGrp="1" noRot="1" noChangeAspect="1"/>
          </p:cNvSpPr>
          <p:nvPr>
            <p:ph type="sldImg" idx="2"/>
          </p:nvPr>
        </p:nvSpPr>
        <p:spPr>
          <a:xfrm>
            <a:off x="779463" y="1200150"/>
            <a:ext cx="5756275" cy="32400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9048" tIns="49524" rIns="99048" bIns="49524" rtlCol="0" anchor="b"/>
          <a:lstStyle>
            <a:lvl1pPr algn="r">
              <a:defRPr sz="1300"/>
            </a:lvl1pPr>
          </a:lstStyle>
          <a:p>
            <a:fld id="{3CE4697D-DD46-40BF-8AD7-E8FBBCF37496}" type="slidenum">
              <a:rPr lang="en-US" smtClean="0"/>
              <a:t>‹#›</a:t>
            </a:fld>
            <a:endParaRPr lang="en-US"/>
          </a:p>
        </p:txBody>
      </p:sp>
    </p:spTree>
    <p:extLst>
      <p:ext uri="{BB962C8B-B14F-4D97-AF65-F5344CB8AC3E}">
        <p14:creationId xmlns:p14="http://schemas.microsoft.com/office/powerpoint/2010/main" val="4293072514"/>
      </p:ext>
    </p:extLst>
  </p:cSld>
  <p:clrMap bg1="lt1" tx1="dk1" bg2="lt2" tx2="dk2" accent1="accent1" accent2="accent2" accent3="accent3" accent4="accent4" accent5="accent5" accent6="accent6" hlink="hlink" folHlink="folHlink"/>
  <p:hf ftr="0"/>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flyboss.com.au/sheep-goats/management/national-risk-maps.php"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25"/>
              </a:spcAft>
            </a:pPr>
            <a:r>
              <a:rPr lang="en-AU" sz="1100" i="0" dirty="0">
                <a:solidFill>
                  <a:srgbClr val="000000"/>
                </a:solidFill>
                <a:ea typeface="Noto Sans Symbols"/>
                <a:cs typeface="Noto Sans Symbols"/>
              </a:rPr>
              <a:t>FACILITATOR</a:t>
            </a:r>
          </a:p>
          <a:p>
            <a:pPr>
              <a:lnSpc>
                <a:spcPct val="107000"/>
              </a:lnSpc>
              <a:spcAft>
                <a:spcPts val="325"/>
              </a:spcAft>
            </a:pPr>
            <a:endParaRPr lang="en-AU" sz="1100" i="0" dirty="0">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ea typeface="Noto Sans Symbols"/>
                <a:cs typeface="Noto Sans Symbols"/>
              </a:rPr>
              <a:t>Thank participants for joining.</a:t>
            </a:r>
          </a:p>
          <a:p>
            <a:pPr marL="371429" indent="-371429">
              <a:lnSpc>
                <a:spcPct val="107000"/>
              </a:lnSpc>
              <a:spcAft>
                <a:spcPts val="325"/>
              </a:spcAft>
              <a:buFont typeface="Arial" panose="020B0604020202020204" pitchFamily="34" charset="0"/>
              <a:buChar char="●"/>
            </a:pPr>
            <a:endParaRPr lang="en-AU" sz="1100" i="0" dirty="0">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ea typeface="Noto Sans Symbols"/>
                <a:cs typeface="Noto Sans Symbols"/>
              </a:rPr>
              <a:t>Welcome to It’s Fly Time! Preventing, monitoring and treating flystrike.</a:t>
            </a:r>
          </a:p>
          <a:p>
            <a:pPr marL="371429" indent="-371429">
              <a:lnSpc>
                <a:spcPct val="107000"/>
              </a:lnSpc>
              <a:spcAft>
                <a:spcPts val="325"/>
              </a:spcAft>
              <a:buFont typeface="Arial" panose="020B0604020202020204" pitchFamily="34" charset="0"/>
              <a:buChar char="●"/>
            </a:pPr>
            <a:endParaRPr lang="en-AU" sz="1100" i="0" dirty="0">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ea typeface="Noto Sans Symbols"/>
                <a:cs typeface="Noto Sans Symbols"/>
              </a:rPr>
              <a:t>Give an update on time to go before commencing.</a:t>
            </a:r>
          </a:p>
          <a:p>
            <a:pPr marL="371429" indent="-371429">
              <a:lnSpc>
                <a:spcPct val="107000"/>
              </a:lnSpc>
              <a:spcAft>
                <a:spcPts val="325"/>
              </a:spcAft>
              <a:buFont typeface="Arial" panose="020B0604020202020204" pitchFamily="34" charset="0"/>
              <a:buChar char="●"/>
            </a:pPr>
            <a:endParaRPr lang="en-AU" sz="1100" i="0" dirty="0">
              <a:ea typeface="Noto Sans Symbols"/>
              <a:cs typeface="Noto Sans Symbols"/>
            </a:endParaRPr>
          </a:p>
          <a:p>
            <a:pPr marL="371429" indent="-371429" defTabSz="990478">
              <a:lnSpc>
                <a:spcPct val="107000"/>
              </a:lnSpc>
              <a:spcAft>
                <a:spcPts val="325"/>
              </a:spcAft>
              <a:buFont typeface="Arial" panose="020B0604020202020204" pitchFamily="34" charset="0"/>
              <a:buChar char="●"/>
            </a:pPr>
            <a:r>
              <a:rPr lang="en-AU" sz="1100" i="0" dirty="0">
                <a:solidFill>
                  <a:srgbClr val="000000"/>
                </a:solidFill>
                <a:ea typeface="Calibri" panose="020F0502020204030204" pitchFamily="34" charset="0"/>
              </a:rPr>
              <a:t>Start on time.</a:t>
            </a:r>
          </a:p>
          <a:p>
            <a:pPr marL="371429" indent="-371429" defTabSz="990478">
              <a:lnSpc>
                <a:spcPct val="107000"/>
              </a:lnSpc>
              <a:spcAft>
                <a:spcPts val="325"/>
              </a:spcAft>
              <a:buFont typeface="Arial" panose="020B0604020202020204" pitchFamily="34" charset="0"/>
              <a:buChar char="●"/>
            </a:pPr>
            <a:endParaRPr lang="en-AU" sz="1100" i="0" dirty="0">
              <a:solidFill>
                <a:srgbClr val="000000"/>
              </a:solidFill>
              <a:ea typeface="Calibri" panose="020F0502020204030204" pitchFamily="34" charset="0"/>
            </a:endParaRPr>
          </a:p>
          <a:p>
            <a:pPr marL="371429" indent="-371429" defTabSz="990478">
              <a:lnSpc>
                <a:spcPct val="107000"/>
              </a:lnSpc>
              <a:spcAft>
                <a:spcPts val="325"/>
              </a:spcAft>
              <a:buFont typeface="Arial" panose="020B0604020202020204" pitchFamily="34" charset="0"/>
              <a:buChar char="●"/>
            </a:pPr>
            <a:r>
              <a:rPr lang="en-AU" sz="1100" i="0" dirty="0">
                <a:solidFill>
                  <a:srgbClr val="000000"/>
                </a:solidFill>
                <a:latin typeface="Calibri" panose="020F0502020204030204" pitchFamily="34" charset="0"/>
                <a:ea typeface="Calibri" panose="020F0502020204030204" pitchFamily="34" charset="0"/>
              </a:rPr>
              <a:t>Everyone will get the presentation emailed directly to them [where relevant].</a:t>
            </a:r>
            <a:endParaRPr lang="en-AU" sz="1100" i="0" dirty="0">
              <a:solidFill>
                <a:srgbClr val="000000"/>
              </a:solidFill>
            </a:endParaRPr>
          </a:p>
          <a:p>
            <a:endParaRPr lang="en-AU" sz="1100" i="0" dirty="0"/>
          </a:p>
        </p:txBody>
      </p:sp>
      <p:sp>
        <p:nvSpPr>
          <p:cNvPr id="4" name="Slide Number Placeholder 3"/>
          <p:cNvSpPr>
            <a:spLocks noGrp="1"/>
          </p:cNvSpPr>
          <p:nvPr>
            <p:ph type="sldNum" sz="quarter" idx="5"/>
          </p:nvPr>
        </p:nvSpPr>
        <p:spPr/>
        <p:txBody>
          <a:bodyPr/>
          <a:lstStyle/>
          <a:p>
            <a:fld id="{3CE4697D-DD46-40BF-8AD7-E8FBBCF37496}" type="slidenum">
              <a:rPr lang="en-US" smtClean="0"/>
              <a:t>1</a:t>
            </a:fld>
            <a:endParaRPr lang="en-US"/>
          </a:p>
        </p:txBody>
      </p:sp>
      <p:sp>
        <p:nvSpPr>
          <p:cNvPr id="5" name="Date Placeholder 4">
            <a:extLst>
              <a:ext uri="{FF2B5EF4-FFF2-40B4-BE49-F238E27FC236}">
                <a16:creationId xmlns:a16="http://schemas.microsoft.com/office/drawing/2014/main" id="{CA4FE283-A259-4164-B149-C7E4B17F93E0}"/>
              </a:ext>
            </a:extLst>
          </p:cNvPr>
          <p:cNvSpPr>
            <a:spLocks noGrp="1"/>
          </p:cNvSpPr>
          <p:nvPr>
            <p:ph type="dt" idx="1"/>
          </p:nvPr>
        </p:nvSpPr>
        <p:spPr/>
        <p:txBody>
          <a:bodyPr/>
          <a:lstStyle/>
          <a:p>
            <a:r>
              <a:rPr lang="en-US" dirty="0"/>
              <a:t>31 Aug 2022</a:t>
            </a:r>
          </a:p>
        </p:txBody>
      </p:sp>
      <p:sp>
        <p:nvSpPr>
          <p:cNvPr id="6" name="Header Placeholder 5">
            <a:extLst>
              <a:ext uri="{FF2B5EF4-FFF2-40B4-BE49-F238E27FC236}">
                <a16:creationId xmlns:a16="http://schemas.microsoft.com/office/drawing/2014/main" id="{7C0BC43C-A16A-4349-A0BA-69A270A1DCFB}"/>
              </a:ext>
            </a:extLst>
          </p:cNvPr>
          <p:cNvSpPr>
            <a:spLocks noGrp="1"/>
          </p:cNvSpPr>
          <p:nvPr>
            <p:ph type="hdr" sz="quarter"/>
          </p:nvPr>
        </p:nvSpPr>
        <p:spPr/>
        <p:txBody>
          <a:bodyPr/>
          <a:lstStyle/>
          <a:p>
            <a:r>
              <a:rPr lang="en-US" dirty="0"/>
              <a:t>AWI - It's Fly Time!</a:t>
            </a:r>
          </a:p>
        </p:txBody>
      </p:sp>
    </p:spTree>
    <p:extLst>
      <p:ext uri="{BB962C8B-B14F-4D97-AF65-F5344CB8AC3E}">
        <p14:creationId xmlns:p14="http://schemas.microsoft.com/office/powerpoint/2010/main" val="386397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Noto Sans Symbols"/>
                <a:cs typeface="Noto Sans Symbols"/>
              </a:rPr>
              <a:t>So, that covers weather conditions which is one of the requirements for strike. The next condition required for flystrike which we will talk about is the presence of flies.</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Noto Sans Symbols"/>
                <a:cs typeface="Noto Sans Symbols"/>
              </a:rPr>
              <a:t>You’ll hear more about the culprit as we work through today’s presentation but let’s introduce you to </a:t>
            </a:r>
            <a:r>
              <a:rPr lang="en-AU" sz="1100" i="1" kern="1200" dirty="0" err="1">
                <a:solidFill>
                  <a:srgbClr val="000000"/>
                </a:solidFill>
                <a:latin typeface="+mn-lt"/>
                <a:ea typeface="Noto Sans Symbols"/>
                <a:cs typeface="Noto Sans Symbols"/>
              </a:rPr>
              <a:t>Lucilia</a:t>
            </a:r>
            <a:r>
              <a:rPr lang="en-AU" sz="1100" i="1" kern="1200" dirty="0">
                <a:solidFill>
                  <a:srgbClr val="000000"/>
                </a:solidFill>
                <a:latin typeface="+mn-lt"/>
                <a:ea typeface="Noto Sans Symbols"/>
                <a:cs typeface="Noto Sans Symbols"/>
              </a:rPr>
              <a:t> </a:t>
            </a:r>
            <a:r>
              <a:rPr lang="en-AU" sz="1100" i="1" kern="1200" dirty="0" err="1">
                <a:solidFill>
                  <a:srgbClr val="000000"/>
                </a:solidFill>
                <a:latin typeface="+mn-lt"/>
                <a:ea typeface="Noto Sans Symbols"/>
                <a:cs typeface="Noto Sans Symbols"/>
              </a:rPr>
              <a:t>cuprina</a:t>
            </a:r>
            <a:r>
              <a:rPr lang="en-AU" sz="1100" i="0" kern="1200" dirty="0">
                <a:solidFill>
                  <a:srgbClr val="000000"/>
                </a:solidFill>
                <a:latin typeface="+mn-lt"/>
                <a:ea typeface="Noto Sans Symbols"/>
                <a:cs typeface="Noto Sans Symbols"/>
              </a:rPr>
              <a:t>.</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Noto Sans Symbols"/>
                <a:cs typeface="Noto Sans Symbols"/>
              </a:rPr>
              <a:t>A pretty name but this fly, generally known as the Australia sheep blowfly, is responsible for initiating 90% of flystrike in sheep.</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Noto Sans Symbols"/>
                <a:cs typeface="Noto Sans Symbols"/>
              </a:rPr>
              <a:t>As you can see, it’s a very distinctive looking blowfly.</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rPr>
              <a:t>After the Australian sheep blowfly has initiated a strike, other species of fly may attack the animal and these can cause additional damage which is sometimes more severe.</a:t>
            </a:r>
            <a:endParaRPr lang="en-AU" sz="1100" i="0" kern="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10</a:t>
            </a:fld>
            <a:endParaRPr lang="en-AU"/>
          </a:p>
        </p:txBody>
      </p:sp>
      <p:sp>
        <p:nvSpPr>
          <p:cNvPr id="5" name="Date Placeholder 4">
            <a:extLst>
              <a:ext uri="{FF2B5EF4-FFF2-40B4-BE49-F238E27FC236}">
                <a16:creationId xmlns:a16="http://schemas.microsoft.com/office/drawing/2014/main" id="{2A49529C-D63D-4A9B-8C42-954B79717220}"/>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DA14BCAD-8D49-4F02-8194-776B3B9ECC1A}"/>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976070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Noto Sans Symbols"/>
                <a:cs typeface="Noto Sans Symbols"/>
              </a:rPr>
              <a:t>The final requirement for flystrike is susceptible sheep.</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Noto Sans Symbols"/>
                <a:cs typeface="Noto Sans Symbols"/>
              </a:rPr>
              <a:t>Some sheep are more inclined to be struck than others and are more at risk than others.</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Noto Sans Symbols"/>
                <a:cs typeface="Noto Sans Symbols"/>
              </a:rPr>
              <a:t>The number of susceptible sheep is a key factor influencing the extent of flystrike in a mob. </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rPr>
              <a:t>The more sheep at risk in the mob, the greater the risk of flystrike.</a:t>
            </a:r>
            <a:endParaRPr lang="en-AU" sz="1100" i="0" kern="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11</a:t>
            </a:fld>
            <a:endParaRPr lang="en-AU"/>
          </a:p>
        </p:txBody>
      </p:sp>
      <p:sp>
        <p:nvSpPr>
          <p:cNvPr id="5" name="Date Placeholder 4">
            <a:extLst>
              <a:ext uri="{FF2B5EF4-FFF2-40B4-BE49-F238E27FC236}">
                <a16:creationId xmlns:a16="http://schemas.microsoft.com/office/drawing/2014/main" id="{1A6B0338-7107-4A3A-BF81-00ECBF895740}"/>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A697A3F4-7F01-4AE3-832E-D71017573801}"/>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28327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rPr>
              <a:t>So what makes sheep susceptible to flystrike?</a:t>
            </a:r>
            <a:endParaRPr lang="en-AU" sz="1100" i="0" kern="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12</a:t>
            </a:fld>
            <a:endParaRPr lang="en-AU"/>
          </a:p>
        </p:txBody>
      </p:sp>
      <p:sp>
        <p:nvSpPr>
          <p:cNvPr id="5" name="Date Placeholder 4">
            <a:extLst>
              <a:ext uri="{FF2B5EF4-FFF2-40B4-BE49-F238E27FC236}">
                <a16:creationId xmlns:a16="http://schemas.microsoft.com/office/drawing/2014/main" id="{39E8AA6C-4F8A-4AF8-9E92-C1B87EC2C5CD}"/>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D16B8589-A364-466B-9415-A36DE17EE6B7}"/>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79213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04838"/>
            <a:ext cx="5756275" cy="3240087"/>
          </a:xfrm>
          <a:prstGeom prst="rect">
            <a:avLst/>
          </a:prstGeom>
        </p:spPr>
      </p:sp>
      <p:sp>
        <p:nvSpPr>
          <p:cNvPr id="3" name="Notes Placeholder 2"/>
          <p:cNvSpPr>
            <a:spLocks noGrp="1"/>
          </p:cNvSpPr>
          <p:nvPr>
            <p:ph type="body" idx="1"/>
          </p:nvPr>
        </p:nvSpPr>
        <p:spPr/>
        <p:txBody>
          <a:bodyPr/>
          <a:lstStyle/>
          <a:p>
            <a:pPr marL="371429" lvl="0"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There are a range of factors that make sheep susceptible to flystrike, including:</a:t>
            </a:r>
          </a:p>
          <a:p>
            <a:pPr marL="371429" lvl="0" indent="-371429" algn="l" defTabSz="685983" rtl="0" eaLnBrk="1" latinLnBrk="0" hangingPunct="1">
              <a:lnSpc>
                <a:spcPct val="107000"/>
              </a:lnSpc>
              <a:spcAft>
                <a:spcPts val="325"/>
              </a:spcAft>
              <a:buFont typeface="Arial" panose="020B0604020202020204" pitchFamily="34" charset="0"/>
              <a:buChar char="●"/>
            </a:pPr>
            <a:endParaRPr lang="en-AU" sz="1100" kern="1200" dirty="0">
              <a:solidFill>
                <a:srgbClr val="000000"/>
              </a:solidFill>
              <a:latin typeface="+mn-lt"/>
            </a:endParaRP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breech wrinkle;</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err="1">
                <a:solidFill>
                  <a:srgbClr val="000000"/>
                </a:solidFill>
                <a:latin typeface="+mn-lt"/>
              </a:rPr>
              <a:t>dags</a:t>
            </a:r>
            <a:r>
              <a:rPr lang="en-AU" sz="1100" kern="1200" dirty="0">
                <a:solidFill>
                  <a:srgbClr val="000000"/>
                </a:solidFill>
                <a:latin typeface="+mn-lt"/>
              </a:rPr>
              <a:t> caused by scouring;</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urine stain;</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wool cover in the breech area;</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wool that is yellow;</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fleece rot and dermatitis; </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wet or moist wool and skin (that can be caused by rain, dew and chewing behaviour from lice or grass seeds etc.); </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horns (wounds from fighting and trapped moisture);</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afterbirth adhered to the breech area;</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‘sweaty’ polls (wool grease in the poll depression that gets moist and smelly);</a:t>
            </a:r>
          </a:p>
          <a:p>
            <a:pPr marL="1057412" lvl="3"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wounds caused by skin tears, abscess, dog bites, grass seeds, lice or footrot etc.; </a:t>
            </a:r>
          </a:p>
          <a:p>
            <a:pPr marL="371429" lvl="1" indent="-371429" algn="l" defTabSz="685983" rtl="0" eaLnBrk="1" latinLnBrk="0" hangingPunct="1">
              <a:lnSpc>
                <a:spcPct val="107000"/>
              </a:lnSpc>
              <a:spcAft>
                <a:spcPts val="325"/>
              </a:spcAft>
              <a:buFont typeface="Arial" panose="020B0604020202020204" pitchFamily="34" charset="0"/>
              <a:buChar char="●"/>
            </a:pPr>
            <a:endParaRPr lang="en-AU" sz="1100" kern="1200" dirty="0">
              <a:solidFill>
                <a:srgbClr val="000000"/>
              </a:solidFill>
              <a:latin typeface="+mn-lt"/>
            </a:endParaRPr>
          </a:p>
          <a:p>
            <a:pPr marL="371429" lvl="0"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Many of these conditions require moisture for flystrike to occur, moisture causes odour and this combination is attractive to flies.</a:t>
            </a:r>
          </a:p>
          <a:p>
            <a:pPr marL="371429" lvl="0" indent="-371429" algn="l" defTabSz="685983" rtl="0" eaLnBrk="1" latinLnBrk="0" hangingPunct="1">
              <a:lnSpc>
                <a:spcPct val="107000"/>
              </a:lnSpc>
              <a:spcAft>
                <a:spcPts val="325"/>
              </a:spcAft>
              <a:buFont typeface="Arial" panose="020B0604020202020204" pitchFamily="34" charset="0"/>
              <a:buChar char="●"/>
            </a:pPr>
            <a:endParaRPr lang="en-AU" sz="1100" kern="1200" dirty="0">
              <a:solidFill>
                <a:srgbClr val="000000"/>
              </a:solidFill>
              <a:latin typeface="+mn-lt"/>
            </a:endParaRPr>
          </a:p>
          <a:p>
            <a:pPr marL="371429" lvl="0" indent="-371429" algn="l" defTabSz="685983" rtl="0" eaLnBrk="1" latinLnBrk="0" hangingPunct="1">
              <a:lnSpc>
                <a:spcPct val="107000"/>
              </a:lnSpc>
              <a:spcAft>
                <a:spcPts val="325"/>
              </a:spcAft>
              <a:buFont typeface="Arial" panose="020B0604020202020204" pitchFamily="34" charset="0"/>
              <a:buChar char="●"/>
            </a:pPr>
            <a:r>
              <a:rPr lang="en-AU" sz="1100" kern="1200" dirty="0">
                <a:solidFill>
                  <a:srgbClr val="000000"/>
                </a:solidFill>
                <a:latin typeface="+mn-lt"/>
              </a:rPr>
              <a:t>Sheep with dry </a:t>
            </a:r>
            <a:r>
              <a:rPr lang="en-AU" sz="1100" kern="1200" dirty="0" err="1">
                <a:solidFill>
                  <a:srgbClr val="000000"/>
                </a:solidFill>
                <a:latin typeface="+mn-lt"/>
              </a:rPr>
              <a:t>dags</a:t>
            </a:r>
            <a:r>
              <a:rPr lang="en-AU" sz="1100" kern="1200" dirty="0">
                <a:solidFill>
                  <a:srgbClr val="000000"/>
                </a:solidFill>
                <a:latin typeface="+mn-lt"/>
              </a:rPr>
              <a:t>, stain and afterbirth are low risk; however, the breech and tail can get wet and or damp at anytime (not just from rain) and can stay damp for extended periods of time which increases the risk of flystrike.</a:t>
            </a:r>
          </a:p>
          <a:p>
            <a:pPr marL="371429" lvl="1" indent="-371429" algn="l" defTabSz="685983" rtl="0" eaLnBrk="1" latinLnBrk="0" hangingPunct="1">
              <a:lnSpc>
                <a:spcPct val="107000"/>
              </a:lnSpc>
              <a:spcBef>
                <a:spcPts val="0"/>
              </a:spcBef>
              <a:spcAft>
                <a:spcPts val="325"/>
              </a:spcAft>
              <a:buFont typeface="Arial" panose="020B0604020202020204" pitchFamily="34" charset="0"/>
              <a:buChar char="●"/>
            </a:pPr>
            <a:endParaRPr lang="en-AU" sz="1100" kern="1200" dirty="0">
              <a:solidFill>
                <a:srgbClr val="000000"/>
              </a:solidFill>
              <a:latin typeface="+mn-lt"/>
              <a:ea typeface="Courier New" panose="02070309020205020404" pitchFamily="49" charset="0"/>
              <a:cs typeface="Calibri" panose="020F0502020204030204" pitchFamily="34" charset="0"/>
            </a:endParaRPr>
          </a:p>
          <a:p>
            <a:pPr marL="0" lvl="0" indent="0" algn="l" defTabSz="685983" rtl="0" eaLnBrk="1" latinLnBrk="0" hangingPunct="1">
              <a:lnSpc>
                <a:spcPct val="107000"/>
              </a:lnSpc>
              <a:spcBef>
                <a:spcPts val="0"/>
              </a:spcBef>
              <a:spcAft>
                <a:spcPts val="325"/>
              </a:spcAft>
              <a:buFont typeface="Arial" panose="020B0604020202020204" pitchFamily="34" charset="0"/>
              <a:buNone/>
            </a:pPr>
            <a:r>
              <a:rPr lang="en-AU" sz="1100" kern="1200" dirty="0">
                <a:solidFill>
                  <a:srgbClr val="000000"/>
                </a:solidFill>
                <a:latin typeface="+mn-lt"/>
                <a:ea typeface="Courier New" panose="02070309020205020404" pitchFamily="49" charset="0"/>
                <a:cs typeface="Calibri" panose="020F0502020204030204" pitchFamily="34" charset="0"/>
              </a:rPr>
              <a:t>GUIDANCE</a:t>
            </a:r>
          </a:p>
          <a:p>
            <a:pPr marL="371429" lvl="0" indent="-371429" algn="l" defTabSz="685983" rtl="0" eaLnBrk="1" latinLnBrk="0" hangingPunct="1">
              <a:lnSpc>
                <a:spcPct val="107000"/>
              </a:lnSpc>
              <a:spcBef>
                <a:spcPts val="0"/>
              </a:spcBef>
              <a:spcAft>
                <a:spcPts val="325"/>
              </a:spcAft>
              <a:buFont typeface="Arial" panose="020B0604020202020204" pitchFamily="34" charset="0"/>
              <a:buChar char="●"/>
            </a:pPr>
            <a:r>
              <a:rPr lang="en-AU" sz="1100" kern="1200" dirty="0">
                <a:solidFill>
                  <a:srgbClr val="000000"/>
                </a:solidFill>
                <a:latin typeface="+mn-lt"/>
                <a:ea typeface="Courier New" panose="02070309020205020404" pitchFamily="49" charset="0"/>
                <a:cs typeface="Calibri" panose="020F0502020204030204" pitchFamily="34" charset="0"/>
              </a:rPr>
              <a:t>yellow wool is caused by an </a:t>
            </a:r>
            <a:r>
              <a:rPr lang="en-AU" sz="1100" kern="1200" dirty="0">
                <a:solidFill>
                  <a:srgbClr val="000000"/>
                </a:solidFill>
                <a:latin typeface="+mn-lt"/>
                <a:ea typeface="Calibri" panose="020F0502020204030204" pitchFamily="34" charset="0"/>
                <a:cs typeface="Calibri" panose="020F0502020204030204" pitchFamily="34" charset="0"/>
              </a:rPr>
              <a:t>increase in suint which is dried sweat (not wool grease)</a:t>
            </a:r>
            <a:endParaRPr lang="en-AU" sz="1100" kern="1200" dirty="0">
              <a:solidFill>
                <a:srgbClr val="000000"/>
              </a:solidFill>
              <a:latin typeface="+mn-lt"/>
              <a:ea typeface="Courier New" panose="02070309020205020404" pitchFamily="49" charset="0"/>
              <a:cs typeface="Calibri" panose="020F0502020204030204" pitchFamily="34" charset="0"/>
            </a:endParaRPr>
          </a:p>
          <a:p>
            <a:pPr marL="371429" marR="0" lvl="0" indent="-371429" algn="l" defTabSz="685983" rtl="0" eaLnBrk="1" fontAlgn="auto" latinLnBrk="0" hangingPunct="1">
              <a:lnSpc>
                <a:spcPct val="107000"/>
              </a:lnSpc>
              <a:spcBef>
                <a:spcPts val="0"/>
              </a:spcBef>
              <a:spcAft>
                <a:spcPts val="325"/>
              </a:spcAft>
              <a:buClrTx/>
              <a:buSzTx/>
              <a:buFont typeface="Arial" panose="020B0604020202020204" pitchFamily="34" charset="0"/>
              <a:buChar char="●"/>
              <a:tabLst/>
              <a:defRPr/>
            </a:pPr>
            <a:r>
              <a:rPr lang="en-AU" sz="1100" kern="1200" dirty="0">
                <a:solidFill>
                  <a:srgbClr val="000000"/>
                </a:solidFill>
                <a:latin typeface="+mn-lt"/>
                <a:ea typeface="Calibri" panose="020F0502020204030204" pitchFamily="34" charset="0"/>
                <a:cs typeface="Calibri" panose="020F0502020204030204" pitchFamily="34" charset="0"/>
              </a:rPr>
              <a:t>fleece rot = flaky/matted bands (discharge)</a:t>
            </a:r>
          </a:p>
          <a:p>
            <a:pPr marL="371429" marR="0" lvl="0" indent="-371429" algn="l" defTabSz="685983" rtl="0" eaLnBrk="1" fontAlgn="auto" latinLnBrk="0" hangingPunct="1">
              <a:lnSpc>
                <a:spcPct val="107000"/>
              </a:lnSpc>
              <a:spcBef>
                <a:spcPts val="0"/>
              </a:spcBef>
              <a:spcAft>
                <a:spcPts val="325"/>
              </a:spcAft>
              <a:buClrTx/>
              <a:buSzTx/>
              <a:buFont typeface="Arial" panose="020B0604020202020204" pitchFamily="34" charset="0"/>
              <a:buChar char="●"/>
              <a:tabLst/>
              <a:defRPr/>
            </a:pPr>
            <a:r>
              <a:rPr lang="en-AU" sz="1100" kern="1200" dirty="0">
                <a:solidFill>
                  <a:srgbClr val="000000"/>
                </a:solidFill>
                <a:latin typeface="+mn-lt"/>
                <a:ea typeface="Calibri" panose="020F0502020204030204" pitchFamily="34" charset="0"/>
                <a:cs typeface="Calibri" panose="020F0502020204030204" pitchFamily="34" charset="0"/>
              </a:rPr>
              <a:t>dermatitis = lumpy wool/hard lumps (bacteria)</a:t>
            </a:r>
          </a:p>
          <a:p>
            <a:pPr marL="371429" marR="0" lvl="0" indent="-371429" algn="l" defTabSz="685983" rtl="0" eaLnBrk="1" fontAlgn="auto" latinLnBrk="0" hangingPunct="1">
              <a:lnSpc>
                <a:spcPct val="107000"/>
              </a:lnSpc>
              <a:spcBef>
                <a:spcPts val="0"/>
              </a:spcBef>
              <a:spcAft>
                <a:spcPts val="325"/>
              </a:spcAft>
              <a:buClrTx/>
              <a:buSzTx/>
              <a:buFont typeface="Arial" panose="020B0604020202020204" pitchFamily="34" charset="0"/>
              <a:buChar char="●"/>
              <a:tabLst/>
              <a:defRPr/>
            </a:pPr>
            <a:r>
              <a:rPr lang="en-AU" sz="1100" kern="1200" dirty="0">
                <a:solidFill>
                  <a:srgbClr val="000000"/>
                </a:solidFill>
                <a:latin typeface="+mn-lt"/>
                <a:ea typeface="Calibri" panose="020F0502020204030204" pitchFamily="34" charset="0"/>
                <a:cs typeface="Calibri" panose="020F0502020204030204" pitchFamily="34" charset="0"/>
              </a:rPr>
              <a:t>afterbirth is problematic only if wet and if you haven’t crutched before lambing</a:t>
            </a:r>
          </a:p>
          <a:p>
            <a:pPr marL="371429" marR="0" lvl="0" indent="-371429" algn="l" defTabSz="685983" rtl="0" eaLnBrk="1" fontAlgn="auto" latinLnBrk="0" hangingPunct="1">
              <a:lnSpc>
                <a:spcPct val="107000"/>
              </a:lnSpc>
              <a:spcBef>
                <a:spcPts val="0"/>
              </a:spcBef>
              <a:spcAft>
                <a:spcPts val="325"/>
              </a:spcAft>
              <a:buClrTx/>
              <a:buSzTx/>
              <a:buFont typeface="Arial" panose="020B0604020202020204" pitchFamily="34" charset="0"/>
              <a:buChar char="●"/>
              <a:tabLst/>
              <a:defRPr/>
            </a:pPr>
            <a:endParaRPr lang="en-AU" sz="1100" kern="1200" dirty="0">
              <a:solidFill>
                <a:srgbClr val="000000"/>
              </a:solidFill>
              <a:latin typeface="+mn-lt"/>
              <a:ea typeface="Calibri" panose="020F0502020204030204" pitchFamily="34" charset="0"/>
              <a:cs typeface="Times New Roman" panose="02020603050405020304" pitchFamily="18" charset="0"/>
            </a:endParaRPr>
          </a:p>
          <a:p>
            <a:pPr marL="804763" lvl="1" indent="-309524">
              <a:spcBef>
                <a:spcPts val="0"/>
              </a:spcBef>
              <a:spcAft>
                <a:spcPts val="0"/>
              </a:spcAft>
              <a:buFont typeface="Courier New" panose="02070309020205020404" pitchFamily="49" charset="0"/>
              <a:buChar char="o"/>
            </a:pPr>
            <a:endParaRPr lang="en-AU" sz="1100" dirty="0">
              <a:latin typeface="Noto Sans Symbols"/>
              <a:ea typeface="Courier New" panose="02070309020205020404" pitchFamily="49"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13</a:t>
            </a:fld>
            <a:endParaRPr lang="en-AU"/>
          </a:p>
        </p:txBody>
      </p:sp>
    </p:spTree>
    <p:extLst>
      <p:ext uri="{BB962C8B-B14F-4D97-AF65-F5344CB8AC3E}">
        <p14:creationId xmlns:p14="http://schemas.microsoft.com/office/powerpoint/2010/main" val="347697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14363"/>
            <a:ext cx="5756275" cy="3241675"/>
          </a:xfrm>
          <a:prstGeom prst="rect">
            <a:avLst/>
          </a:prstGeom>
        </p:spPr>
      </p:sp>
      <p:sp>
        <p:nvSpPr>
          <p:cNvPr id="3" name="Notes Placeholder 2"/>
          <p:cNvSpPr>
            <a:spLocks noGrp="1"/>
          </p:cNvSpPr>
          <p:nvPr>
            <p:ph type="body" idx="1"/>
          </p:nvPr>
        </p:nvSpPr>
        <p:spPr/>
        <p:txBody>
          <a:bodyPr/>
          <a:lstStyle/>
          <a:p>
            <a:pPr marL="371429" indent="-371429">
              <a:spcBef>
                <a:spcPts val="0"/>
              </a:spcBef>
              <a:spcAft>
                <a:spcPts val="0"/>
              </a:spcAft>
              <a:buFont typeface="Symbol" panose="05050102010706020507" pitchFamily="18" charset="2"/>
              <a:buChar char=""/>
            </a:pPr>
            <a:r>
              <a:rPr lang="en-AU" sz="1100">
                <a:latin typeface="Calibri" panose="020F0502020204030204" pitchFamily="34" charset="0"/>
                <a:ea typeface="Calibri" panose="020F0502020204030204" pitchFamily="34" charset="0"/>
                <a:cs typeface="Calibri" panose="020F0502020204030204" pitchFamily="34" charset="0"/>
              </a:rPr>
              <a:t>There are other risk factors.</a:t>
            </a:r>
          </a:p>
          <a:p>
            <a:pPr marL="371429" indent="-371429">
              <a:spcBef>
                <a:spcPts val="0"/>
              </a:spcBef>
              <a:spcAft>
                <a:spcPts val="0"/>
              </a:spcAft>
              <a:buFont typeface="Symbol" panose="05050102010706020507" pitchFamily="18" charset="2"/>
              <a:buChar char=""/>
            </a:pPr>
            <a:endParaRPr lang="en-AU" sz="1100">
              <a:latin typeface="Calibri" panose="020F0502020204030204" pitchFamily="34" charset="0"/>
              <a:ea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r>
              <a:rPr lang="en-AU" sz="1100">
                <a:latin typeface="Calibri" panose="020F0502020204030204" pitchFamily="34" charset="0"/>
                <a:ea typeface="Calibri" panose="020F0502020204030204" pitchFamily="34" charset="0"/>
                <a:cs typeface="Calibri" panose="020F0502020204030204" pitchFamily="34" charset="0"/>
              </a:rPr>
              <a:t>Some sheep may be at greater risk of flystrike because of their conformation or structure, which leads to their wool staying wetter for longer. </a:t>
            </a:r>
          </a:p>
          <a:p>
            <a:pPr marL="371429" indent="-371429">
              <a:spcBef>
                <a:spcPts val="0"/>
              </a:spcBef>
              <a:spcAft>
                <a:spcPts val="0"/>
              </a:spcAft>
              <a:buFont typeface="Symbol" panose="05050102010706020507" pitchFamily="18" charset="2"/>
              <a:buChar char=""/>
            </a:pPr>
            <a:endParaRPr lang="en-AU" sz="1100">
              <a:latin typeface="Calibri" panose="020F0502020204030204" pitchFamily="34" charset="0"/>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a:latin typeface="Calibri" panose="020F0502020204030204" pitchFamily="34" charset="0"/>
                <a:ea typeface="Calibri" panose="020F0502020204030204" pitchFamily="34" charset="0"/>
                <a:cs typeface="Calibri" panose="020F0502020204030204" pitchFamily="34" charset="0"/>
              </a:rPr>
              <a:t>For example, sheep with high and wide shoulder blades which creates a dip between the should blades, or dipping in the neck or back are more susceptible to fleece rot and body flystrike.</a:t>
            </a:r>
          </a:p>
          <a:p>
            <a:pPr marL="371429" indent="-371429">
              <a:spcBef>
                <a:spcPts val="0"/>
              </a:spcBef>
              <a:spcAft>
                <a:spcPts val="0"/>
              </a:spcAft>
              <a:buFont typeface="Symbol" panose="05050102010706020507" pitchFamily="18" charset="2"/>
              <a:buChar char=""/>
            </a:pPr>
            <a:endParaRPr lang="en-AU" sz="1100">
              <a:latin typeface="Calibri" panose="020F0502020204030204" pitchFamily="34" charset="0"/>
              <a:ea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r>
              <a:rPr lang="en-AU" sz="1100">
                <a:latin typeface="Calibri" panose="020F0502020204030204" pitchFamily="34" charset="0"/>
                <a:ea typeface="Calibri" panose="020F0502020204030204" pitchFamily="34" charset="0"/>
                <a:cs typeface="Calibri" panose="020F0502020204030204" pitchFamily="34" charset="0"/>
              </a:rPr>
              <a:t>In addition tail length makes sheep more susceptible to flystrike as it impacts the ability for the sheep’s breech area to dry out. We will address tail length specifically later in the session.</a:t>
            </a:r>
          </a:p>
          <a:p>
            <a:pPr marL="371429" indent="-371429">
              <a:spcBef>
                <a:spcPts val="0"/>
              </a:spcBef>
              <a:spcAft>
                <a:spcPts val="0"/>
              </a:spcAft>
              <a:buFont typeface="Symbol" panose="05050102010706020507" pitchFamily="18" charset="2"/>
              <a:buChar char=""/>
            </a:pPr>
            <a:endParaRPr lang="en-AU" sz="11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14</a:t>
            </a:fld>
            <a:endParaRPr lang="en-AU"/>
          </a:p>
        </p:txBody>
      </p:sp>
    </p:spTree>
    <p:extLst>
      <p:ext uri="{BB962C8B-B14F-4D97-AF65-F5344CB8AC3E}">
        <p14:creationId xmlns:p14="http://schemas.microsoft.com/office/powerpoint/2010/main" val="328327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14363"/>
            <a:ext cx="5756275" cy="3241675"/>
          </a:xfrm>
          <a:prstGeom prst="rect">
            <a:avLst/>
          </a:prstGeom>
        </p:spPr>
      </p:sp>
      <p:sp>
        <p:nvSpPr>
          <p:cNvPr id="3" name="Notes Placeholder 2"/>
          <p:cNvSpPr>
            <a:spLocks noGrp="1"/>
          </p:cNvSpPr>
          <p:nvPr>
            <p:ph type="body" idx="1"/>
          </p:nvPr>
        </p:nvSpPr>
        <p:spPr/>
        <p:txBody>
          <a:bodyPr/>
          <a:lstStyle/>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Some mobs will have a different risk profile due to their age or how they have been managed.</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Lambs and weaners are higher risk compared to mature sheep as they have different wool characteristics (e.g., more colour)  and are unclassed. </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Unclassed mobs are more susceptible because you haven’t taken out the issues that make them susceptible.</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Classed sheep are lower risk compared to unclassed and cull sheep:</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804763" lvl="1" indent="-309524">
              <a:spcBef>
                <a:spcPts val="0"/>
              </a:spcBef>
              <a:spcAft>
                <a:spcPts val="0"/>
              </a:spcAft>
              <a:buFont typeface="Courier New" panose="02070309020205020404" pitchFamily="49" charset="0"/>
              <a:buChar char="o"/>
            </a:pPr>
            <a:r>
              <a:rPr lang="en-AU" sz="1100" dirty="0">
                <a:latin typeface="Calibri" panose="020F0502020204030204" pitchFamily="34" charset="0"/>
                <a:ea typeface="Calibri" panose="020F0502020204030204" pitchFamily="34" charset="0"/>
                <a:cs typeface="Calibri" panose="020F0502020204030204" pitchFamily="34" charset="0"/>
              </a:rPr>
              <a:t>Classed sheep will generally be less susceptible to fly strike as they have been bred and retained as they have favourable characteristics. </a:t>
            </a:r>
          </a:p>
          <a:p>
            <a:pPr marL="804763" lvl="1" indent="-309524">
              <a:spcBef>
                <a:spcPts val="0"/>
              </a:spcBef>
              <a:spcAft>
                <a:spcPts val="0"/>
              </a:spcAft>
              <a:buFont typeface="Courier New" panose="02070309020205020404" pitchFamily="49" charset="0"/>
              <a:buChar char="o"/>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804763" lvl="1" indent="-309524">
              <a:spcBef>
                <a:spcPts val="0"/>
              </a:spcBef>
              <a:spcAft>
                <a:spcPts val="0"/>
              </a:spcAft>
              <a:buFont typeface="Courier New" panose="02070309020205020404" pitchFamily="49" charset="0"/>
              <a:buChar char="o"/>
            </a:pPr>
            <a:r>
              <a:rPr lang="en-AU" sz="1100" dirty="0">
                <a:latin typeface="Calibri" panose="020F0502020204030204" pitchFamily="34" charset="0"/>
                <a:ea typeface="Calibri" panose="020F0502020204030204" pitchFamily="34" charset="0"/>
                <a:cs typeface="Calibri" panose="020F0502020204030204" pitchFamily="34" charset="0"/>
              </a:rPr>
              <a:t>Unclassed sheep will include cull sheep which in turn include those removed because of wool and conformational faults which predispose them to flystrike.</a:t>
            </a:r>
          </a:p>
          <a:p>
            <a:pPr marL="804763" lvl="1" indent="-309524">
              <a:spcBef>
                <a:spcPts val="0"/>
              </a:spcBef>
              <a:spcAft>
                <a:spcPts val="0"/>
              </a:spcAft>
              <a:buFont typeface="Courier New" panose="02070309020205020404" pitchFamily="49" charset="0"/>
              <a:buChar char="o"/>
            </a:pP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15</a:t>
            </a:fld>
            <a:endParaRPr lang="en-AU"/>
          </a:p>
        </p:txBody>
      </p:sp>
    </p:spTree>
    <p:extLst>
      <p:ext uri="{BB962C8B-B14F-4D97-AF65-F5344CB8AC3E}">
        <p14:creationId xmlns:p14="http://schemas.microsoft.com/office/powerpoint/2010/main" val="114346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14363"/>
            <a:ext cx="5756275" cy="3241675"/>
          </a:xfrm>
          <a:prstGeom prst="rect">
            <a:avLst/>
          </a:prstGeom>
        </p:spPr>
      </p:sp>
      <p:sp>
        <p:nvSpPr>
          <p:cNvPr id="3" name="Notes Placeholder 2"/>
          <p:cNvSpPr>
            <a:spLocks noGrp="1"/>
          </p:cNvSpPr>
          <p:nvPr>
            <p:ph type="body" idx="1"/>
          </p:nvPr>
        </p:nvSpPr>
        <p:spPr/>
        <p:txBody>
          <a:bodyPr/>
          <a:lstStyle/>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Ewes with different lambing or crutching and shearing dates as well as their lambs and weaners will be higher risk than those with tight lambing windows. The risk profile of a mob will vary depending on when the sheep were crutched or shorn and if, or when, they lamb.</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371429" marR="0" lvl="0" indent="-371429" algn="l" defTabSz="68598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Protracted or different lambing times can extend the period that the ewes and the lambs or weaners are susceptible to flystrike during the production cycle. </a:t>
            </a:r>
          </a:p>
          <a:p>
            <a:pPr marL="371429" marR="0" lvl="0" indent="-371429" algn="l" defTabSz="685983"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371429" marR="0" lvl="0" indent="-371429" algn="l" defTabSz="68598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For example, a protracted lambing may lead to a delayed lamb marking which delays the opportunity to apply preventative treatments (e.g., mulesing, chemicals, etc.) to both lambs and ewes. It may also move lamb marking from a low risk time of the year to a high risk time of the year.</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71429" indent="-371429" defTabSz="743057">
              <a:spcBef>
                <a:spcPts val="0"/>
              </a:spcBef>
              <a:spcAft>
                <a:spcPts val="0"/>
              </a:spcAft>
              <a:buFont typeface="Symbol" panose="05050102010706020507" pitchFamily="18" charset="2"/>
              <a:buChar char=""/>
              <a:defRPr/>
            </a:pPr>
            <a:r>
              <a:rPr lang="en-AU" sz="1100" dirty="0">
                <a:latin typeface="Calibri" panose="020F0502020204030204" pitchFamily="34" charset="0"/>
                <a:ea typeface="Calibri" panose="020F0502020204030204" pitchFamily="34" charset="0"/>
                <a:cs typeface="Calibri" panose="020F0502020204030204" pitchFamily="34" charset="0"/>
              </a:rPr>
              <a:t>If you condense your lambing period you condense the longevity of the problem. A protracted lambing period protracts the risk. </a:t>
            </a:r>
          </a:p>
          <a:p>
            <a:pPr marL="371429" indent="-371429" defTabSz="743057">
              <a:spcBef>
                <a:spcPts val="0"/>
              </a:spcBef>
              <a:spcAft>
                <a:spcPts val="0"/>
              </a:spcAft>
              <a:buFont typeface="Symbol" panose="05050102010706020507" pitchFamily="18" charset="2"/>
              <a:buChar char=""/>
              <a:defRP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371429" marR="0" lvl="0" indent="-371429" algn="l" defTabSz="74305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It is recommended that you condense joining so the lambing window is 5 weeks.</a:t>
            </a:r>
          </a:p>
          <a:p>
            <a:pPr marL="371429" marR="0" lvl="0" indent="-371429" algn="l" defTabSz="743057"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AU"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16</a:t>
            </a:fld>
            <a:endParaRPr lang="en-AU"/>
          </a:p>
        </p:txBody>
      </p:sp>
    </p:spTree>
    <p:extLst>
      <p:ext uri="{BB962C8B-B14F-4D97-AF65-F5344CB8AC3E}">
        <p14:creationId xmlns:p14="http://schemas.microsoft.com/office/powerpoint/2010/main" val="45141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Let’s have a look at how you can prevent flystrike.</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cs typeface="+mn-c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Remember to avoid the panic – prevention is better than the cure.</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cs typeface="+mn-c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Having an integrated flystrike management plan with broad ranging tools helps minimise strike without an over reliance on chemicals.</a:t>
            </a:r>
            <a:endParaRPr lang="en-AU" sz="1100" i="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17</a:t>
            </a:fld>
            <a:endParaRPr lang="en-AU"/>
          </a:p>
        </p:txBody>
      </p:sp>
      <p:sp>
        <p:nvSpPr>
          <p:cNvPr id="5" name="Date Placeholder 4">
            <a:extLst>
              <a:ext uri="{FF2B5EF4-FFF2-40B4-BE49-F238E27FC236}">
                <a16:creationId xmlns:a16="http://schemas.microsoft.com/office/drawing/2014/main" id="{CC906C77-DC27-46EC-B3EF-F15DF097F694}"/>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EB3ADB72-4DB9-4746-A7CA-36DE6B864507}"/>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85010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1343025"/>
            <a:ext cx="6443663" cy="362743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Noto Sans Symbols"/>
                <a:cs typeface="+mn-cs"/>
              </a:rPr>
              <a:t>Preventative</a:t>
            </a:r>
            <a:r>
              <a:rPr lang="en-AU" sz="1100" i="0" kern="1200" dirty="0">
                <a:solidFill>
                  <a:srgbClr val="000000"/>
                </a:solidFill>
                <a:latin typeface="+mn-lt"/>
                <a:ea typeface="Noto Sans Symbols"/>
                <a:cs typeface="+mn-cs"/>
              </a:rPr>
              <a:t> activities which help reduce the risk of flystrike include:</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i="0" u="sng" kern="1200" dirty="0">
                <a:solidFill>
                  <a:srgbClr val="000000"/>
                </a:solidFill>
                <a:latin typeface="+mn-lt"/>
                <a:ea typeface="Courier New" panose="02070309020205020404" pitchFamily="49" charset="0"/>
                <a:cs typeface="+mn-cs"/>
              </a:rPr>
              <a:t>classing</a:t>
            </a:r>
            <a:r>
              <a:rPr lang="en-AU" sz="1100" i="0" kern="1200" dirty="0">
                <a:solidFill>
                  <a:srgbClr val="000000"/>
                </a:solidFill>
                <a:latin typeface="+mn-lt"/>
                <a:ea typeface="Courier New" panose="02070309020205020404" pitchFamily="49" charset="0"/>
                <a:cs typeface="+mn-cs"/>
              </a:rPr>
              <a:t> and lamb marking which includes removing sheep that are susceptible to flystrike, as well as mulesing high risk sheep and docking lambs tails to the optimal length when marking;</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ourier New" panose="02070309020205020404" pitchFamily="49" charset="0"/>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Courier New" panose="02070309020205020404" pitchFamily="49" charset="0"/>
                <a:cs typeface="+mn-cs"/>
              </a:rPr>
              <a:t>shearing</a:t>
            </a:r>
            <a:r>
              <a:rPr lang="en-AU" sz="1100" i="0" kern="1200" dirty="0">
                <a:solidFill>
                  <a:srgbClr val="000000"/>
                </a:solidFill>
                <a:latin typeface="+mn-lt"/>
                <a:ea typeface="Courier New" panose="02070309020205020404" pitchFamily="49" charset="0"/>
                <a:cs typeface="+mn-cs"/>
              </a:rPr>
              <a:t> or crutching to reduce wool length so wool dries more quickly, particularly around the breech. This also reduces the prevalence of </a:t>
            </a:r>
            <a:r>
              <a:rPr lang="en-AU" sz="1100" i="0" kern="1200" dirty="0" err="1">
                <a:solidFill>
                  <a:srgbClr val="000000"/>
                </a:solidFill>
                <a:latin typeface="+mn-lt"/>
                <a:ea typeface="Courier New" panose="02070309020205020404" pitchFamily="49" charset="0"/>
                <a:cs typeface="+mn-cs"/>
              </a:rPr>
              <a:t>dags</a:t>
            </a:r>
            <a:r>
              <a:rPr lang="en-AU" sz="1100" i="0" kern="1200" dirty="0">
                <a:solidFill>
                  <a:srgbClr val="000000"/>
                </a:solidFill>
                <a:latin typeface="+mn-lt"/>
                <a:ea typeface="Courier New" panose="02070309020205020404" pitchFamily="49" charset="0"/>
                <a:cs typeface="+mn-cs"/>
              </a:rPr>
              <a:t>;</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ourier New" panose="02070309020205020404" pitchFamily="49" charset="0"/>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Courier New" panose="02070309020205020404" pitchFamily="49" charset="0"/>
                <a:cs typeface="+mn-cs"/>
              </a:rPr>
              <a:t>applying</a:t>
            </a:r>
            <a:r>
              <a:rPr lang="en-AU" sz="1100" i="0" kern="1200" dirty="0">
                <a:solidFill>
                  <a:srgbClr val="000000"/>
                </a:solidFill>
                <a:latin typeface="+mn-lt"/>
                <a:ea typeface="Courier New" panose="02070309020205020404" pitchFamily="49" charset="0"/>
                <a:cs typeface="+mn-cs"/>
              </a:rPr>
              <a:t> preventative chemicals to sheep to protect against strike;</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ourier New" panose="02070309020205020404" pitchFamily="49" charset="0"/>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Courier New" panose="02070309020205020404" pitchFamily="49" charset="0"/>
                <a:cs typeface="+mn-cs"/>
              </a:rPr>
              <a:t>reducing</a:t>
            </a:r>
            <a:r>
              <a:rPr lang="en-AU" sz="1100" i="0" kern="1200" dirty="0">
                <a:solidFill>
                  <a:srgbClr val="000000"/>
                </a:solidFill>
                <a:latin typeface="+mn-lt"/>
                <a:ea typeface="Courier New" panose="02070309020205020404" pitchFamily="49" charset="0"/>
                <a:cs typeface="+mn-cs"/>
              </a:rPr>
              <a:t> the risk of scouring which causes </a:t>
            </a:r>
            <a:r>
              <a:rPr lang="en-AU" sz="1100" i="0" kern="1200" dirty="0" err="1">
                <a:solidFill>
                  <a:srgbClr val="000000"/>
                </a:solidFill>
                <a:latin typeface="+mn-lt"/>
                <a:ea typeface="Courier New" panose="02070309020205020404" pitchFamily="49" charset="0"/>
                <a:cs typeface="+mn-cs"/>
              </a:rPr>
              <a:t>dags</a:t>
            </a:r>
            <a:r>
              <a:rPr lang="en-AU" sz="1100" i="0" kern="1200" dirty="0">
                <a:solidFill>
                  <a:srgbClr val="000000"/>
                </a:solidFill>
                <a:latin typeface="+mn-lt"/>
                <a:ea typeface="Courier New" panose="02070309020205020404" pitchFamily="49" charset="0"/>
                <a:cs typeface="+mn-cs"/>
              </a:rPr>
              <a:t>;</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ourier New" panose="02070309020205020404" pitchFamily="49" charset="0"/>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Courier New" panose="02070309020205020404" pitchFamily="49" charset="0"/>
                <a:cs typeface="+mn-cs"/>
              </a:rPr>
              <a:t>careful</a:t>
            </a:r>
            <a:r>
              <a:rPr lang="en-AU" sz="1100" i="0" kern="1200" dirty="0">
                <a:solidFill>
                  <a:srgbClr val="000000"/>
                </a:solidFill>
                <a:latin typeface="+mn-lt"/>
                <a:ea typeface="Courier New" panose="02070309020205020404" pitchFamily="49" charset="0"/>
                <a:cs typeface="+mn-cs"/>
              </a:rPr>
              <a:t> selection of paddocks; and</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ourier New" panose="02070309020205020404" pitchFamily="49" charset="0"/>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Courier New" panose="02070309020205020404" pitchFamily="49" charset="0"/>
                <a:cs typeface="+mn-cs"/>
              </a:rPr>
              <a:t>reducing</a:t>
            </a:r>
            <a:r>
              <a:rPr lang="en-AU" sz="1100" i="0" kern="1200" dirty="0">
                <a:solidFill>
                  <a:srgbClr val="000000"/>
                </a:solidFill>
                <a:latin typeface="+mn-lt"/>
                <a:ea typeface="Courier New" panose="02070309020205020404" pitchFamily="49" charset="0"/>
                <a:cs typeface="+mn-cs"/>
              </a:rPr>
              <a:t> fly populations. </a:t>
            </a:r>
          </a:p>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ourier New" panose="02070309020205020404" pitchFamily="49" charset="0"/>
              <a:cs typeface="+mn-c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Let’s have a closer look at each of these preventative activities.</a:t>
            </a:r>
            <a:endParaRPr lang="en-AU" sz="1100" i="0" kern="1200" dirty="0">
              <a:solidFill>
                <a:srgbClr val="000000"/>
              </a:solidFill>
              <a:latin typeface="+mn-lt"/>
              <a:cs typeface="+mn-cs"/>
            </a:endParaRPr>
          </a:p>
        </p:txBody>
      </p:sp>
      <p:sp>
        <p:nvSpPr>
          <p:cNvPr id="4" name="Date Placeholder 3">
            <a:extLst>
              <a:ext uri="{FF2B5EF4-FFF2-40B4-BE49-F238E27FC236}">
                <a16:creationId xmlns:a16="http://schemas.microsoft.com/office/drawing/2014/main" id="{5AA02B73-ABC1-401A-9E28-6383F3E33DDE}"/>
              </a:ext>
            </a:extLst>
          </p:cNvPr>
          <p:cNvSpPr>
            <a:spLocks noGrp="1"/>
          </p:cNvSpPr>
          <p:nvPr>
            <p:ph type="dt" idx="1"/>
          </p:nvPr>
        </p:nvSpPr>
        <p:spPr/>
        <p:txBody>
          <a:bodyPr/>
          <a:lstStyle/>
          <a:p>
            <a:endParaRPr lang="en-US"/>
          </a:p>
        </p:txBody>
      </p:sp>
      <p:sp>
        <p:nvSpPr>
          <p:cNvPr id="5" name="Header Placeholder 4">
            <a:extLst>
              <a:ext uri="{FF2B5EF4-FFF2-40B4-BE49-F238E27FC236}">
                <a16:creationId xmlns:a16="http://schemas.microsoft.com/office/drawing/2014/main" id="{87DADAB8-78F5-4735-B9DF-01A434BC1B26}"/>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21771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The aim with classing is to identify which animals are more susceptible to flystrike or have been struck in the past and remove these from the flock.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alibri" panose="020F0502020204030204" pitchFamily="34" charset="0"/>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By doing this you increase resistance in your flock.</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alibri" panose="020F0502020204030204" pitchFamily="34" charset="0"/>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In the long-term you want to aim to breed sheep that are less susceptible to flystrike.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Calibri" panose="020F0502020204030204" pitchFamily="34" charset="0"/>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We won’t go into this in today’s webinar but </a:t>
            </a:r>
            <a:r>
              <a:rPr lang="en-AU" sz="1100" i="0" kern="1200" dirty="0" err="1">
                <a:solidFill>
                  <a:srgbClr val="000000"/>
                </a:solidFill>
                <a:latin typeface="+mn-lt"/>
                <a:ea typeface="Calibri" panose="020F0502020204030204" pitchFamily="34" charset="0"/>
                <a:cs typeface="+mn-cs"/>
              </a:rPr>
              <a:t>AWI’s</a:t>
            </a:r>
            <a:r>
              <a:rPr lang="en-AU" sz="1100" i="0" kern="1200" dirty="0">
                <a:solidFill>
                  <a:srgbClr val="000000"/>
                </a:solidFill>
                <a:latin typeface="+mn-lt"/>
                <a:ea typeface="Calibri" panose="020F0502020204030204" pitchFamily="34" charset="0"/>
                <a:cs typeface="+mn-cs"/>
              </a:rPr>
              <a:t> Flystrike Extension Program includes a one day workshop “</a:t>
            </a:r>
            <a:r>
              <a:rPr lang="en-AU" sz="1100" i="0" kern="1200" dirty="0" err="1">
                <a:solidFill>
                  <a:srgbClr val="000000"/>
                </a:solidFill>
                <a:latin typeface="+mn-lt"/>
                <a:ea typeface="Calibri" panose="020F0502020204030204" pitchFamily="34" charset="0"/>
                <a:cs typeface="+mn-cs"/>
              </a:rPr>
              <a:t>ClassiFly</a:t>
            </a:r>
            <a:r>
              <a:rPr lang="en-AU" sz="1100" i="0" kern="1200" dirty="0">
                <a:solidFill>
                  <a:srgbClr val="000000"/>
                </a:solidFill>
                <a:latin typeface="+mn-lt"/>
                <a:ea typeface="Calibri" panose="020F0502020204030204" pitchFamily="34" charset="0"/>
                <a:cs typeface="+mn-cs"/>
              </a:rPr>
              <a:t>” coming soon that looks at how to achieve this.</a:t>
            </a:r>
          </a:p>
        </p:txBody>
      </p:sp>
      <p:sp>
        <p:nvSpPr>
          <p:cNvPr id="4" name="Slide Number Placeholder 3"/>
          <p:cNvSpPr>
            <a:spLocks noGrp="1"/>
          </p:cNvSpPr>
          <p:nvPr>
            <p:ph type="sldNum" sz="quarter" idx="5"/>
          </p:nvPr>
        </p:nvSpPr>
        <p:spPr/>
        <p:txBody>
          <a:bodyPr/>
          <a:lstStyle/>
          <a:p>
            <a:fld id="{204AA82A-7A51-4C1A-A7D6-B104C1B6ED85}" type="slidenum">
              <a:rPr lang="en-AU" smtClean="0"/>
              <a:t>19</a:t>
            </a:fld>
            <a:endParaRPr lang="en-AU"/>
          </a:p>
        </p:txBody>
      </p:sp>
      <p:sp>
        <p:nvSpPr>
          <p:cNvPr id="5" name="Date Placeholder 4">
            <a:extLst>
              <a:ext uri="{FF2B5EF4-FFF2-40B4-BE49-F238E27FC236}">
                <a16:creationId xmlns:a16="http://schemas.microsoft.com/office/drawing/2014/main" id="{F637477D-A614-4852-BAD5-A93B21DA1F42}"/>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EE435277-BC2B-40C2-AB92-587AB0735325}"/>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87944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a:lnSpc>
                <a:spcPct val="107000"/>
              </a:lnSpc>
              <a:spcAft>
                <a:spcPts val="325"/>
              </a:spcAft>
            </a:pPr>
            <a:r>
              <a:rPr lang="en-AU" sz="1100" i="0" dirty="0">
                <a:solidFill>
                  <a:srgbClr val="000000"/>
                </a:solidFill>
                <a:latin typeface="+mn-lt"/>
                <a:ea typeface="Noto Sans Symbols"/>
                <a:cs typeface="Noto Sans Symbols"/>
              </a:rPr>
              <a:t>FACILITATOR</a:t>
            </a:r>
          </a:p>
          <a:p>
            <a:pPr>
              <a:lnSpc>
                <a:spcPct val="107000"/>
              </a:lnSpc>
              <a:spcAft>
                <a:spcPts val="325"/>
              </a:spcAft>
            </a:pPr>
            <a:endParaRPr lang="en-AU" sz="1100" i="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latin typeface="+mn-lt"/>
                <a:ea typeface="Noto Sans Symbols"/>
                <a:cs typeface="Noto Sans Symbols"/>
              </a:rPr>
              <a:t>Welcome to It’s Fly Time! Preventing, monitoring and treating flystrike.</a:t>
            </a:r>
          </a:p>
          <a:p>
            <a:pPr marL="371429" indent="-371429">
              <a:lnSpc>
                <a:spcPct val="107000"/>
              </a:lnSpc>
              <a:spcAft>
                <a:spcPts val="325"/>
              </a:spcAft>
              <a:buFont typeface="Arial" panose="020B0604020202020204" pitchFamily="34" charset="0"/>
              <a:buChar char="●"/>
            </a:pPr>
            <a:endParaRPr lang="en-AU" sz="1100" i="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latin typeface="+mn-lt"/>
                <a:ea typeface="Noto Sans Symbols"/>
                <a:cs typeface="Noto Sans Symbols"/>
              </a:rPr>
              <a:t>This has been brought to you by Australian Wool Innovation as part of the newly released It’s Fly Time! information package designed to help woolgrowers prevent, monitor and treat flystrike over the coming months/during risk periods.</a:t>
            </a:r>
          </a:p>
          <a:p>
            <a:pPr marL="371429" indent="-371429">
              <a:lnSpc>
                <a:spcPct val="107000"/>
              </a:lnSpc>
              <a:spcAft>
                <a:spcPts val="325"/>
              </a:spcAft>
              <a:buFont typeface="Arial" panose="020B0604020202020204" pitchFamily="34" charset="0"/>
              <a:buChar char="●"/>
            </a:pPr>
            <a:endParaRPr lang="en-AU" sz="1100" i="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latin typeface="+mn-lt"/>
                <a:ea typeface="Noto Sans Symbols"/>
                <a:cs typeface="Noto Sans Symbols"/>
              </a:rPr>
              <a:t>The focus of this package is on short term measures which can be considered during fly season. </a:t>
            </a:r>
          </a:p>
          <a:p>
            <a:pPr marL="371429" indent="-371429">
              <a:lnSpc>
                <a:spcPct val="107000"/>
              </a:lnSpc>
              <a:spcAft>
                <a:spcPts val="325"/>
              </a:spcAft>
              <a:buFont typeface="Arial" panose="020B0604020202020204" pitchFamily="34" charset="0"/>
              <a:buChar char="●"/>
            </a:pPr>
            <a:endParaRPr lang="en-AU" sz="1100" i="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latin typeface="+mn-lt"/>
                <a:ea typeface="Noto Sans Symbols"/>
                <a:cs typeface="Noto Sans Symbols"/>
              </a:rPr>
              <a:t>Introduce self as facilitator.</a:t>
            </a:r>
          </a:p>
          <a:p>
            <a:pPr marL="371429" indent="-371429">
              <a:lnSpc>
                <a:spcPct val="107000"/>
              </a:lnSpc>
              <a:spcAft>
                <a:spcPts val="325"/>
              </a:spcAft>
              <a:buFont typeface="Arial" panose="020B0604020202020204" pitchFamily="34" charset="0"/>
              <a:buChar char="●"/>
            </a:pPr>
            <a:endParaRPr lang="en-AU" sz="1100" i="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latin typeface="+mn-lt"/>
                <a:ea typeface="Noto Sans Symbols"/>
                <a:cs typeface="Noto Sans Symbols"/>
              </a:rPr>
              <a:t>Mention deliverer who will shortly take participants through session.</a:t>
            </a:r>
          </a:p>
          <a:p>
            <a:pPr marL="371429" indent="-371429">
              <a:lnSpc>
                <a:spcPct val="107000"/>
              </a:lnSpc>
              <a:spcAft>
                <a:spcPts val="325"/>
              </a:spcAft>
              <a:buFont typeface="Arial" panose="020B0604020202020204" pitchFamily="34" charset="0"/>
              <a:buChar char="●"/>
            </a:pPr>
            <a:endParaRPr lang="en-AU" sz="1100" i="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i="0" dirty="0">
                <a:solidFill>
                  <a:srgbClr val="000000"/>
                </a:solidFill>
                <a:latin typeface="+mn-lt"/>
                <a:ea typeface="Noto Sans Symbols"/>
                <a:cs typeface="Noto Sans Symbols"/>
              </a:rPr>
              <a:t>Today’s session will cover three topics which you will shortly hear more about flystrike:</a:t>
            </a:r>
            <a:endParaRPr lang="en-AU" sz="1100" i="0" dirty="0">
              <a:latin typeface="+mn-lt"/>
              <a:ea typeface="Noto Sans Symbols"/>
              <a:cs typeface="Noto Sans Symbols"/>
            </a:endParaRPr>
          </a:p>
          <a:p>
            <a:pPr marL="804763" lvl="1" indent="-309524">
              <a:lnSpc>
                <a:spcPct val="107000"/>
              </a:lnSpc>
              <a:spcAft>
                <a:spcPts val="325"/>
              </a:spcAft>
              <a:buFont typeface="Courier New" panose="02070309020205020404" pitchFamily="49" charset="0"/>
              <a:buChar char="o"/>
            </a:pPr>
            <a:r>
              <a:rPr lang="en-AU" sz="1100" i="0" dirty="0">
                <a:solidFill>
                  <a:srgbClr val="000000"/>
                </a:solidFill>
                <a:latin typeface="+mn-lt"/>
                <a:ea typeface="Courier New" panose="02070309020205020404" pitchFamily="49" charset="0"/>
                <a:cs typeface="Courier New" panose="02070309020205020404" pitchFamily="49" charset="0"/>
              </a:rPr>
              <a:t>Prevention;</a:t>
            </a:r>
            <a:endParaRPr lang="en-AU" sz="1100" i="0" dirty="0">
              <a:latin typeface="+mn-lt"/>
              <a:ea typeface="Courier New" panose="02070309020205020404" pitchFamily="49" charset="0"/>
              <a:cs typeface="Courier New" panose="02070309020205020404" pitchFamily="49" charset="0"/>
            </a:endParaRPr>
          </a:p>
          <a:p>
            <a:pPr marL="804763" lvl="1" indent="-309524">
              <a:lnSpc>
                <a:spcPct val="107000"/>
              </a:lnSpc>
              <a:spcAft>
                <a:spcPts val="325"/>
              </a:spcAft>
              <a:buFont typeface="Courier New" panose="02070309020205020404" pitchFamily="49" charset="0"/>
              <a:buChar char="o"/>
            </a:pPr>
            <a:r>
              <a:rPr lang="en-AU" sz="1100" i="0" dirty="0">
                <a:solidFill>
                  <a:srgbClr val="000000"/>
                </a:solidFill>
                <a:latin typeface="+mn-lt"/>
                <a:ea typeface="Courier New" panose="02070309020205020404" pitchFamily="49" charset="0"/>
                <a:cs typeface="Courier New" panose="02070309020205020404" pitchFamily="49" charset="0"/>
              </a:rPr>
              <a:t>Monitoring; and</a:t>
            </a:r>
            <a:endParaRPr lang="en-AU" sz="1100" i="0" dirty="0">
              <a:latin typeface="+mn-lt"/>
              <a:ea typeface="Courier New" panose="02070309020205020404" pitchFamily="49" charset="0"/>
              <a:cs typeface="Courier New" panose="02070309020205020404" pitchFamily="49" charset="0"/>
            </a:endParaRPr>
          </a:p>
          <a:p>
            <a:pPr marL="804763" lvl="1" indent="-309524">
              <a:lnSpc>
                <a:spcPct val="107000"/>
              </a:lnSpc>
              <a:spcAft>
                <a:spcPts val="325"/>
              </a:spcAft>
              <a:buFont typeface="Courier New" panose="02070309020205020404" pitchFamily="49" charset="0"/>
              <a:buChar char="o"/>
            </a:pPr>
            <a:r>
              <a:rPr lang="en-AU" sz="1100" i="0" dirty="0">
                <a:solidFill>
                  <a:srgbClr val="000000"/>
                </a:solidFill>
                <a:latin typeface="+mn-lt"/>
                <a:ea typeface="Courier New" panose="02070309020205020404" pitchFamily="49" charset="0"/>
                <a:cs typeface="Courier New" panose="02070309020205020404" pitchFamily="49" charset="0"/>
              </a:rPr>
              <a:t>Treatment.</a:t>
            </a:r>
          </a:p>
          <a:p>
            <a:pPr marL="804763" lvl="1" indent="-309524">
              <a:lnSpc>
                <a:spcPct val="107000"/>
              </a:lnSpc>
              <a:spcAft>
                <a:spcPts val="325"/>
              </a:spcAft>
              <a:buFont typeface="Courier New" panose="02070309020205020404" pitchFamily="49" charset="0"/>
              <a:buChar char="o"/>
            </a:pPr>
            <a:endParaRPr lang="en-AU" sz="1100" i="0" dirty="0">
              <a:latin typeface="+mn-lt"/>
              <a:ea typeface="Courier New" panose="02070309020205020404" pitchFamily="49" charset="0"/>
              <a:cs typeface="Courier New" panose="02070309020205020404" pitchFamily="49" charset="0"/>
            </a:endParaRPr>
          </a:p>
          <a:p>
            <a:pPr marL="371429" indent="-371429">
              <a:lnSpc>
                <a:spcPct val="107000"/>
              </a:lnSpc>
              <a:spcAft>
                <a:spcPts val="325"/>
              </a:spcAft>
              <a:buFont typeface="Arial" panose="020B0604020202020204" pitchFamily="34" charset="0"/>
              <a:buChar char="●"/>
            </a:pPr>
            <a:r>
              <a:rPr lang="en-AU" sz="1100" i="0" dirty="0">
                <a:solidFill>
                  <a:srgbClr val="000000"/>
                </a:solidFill>
                <a:latin typeface="+mn-lt"/>
                <a:ea typeface="Noto Sans Symbols"/>
                <a:cs typeface="Noto Sans Symbols"/>
              </a:rPr>
              <a:t>At the end of each section, there will be a break for questions.</a:t>
            </a:r>
          </a:p>
          <a:p>
            <a:pPr marL="371429" indent="-371429">
              <a:lnSpc>
                <a:spcPct val="107000"/>
              </a:lnSpc>
              <a:spcAft>
                <a:spcPts val="325"/>
              </a:spcAft>
              <a:buFont typeface="Arial" panose="020B0604020202020204" pitchFamily="34" charset="0"/>
              <a:buChar char="●"/>
            </a:pPr>
            <a:endParaRPr lang="en-AU" sz="1100" i="0" dirty="0">
              <a:latin typeface="+mn-lt"/>
              <a:ea typeface="Noto Sans Symbols"/>
              <a:cs typeface="Noto Sans Symbols"/>
            </a:endParaRPr>
          </a:p>
          <a:p>
            <a:pPr marL="371429" indent="-371429" defTabSz="990478">
              <a:lnSpc>
                <a:spcPct val="107000"/>
              </a:lnSpc>
              <a:spcAft>
                <a:spcPts val="325"/>
              </a:spcAft>
              <a:buFont typeface="Arial" panose="020B0604020202020204" pitchFamily="34" charset="0"/>
              <a:buChar char="●"/>
            </a:pPr>
            <a:r>
              <a:rPr lang="en-AU" sz="1100" i="0" dirty="0">
                <a:solidFill>
                  <a:srgbClr val="000000"/>
                </a:solidFill>
                <a:latin typeface="+mn-lt"/>
                <a:ea typeface="Calibri" panose="020F0502020204030204" pitchFamily="34" charset="0"/>
              </a:rPr>
              <a:t>You’ll here about a number of resources available to you today, these can be accessed through the </a:t>
            </a:r>
            <a:r>
              <a:rPr lang="en-AU" sz="1100" i="0" dirty="0" err="1">
                <a:solidFill>
                  <a:srgbClr val="000000"/>
                </a:solidFill>
                <a:latin typeface="+mn-lt"/>
                <a:ea typeface="Calibri" panose="020F0502020204030204" pitchFamily="34" charset="0"/>
              </a:rPr>
              <a:t>FlyBoss</a:t>
            </a:r>
            <a:r>
              <a:rPr lang="en-AU" sz="1100" i="0" dirty="0">
                <a:solidFill>
                  <a:srgbClr val="000000"/>
                </a:solidFill>
                <a:latin typeface="+mn-lt"/>
                <a:ea typeface="Calibri" panose="020F0502020204030204" pitchFamily="34" charset="0"/>
              </a:rPr>
              <a:t> website or the AWI website.</a:t>
            </a:r>
          </a:p>
          <a:p>
            <a:pPr marL="371429" indent="-371429" defTabSz="990478">
              <a:lnSpc>
                <a:spcPct val="107000"/>
              </a:lnSpc>
              <a:spcAft>
                <a:spcPts val="325"/>
              </a:spcAft>
              <a:buFont typeface="Arial" panose="020B0604020202020204" pitchFamily="34" charset="0"/>
              <a:buChar char="●"/>
            </a:pPr>
            <a:endParaRPr lang="en-AU" sz="1100" i="0" dirty="0">
              <a:solidFill>
                <a:srgbClr val="000000"/>
              </a:solidFill>
              <a:latin typeface="+mn-lt"/>
            </a:endParaRPr>
          </a:p>
          <a:p>
            <a:pPr marL="371429" indent="-371429" defTabSz="990478">
              <a:lnSpc>
                <a:spcPct val="107000"/>
              </a:lnSpc>
              <a:spcAft>
                <a:spcPts val="325"/>
              </a:spcAft>
              <a:buFont typeface="Arial" panose="020B0604020202020204" pitchFamily="34" charset="0"/>
              <a:buChar char="●"/>
              <a:defRPr/>
            </a:pPr>
            <a:r>
              <a:rPr lang="en-AU" sz="1100" i="0" dirty="0">
                <a:solidFill>
                  <a:srgbClr val="000000"/>
                </a:solidFill>
                <a:latin typeface="+mn-lt"/>
                <a:ea typeface="Calibri" panose="020F0502020204030204" pitchFamily="34" charset="0"/>
              </a:rPr>
              <a:t>Total time for full presentation is 1 hour (or 20 minutes for each section) allowing plenty of time in that for questions.</a:t>
            </a:r>
          </a:p>
          <a:p>
            <a:pPr marL="371429" indent="-371429" defTabSz="990478">
              <a:lnSpc>
                <a:spcPct val="107000"/>
              </a:lnSpc>
              <a:spcAft>
                <a:spcPts val="325"/>
              </a:spcAft>
              <a:buFont typeface="Arial" panose="020B0604020202020204" pitchFamily="34" charset="0"/>
              <a:buChar char="●"/>
            </a:pPr>
            <a:endParaRPr lang="en-AU" sz="1100" i="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a:t>
            </a:fld>
            <a:endParaRPr lang="en-AU"/>
          </a:p>
        </p:txBody>
      </p:sp>
      <p:sp>
        <p:nvSpPr>
          <p:cNvPr id="5" name="Date Placeholder 4">
            <a:extLst>
              <a:ext uri="{FF2B5EF4-FFF2-40B4-BE49-F238E27FC236}">
                <a16:creationId xmlns:a16="http://schemas.microsoft.com/office/drawing/2014/main" id="{DA85C198-37A4-47D3-AC7A-BA21DE653793}"/>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1C4B2FE0-DDA8-4F1D-9E22-70EA5CB5A955}"/>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325812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590550"/>
            <a:ext cx="5756275" cy="3241675"/>
          </a:xfrm>
          <a:prstGeom prst="rect">
            <a:avLst/>
          </a:prstGeom>
        </p:spPr>
      </p:sp>
      <p:sp>
        <p:nvSpPr>
          <p:cNvPr id="3" name="Notes Placeholder 2"/>
          <p:cNvSpPr>
            <a:spLocks noGrp="1"/>
          </p:cNvSpPr>
          <p:nvPr>
            <p:ph type="body" idx="1"/>
          </p:nvPr>
        </p:nvSpPr>
        <p:spPr/>
        <p:txBody>
          <a:bodyPr/>
          <a:lstStyle/>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Traits you want to remove from your flock when classing sheep include:</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1028883" lvl="2" indent="-342900">
              <a:lnSpc>
                <a:spcPct val="107000"/>
              </a:lnSpc>
              <a:buFont typeface="Symbol" panose="05050102010706020507" pitchFamily="18" charset="2"/>
              <a:buChar char=""/>
            </a:pPr>
            <a:r>
              <a:rPr lang="en-AU" sz="1100" dirty="0">
                <a:effectLst/>
                <a:latin typeface="Calibri" panose="020F0502020204030204" pitchFamily="34" charset="0"/>
                <a:ea typeface="Calibri" panose="020F0502020204030204" pitchFamily="34" charset="0"/>
                <a:cs typeface="Times New Roman" panose="02020603050405020304" pitchFamily="18" charset="0"/>
              </a:rPr>
              <a:t>high body and breech wrinkle</a:t>
            </a:r>
          </a:p>
          <a:p>
            <a:pPr marL="1028883" lvl="2" indent="-342900">
              <a:lnSpc>
                <a:spcPct val="117000"/>
              </a:lnSpc>
              <a:buFont typeface="Symbol" panose="05050102010706020507" pitchFamily="18" charset="2"/>
              <a:buChar char=""/>
            </a:pPr>
            <a:r>
              <a:rPr lang="en-AU" sz="1100" dirty="0">
                <a:latin typeface="Calibri" panose="020F0502020204030204" pitchFamily="34" charset="0"/>
                <a:cs typeface="Times New Roman" panose="02020603050405020304" pitchFamily="18" charset="0"/>
              </a:rPr>
              <a:t>long breech wool cover</a:t>
            </a:r>
          </a:p>
          <a:p>
            <a:pPr marL="1028883" lvl="2" indent="-342900">
              <a:lnSpc>
                <a:spcPct val="117000"/>
              </a:lnSpc>
              <a:buFont typeface="Symbol" panose="05050102010706020507" pitchFamily="18" charset="2"/>
              <a:buChar char=""/>
            </a:pPr>
            <a:r>
              <a:rPr lang="en-AU" sz="1100" dirty="0">
                <a:latin typeface="Calibri" panose="020F0502020204030204" pitchFamily="34" charset="0"/>
                <a:cs typeface="Times New Roman" panose="02020603050405020304" pitchFamily="18" charset="0"/>
              </a:rPr>
              <a:t>yellow wool colour</a:t>
            </a:r>
          </a:p>
          <a:p>
            <a:pPr marL="1028883" lvl="2" indent="-342900">
              <a:lnSpc>
                <a:spcPct val="117000"/>
              </a:lnSpc>
              <a:buFont typeface="Symbol" panose="05050102010706020507" pitchFamily="18" charset="2"/>
              <a:buChar char=""/>
            </a:pPr>
            <a:r>
              <a:rPr lang="en-AU" sz="1100" dirty="0">
                <a:latin typeface="Calibri" panose="020F0502020204030204" pitchFamily="34" charset="0"/>
                <a:cs typeface="Times New Roman" panose="02020603050405020304" pitchFamily="18" charset="0"/>
              </a:rPr>
              <a:t>fleece rot and dermatitis</a:t>
            </a:r>
          </a:p>
          <a:p>
            <a:pPr marL="1028883" lvl="2" indent="-342900">
              <a:lnSpc>
                <a:spcPct val="117000"/>
              </a:lnSpc>
              <a:buFont typeface="Symbol" panose="05050102010706020507" pitchFamily="18" charset="2"/>
              <a:buChar char=""/>
            </a:pPr>
            <a:r>
              <a:rPr lang="en-AU" sz="1100" dirty="0">
                <a:latin typeface="Calibri" panose="020F0502020204030204" pitchFamily="34" charset="0"/>
                <a:cs typeface="Times New Roman" panose="02020603050405020304" pitchFamily="18" charset="0"/>
              </a:rPr>
              <a:t>high scouring and </a:t>
            </a:r>
            <a:r>
              <a:rPr lang="en-AU" sz="1100" dirty="0" err="1">
                <a:latin typeface="Calibri" panose="020F0502020204030204" pitchFamily="34" charset="0"/>
                <a:cs typeface="Times New Roman" panose="02020603050405020304" pitchFamily="18" charset="0"/>
              </a:rPr>
              <a:t>dags</a:t>
            </a:r>
            <a:endParaRPr lang="en-AU" sz="1100" dirty="0">
              <a:latin typeface="Calibri" panose="020F0502020204030204" pitchFamily="34" charset="0"/>
              <a:cs typeface="Times New Roman" panose="02020603050405020304" pitchFamily="18" charset="0"/>
            </a:endParaRPr>
          </a:p>
          <a:p>
            <a:pPr marL="1028883" lvl="2" indent="-342900">
              <a:lnSpc>
                <a:spcPct val="117000"/>
              </a:lnSpc>
              <a:buFont typeface="Symbol" panose="05050102010706020507" pitchFamily="18" charset="2"/>
              <a:buChar char=""/>
            </a:pPr>
            <a:r>
              <a:rPr lang="en-AU" sz="1100" dirty="0">
                <a:latin typeface="Calibri" panose="020F0502020204030204" pitchFamily="34" charset="0"/>
                <a:cs typeface="Times New Roman" panose="02020603050405020304" pitchFamily="18" charset="0"/>
              </a:rPr>
              <a:t>high worm egg counts</a:t>
            </a:r>
          </a:p>
          <a:p>
            <a:pPr marL="1028883" lvl="2" indent="-342900">
              <a:lnSpc>
                <a:spcPct val="117000"/>
              </a:lnSpc>
              <a:buFont typeface="Symbol" panose="05050102010706020507" pitchFamily="18" charset="2"/>
              <a:buChar char=""/>
            </a:pPr>
            <a:r>
              <a:rPr lang="en-AU" sz="1100" dirty="0">
                <a:latin typeface="Calibri" panose="020F0502020204030204" pitchFamily="34" charset="0"/>
                <a:cs typeface="Times New Roman" panose="02020603050405020304" pitchFamily="18" charset="0"/>
              </a:rPr>
              <a:t>horned animals</a:t>
            </a:r>
          </a:p>
          <a:p>
            <a:pPr marL="1028883" lvl="2" indent="-342900">
              <a:lnSpc>
                <a:spcPct val="117000"/>
              </a:lnSpc>
              <a:buFont typeface="Symbol" panose="05050102010706020507" pitchFamily="18" charset="2"/>
              <a:buChar char=""/>
            </a:pPr>
            <a:r>
              <a:rPr lang="en-AU" sz="1100" dirty="0">
                <a:latin typeface="Calibri" panose="020F0502020204030204" pitchFamily="34" charset="0"/>
                <a:cs typeface="Times New Roman" panose="02020603050405020304" pitchFamily="18" charset="0"/>
              </a:rPr>
              <a:t>previous flystrike wounds</a:t>
            </a:r>
          </a:p>
          <a:p>
            <a:pPr marL="1028883" lvl="2" indent="-342900">
              <a:lnSpc>
                <a:spcPct val="117000"/>
              </a:lnSpc>
              <a:buFont typeface="Symbol" panose="05050102010706020507" pitchFamily="18" charset="2"/>
              <a:buChar char=""/>
            </a:pPr>
            <a:r>
              <a:rPr lang="en-AU" sz="1100" dirty="0">
                <a:latin typeface="Calibri" panose="020F0502020204030204" pitchFamily="34" charset="0"/>
                <a:cs typeface="Times New Roman" panose="02020603050405020304" pitchFamily="18" charset="0"/>
              </a:rPr>
              <a:t>issues with conformation and structure</a:t>
            </a:r>
            <a:r>
              <a:rPr lang="en-AU" sz="1100" dirty="0">
                <a:latin typeface="Calibri" panose="020F0502020204030204" pitchFamily="34" charset="0"/>
                <a:ea typeface="Calibri" panose="020F0502020204030204" pitchFamily="34" charset="0"/>
                <a:cs typeface="Calibri" panose="020F0502020204030204" pitchFamily="34" charset="0"/>
              </a:rPr>
              <a:t> (as mentioned earlier: shoulders, back, tails etc.)</a:t>
            </a:r>
          </a:p>
          <a:p>
            <a:pPr marL="495239" lvl="1" indent="0">
              <a:spcBef>
                <a:spcPts val="0"/>
              </a:spcBef>
              <a:spcAft>
                <a:spcPts val="0"/>
              </a:spcAft>
              <a:buFont typeface="Courier New" panose="02070309020205020404" pitchFamily="49" charset="0"/>
              <a:buNone/>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Remember that while you can select for low scouring and </a:t>
            </a:r>
            <a:r>
              <a:rPr lang="en-AU" sz="1100" dirty="0" err="1">
                <a:latin typeface="Calibri" panose="020F0502020204030204" pitchFamily="34" charset="0"/>
                <a:ea typeface="Calibri" panose="020F0502020204030204" pitchFamily="34" charset="0"/>
                <a:cs typeface="Calibri" panose="020F0502020204030204" pitchFamily="34" charset="0"/>
              </a:rPr>
              <a:t>dags</a:t>
            </a:r>
            <a:r>
              <a:rPr lang="en-AU" sz="1100" dirty="0">
                <a:latin typeface="Calibri" panose="020F0502020204030204" pitchFamily="34" charset="0"/>
                <a:ea typeface="Calibri" panose="020F0502020204030204" pitchFamily="34" charset="0"/>
                <a:cs typeface="Calibri" panose="020F0502020204030204" pitchFamily="34" charset="0"/>
              </a:rPr>
              <a:t>, this may still occur due to other reasons.</a:t>
            </a:r>
          </a:p>
          <a:p>
            <a:pPr marL="0" indent="0">
              <a:spcBef>
                <a:spcPts val="0"/>
              </a:spcBef>
              <a:spcAft>
                <a:spcPts val="0"/>
              </a:spcAft>
              <a:buFont typeface="Symbol" panose="05050102010706020507" pitchFamily="18" charset="2"/>
              <a:buNone/>
            </a:pP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20</a:t>
            </a:fld>
            <a:endParaRPr lang="en-AU"/>
          </a:p>
        </p:txBody>
      </p:sp>
    </p:spTree>
    <p:extLst>
      <p:ext uri="{BB962C8B-B14F-4D97-AF65-F5344CB8AC3E}">
        <p14:creationId xmlns:p14="http://schemas.microsoft.com/office/powerpoint/2010/main" val="3572689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Noto Sans Symbols"/>
                <a:cs typeface="+mn-cs"/>
              </a:rPr>
              <a:t>The AWI/MLA Visual Score Guide has some good examples of the type of sheep which are likely to be at higher risk of flystrike.</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Noto Sans Symbols"/>
                <a:cs typeface="+mn-cs"/>
              </a:rPr>
              <a:t>This Guide can be used to assist you class out susceptible sheep in order to prevent flystrike long-term.</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Noto Sans Symbols"/>
                <a:cs typeface="+mn-cs"/>
              </a:rPr>
              <a:t>This</a:t>
            </a:r>
            <a:r>
              <a:rPr lang="en-AU" sz="1100" i="0" kern="1200" dirty="0">
                <a:solidFill>
                  <a:srgbClr val="000000"/>
                </a:solidFill>
                <a:latin typeface="+mn-lt"/>
                <a:ea typeface="Noto Sans Symbols"/>
                <a:cs typeface="+mn-cs"/>
              </a:rPr>
              <a:t> shows various degrees of breech wrinkle</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Noto Sans Symbols"/>
                <a:cs typeface="+mn-cs"/>
              </a:rPr>
              <a:t>The</a:t>
            </a:r>
            <a:r>
              <a:rPr lang="en-AU" sz="1100" i="0" kern="1200" dirty="0">
                <a:solidFill>
                  <a:srgbClr val="000000"/>
                </a:solidFill>
                <a:latin typeface="+mn-lt"/>
                <a:ea typeface="Noto Sans Symbols"/>
                <a:cs typeface="+mn-cs"/>
              </a:rPr>
              <a:t> next one shows </a:t>
            </a:r>
            <a:r>
              <a:rPr lang="en-AU" sz="1100" i="0" kern="1200" dirty="0" err="1">
                <a:solidFill>
                  <a:srgbClr val="000000"/>
                </a:solidFill>
                <a:latin typeface="+mn-lt"/>
                <a:ea typeface="Noto Sans Symbols"/>
                <a:cs typeface="+mn-cs"/>
              </a:rPr>
              <a:t>dags</a:t>
            </a:r>
            <a:endParaRPr lang="en-AU" sz="1100" i="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Noto Sans Symbols"/>
                <a:cs typeface="+mn-cs"/>
              </a:rPr>
              <a:t>Urine</a:t>
            </a:r>
            <a:r>
              <a:rPr lang="en-AU" sz="1100" i="0" kern="1200" dirty="0">
                <a:solidFill>
                  <a:srgbClr val="000000"/>
                </a:solidFill>
                <a:latin typeface="+mn-lt"/>
                <a:ea typeface="Noto Sans Symbols"/>
                <a:cs typeface="+mn-cs"/>
              </a:rPr>
              <a:t> stain</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u="sng" kern="1200" dirty="0">
                <a:solidFill>
                  <a:srgbClr val="000000"/>
                </a:solidFill>
                <a:latin typeface="+mn-lt"/>
                <a:ea typeface="Noto Sans Symbols"/>
                <a:cs typeface="+mn-cs"/>
              </a:rPr>
              <a:t>And</a:t>
            </a:r>
            <a:r>
              <a:rPr lang="en-AU" sz="1100" i="0" kern="1200" dirty="0">
                <a:solidFill>
                  <a:srgbClr val="000000"/>
                </a:solidFill>
                <a:latin typeface="+mn-lt"/>
                <a:ea typeface="Noto Sans Symbols"/>
                <a:cs typeface="+mn-cs"/>
              </a:rPr>
              <a:t> breech cover which is how much naturally bare skin there is around the breech</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You can see here that those sitting around score 3 or greater are going to be at an increased risk of flystrike so you would use these scores as guides for removing higher risk sheep from the flock.</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Calibri" panose="020F0502020204030204" pitchFamily="34" charset="0"/>
                <a:cs typeface="+mn-cs"/>
              </a:rPr>
              <a:t>The </a:t>
            </a:r>
            <a:r>
              <a:rPr lang="en-AU" sz="1100" i="0" kern="1200" dirty="0" err="1">
                <a:solidFill>
                  <a:srgbClr val="000000"/>
                </a:solidFill>
                <a:latin typeface="+mn-lt"/>
                <a:ea typeface="Calibri" panose="020F0502020204030204" pitchFamily="34" charset="0"/>
                <a:cs typeface="+mn-cs"/>
              </a:rPr>
              <a:t>ClassiFly</a:t>
            </a:r>
            <a:r>
              <a:rPr lang="en-AU" sz="1100" i="0" kern="1200" dirty="0">
                <a:solidFill>
                  <a:srgbClr val="000000"/>
                </a:solidFill>
                <a:latin typeface="+mn-lt"/>
                <a:ea typeface="Calibri" panose="020F0502020204030204" pitchFamily="34" charset="0"/>
                <a:cs typeface="+mn-cs"/>
              </a:rPr>
              <a:t> workshop mentioned earlier that is being developed by </a:t>
            </a:r>
            <a:r>
              <a:rPr lang="en-AU" sz="1100" i="0" kern="1200" dirty="0" err="1">
                <a:solidFill>
                  <a:srgbClr val="000000"/>
                </a:solidFill>
                <a:latin typeface="+mn-lt"/>
                <a:ea typeface="Calibri" panose="020F0502020204030204" pitchFamily="34" charset="0"/>
                <a:cs typeface="+mn-cs"/>
              </a:rPr>
              <a:t>AWI</a:t>
            </a:r>
            <a:r>
              <a:rPr lang="en-AU" sz="1100" i="0" kern="1200" dirty="0">
                <a:solidFill>
                  <a:srgbClr val="000000"/>
                </a:solidFill>
                <a:latin typeface="+mn-lt"/>
                <a:ea typeface="Calibri" panose="020F0502020204030204" pitchFamily="34" charset="0"/>
                <a:cs typeface="+mn-cs"/>
              </a:rPr>
              <a:t> looks into making classing, selection and joining decisions to improve these scores and breed naturally flystrike resistant and profitable sheep.</a:t>
            </a:r>
          </a:p>
        </p:txBody>
      </p:sp>
      <p:sp>
        <p:nvSpPr>
          <p:cNvPr id="4" name="Slide Number Placeholder 3"/>
          <p:cNvSpPr>
            <a:spLocks noGrp="1"/>
          </p:cNvSpPr>
          <p:nvPr>
            <p:ph type="sldNum" sz="quarter" idx="5"/>
          </p:nvPr>
        </p:nvSpPr>
        <p:spPr/>
        <p:txBody>
          <a:bodyPr/>
          <a:lstStyle/>
          <a:p>
            <a:fld id="{204AA82A-7A51-4C1A-A7D6-B104C1B6ED85}" type="slidenum">
              <a:rPr lang="en-AU" smtClean="0"/>
              <a:t>21</a:t>
            </a:fld>
            <a:endParaRPr lang="en-AU"/>
          </a:p>
        </p:txBody>
      </p:sp>
      <p:sp>
        <p:nvSpPr>
          <p:cNvPr id="5" name="Date Placeholder 4">
            <a:extLst>
              <a:ext uri="{FF2B5EF4-FFF2-40B4-BE49-F238E27FC236}">
                <a16:creationId xmlns:a16="http://schemas.microsoft.com/office/drawing/2014/main" id="{1AE9618C-1C05-43C6-AEFF-5E03EDDDCAFB}"/>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3BC8B89E-22FA-44E6-9D75-EBA4FC6494F1}"/>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72033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cs typeface="+mn-cs"/>
              </a:rPr>
              <a:t>If you deem the risk of flystrike in your sheep is high and they require mulesing - ensure that best practice procedures are used.</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cs typeface="+mn-cs"/>
              </a:rPr>
              <a:t>Two resources are available from AWI that will help.</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cs typeface="+mn-cs"/>
              </a:rPr>
              <a:t>The first is a training guide to help you plan, prepare and conduct best welfare practice lamb marking procedures (shown on the left here).</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cs typeface="+mn-cs"/>
              </a:rPr>
              <a:t>The second resource is a booklet that provides assistance when planning for a non-</a:t>
            </a:r>
            <a:r>
              <a:rPr lang="en-AU" sz="1100" i="0" kern="1200" dirty="0" err="1">
                <a:solidFill>
                  <a:srgbClr val="000000"/>
                </a:solidFill>
                <a:latin typeface="+mn-lt"/>
                <a:cs typeface="+mn-cs"/>
              </a:rPr>
              <a:t>mulesed</a:t>
            </a:r>
            <a:r>
              <a:rPr lang="en-AU" sz="1100" i="0" kern="1200" dirty="0">
                <a:solidFill>
                  <a:srgbClr val="000000"/>
                </a:solidFill>
                <a:latin typeface="+mn-lt"/>
                <a:cs typeface="+mn-cs"/>
              </a:rPr>
              <a:t> Merino enterprise </a:t>
            </a:r>
            <a:r>
              <a:rPr lang="en-AU" sz="1100" i="0" kern="1200" dirty="0">
                <a:solidFill>
                  <a:srgbClr val="000000"/>
                </a:solidFill>
                <a:latin typeface="+mn-lt"/>
                <a:ea typeface="Calibri" panose="020F0502020204030204" pitchFamily="34" charset="0"/>
                <a:cs typeface="+mn-cs"/>
              </a:rPr>
              <a:t>(shown on the right here).</a:t>
            </a:r>
            <a:endParaRPr lang="en-AU" sz="1100" i="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22</a:t>
            </a:fld>
            <a:endParaRPr lang="en-AU"/>
          </a:p>
        </p:txBody>
      </p:sp>
      <p:sp>
        <p:nvSpPr>
          <p:cNvPr id="5" name="Date Placeholder 4">
            <a:extLst>
              <a:ext uri="{FF2B5EF4-FFF2-40B4-BE49-F238E27FC236}">
                <a16:creationId xmlns:a16="http://schemas.microsoft.com/office/drawing/2014/main" id="{98FE1A85-B150-4A44-8899-18952EF87FB2}"/>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71F366C2-4421-4E7F-8D45-6F08D05B8250}"/>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806839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Another long-term preventative activity is docking lambs tails to an optimal length when marking.</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mn-ea"/>
                <a:cs typeface="+mn-cs"/>
              </a:rPr>
              <a:t>Tail wool and skin that is stained or wet from urine and faeces can attract flies.</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mn-ea"/>
                <a:cs typeface="+mn-cs"/>
              </a:rPr>
              <a:t>There is an optimal tail length which helps channel urine and faeces away from the breech area.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mn-ea"/>
                <a:cs typeface="+mn-cs"/>
              </a:rPr>
              <a:t>This minimises stain around the breech and reduces flystrike risk throughout the sheep’s life.</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pPr>
            <a:r>
              <a:rPr lang="en-AU" sz="1100" i="0" kern="1200" dirty="0">
                <a:solidFill>
                  <a:srgbClr val="000000"/>
                </a:solidFill>
                <a:latin typeface="+mn-lt"/>
                <a:ea typeface="+mn-ea"/>
                <a:cs typeface="+mn-cs"/>
              </a:rPr>
              <a:t>It also helps to prevent prolapse (common in sheep with very short tails) and protects soft tissue from cancers caused by sun exposure.</a:t>
            </a:r>
          </a:p>
        </p:txBody>
      </p:sp>
      <p:sp>
        <p:nvSpPr>
          <p:cNvPr id="4" name="Slide Number Placeholder 3"/>
          <p:cNvSpPr>
            <a:spLocks noGrp="1"/>
          </p:cNvSpPr>
          <p:nvPr>
            <p:ph type="sldNum" sz="quarter" idx="5"/>
          </p:nvPr>
        </p:nvSpPr>
        <p:spPr/>
        <p:txBody>
          <a:bodyPr/>
          <a:lstStyle/>
          <a:p>
            <a:fld id="{204AA82A-7A51-4C1A-A7D6-B104C1B6ED85}" type="slidenum">
              <a:rPr lang="en-AU" smtClean="0"/>
              <a:t>23</a:t>
            </a:fld>
            <a:endParaRPr lang="en-AU"/>
          </a:p>
        </p:txBody>
      </p:sp>
      <p:sp>
        <p:nvSpPr>
          <p:cNvPr id="5" name="Date Placeholder 4">
            <a:extLst>
              <a:ext uri="{FF2B5EF4-FFF2-40B4-BE49-F238E27FC236}">
                <a16:creationId xmlns:a16="http://schemas.microsoft.com/office/drawing/2014/main" id="{89EFEB12-6A8F-4F1A-835F-BF438A917092}"/>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1CB779D5-6CEB-4BFE-8851-AA78666EDEC5}"/>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58298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When marking lambs, the recommended tail length ensures the healed tail just covers the vulva.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This means docking immediately below the third or fourth palpable joint or through the third or fourth joint space. Palpable means the joint that can be easily felt.</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Male lambs should have their tails docked to the same length as ewe lambs.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The length is important because it means enough muscle remains so that the sheep can lift the tail high in the air which then puts vertical tension on the breech skin creating a “channel” for urine.</a:t>
            </a:r>
          </a:p>
        </p:txBody>
      </p:sp>
      <p:sp>
        <p:nvSpPr>
          <p:cNvPr id="4" name="Slide Number Placeholder 3"/>
          <p:cNvSpPr>
            <a:spLocks noGrp="1"/>
          </p:cNvSpPr>
          <p:nvPr>
            <p:ph type="sldNum" sz="quarter" idx="5"/>
          </p:nvPr>
        </p:nvSpPr>
        <p:spPr/>
        <p:txBody>
          <a:bodyPr/>
          <a:lstStyle/>
          <a:p>
            <a:fld id="{204AA82A-7A51-4C1A-A7D6-B104C1B6ED85}" type="slidenum">
              <a:rPr lang="en-AU" smtClean="0"/>
              <a:t>24</a:t>
            </a:fld>
            <a:endParaRPr lang="en-AU"/>
          </a:p>
        </p:txBody>
      </p:sp>
      <p:sp>
        <p:nvSpPr>
          <p:cNvPr id="5" name="Date Placeholder 4">
            <a:extLst>
              <a:ext uri="{FF2B5EF4-FFF2-40B4-BE49-F238E27FC236}">
                <a16:creationId xmlns:a16="http://schemas.microsoft.com/office/drawing/2014/main" id="{DBD8C3BB-1CC9-4474-B5DE-A95FC540AEE5}"/>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0F8EB32B-A7EA-4138-B735-A701B1456E04}"/>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08598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A short-term preventative activity is </a:t>
            </a:r>
            <a:r>
              <a:rPr lang="en-AU" sz="1100" i="0" u="sng" kern="1200" dirty="0">
                <a:solidFill>
                  <a:srgbClr val="000000"/>
                </a:solidFill>
                <a:latin typeface="+mn-lt"/>
                <a:ea typeface="+mn-ea"/>
                <a:cs typeface="+mn-cs"/>
              </a:rPr>
              <a:t>shearing</a:t>
            </a:r>
            <a:r>
              <a:rPr lang="en-AU" sz="1100" i="0" kern="1200" dirty="0">
                <a:solidFill>
                  <a:srgbClr val="000000"/>
                </a:solidFill>
                <a:latin typeface="+mn-lt"/>
                <a:ea typeface="+mn-ea"/>
                <a:cs typeface="+mn-cs"/>
              </a:rPr>
              <a:t> and crutching.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u="sng" kern="1200" dirty="0">
                <a:solidFill>
                  <a:srgbClr val="000000"/>
                </a:solidFill>
                <a:latin typeface="+mn-lt"/>
                <a:ea typeface="+mn-ea"/>
                <a:cs typeface="+mn-cs"/>
              </a:rPr>
              <a:t>These</a:t>
            </a:r>
            <a:r>
              <a:rPr lang="en-AU" sz="1100" i="0" kern="1200" dirty="0">
                <a:solidFill>
                  <a:srgbClr val="000000"/>
                </a:solidFill>
                <a:latin typeface="+mn-lt"/>
                <a:ea typeface="+mn-ea"/>
                <a:cs typeface="+mn-cs"/>
              </a:rPr>
              <a:t> activities can provide up to six weeks protection from body and breech flystrike. If sheep are scouring, this protection may be reduced to three weeks.</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u="sng" kern="1200" dirty="0">
                <a:solidFill>
                  <a:srgbClr val="000000"/>
                </a:solidFill>
                <a:latin typeface="+mn-lt"/>
                <a:ea typeface="+mn-ea"/>
                <a:cs typeface="+mn-cs"/>
              </a:rPr>
              <a:t>Shearing</a:t>
            </a:r>
            <a:r>
              <a:rPr lang="en-AU" sz="1100" i="0" kern="1200" dirty="0">
                <a:solidFill>
                  <a:srgbClr val="000000"/>
                </a:solidFill>
                <a:latin typeface="+mn-lt"/>
                <a:ea typeface="+mn-ea"/>
                <a:cs typeface="+mn-cs"/>
              </a:rPr>
              <a:t> or crutching should be planned to coincide with the start, or just before the usual start of the fly season.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This is to reduce the number of susceptible sheep when the flies become active after winter. This is particularly important for lambing ewes that may have more stain around their breech.</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Carefully consider the timing of shearing and crutching.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u="sng" kern="1200" dirty="0">
                <a:solidFill>
                  <a:srgbClr val="000000"/>
                </a:solidFill>
                <a:latin typeface="+mn-lt"/>
                <a:ea typeface="+mn-ea"/>
                <a:cs typeface="+mn-cs"/>
              </a:rPr>
              <a:t>Aim</a:t>
            </a:r>
            <a:r>
              <a:rPr lang="en-AU" sz="1100" i="0" kern="1200" dirty="0">
                <a:solidFill>
                  <a:srgbClr val="000000"/>
                </a:solidFill>
                <a:latin typeface="+mn-lt"/>
                <a:ea typeface="+mn-ea"/>
                <a:cs typeface="+mn-cs"/>
              </a:rPr>
              <a:t> to extend the period of protection over the fly season as much as possible by ‘spacing’ out these activities, bearing in mind the usual high-risk periods for flies in your area and other critical events such as lambing.</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Handling ewes with lambs at foot when crutching can be difficult so time your activities to avoid having to do this.</a:t>
            </a:r>
          </a:p>
          <a:p>
            <a:endParaRPr lang="en-AU" dirty="0"/>
          </a:p>
        </p:txBody>
      </p:sp>
    </p:spTree>
    <p:extLst>
      <p:ext uri="{BB962C8B-B14F-4D97-AF65-F5344CB8AC3E}">
        <p14:creationId xmlns:p14="http://schemas.microsoft.com/office/powerpoint/2010/main" val="2076041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Insecticides can be used in combination with other preventative activities to deter flies but they shouldn’t be relied upon alone.</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These chemicals are registered to be used as either a preventative treatment or to treat struck animals (called ‘dressings’). Some chemicals only provide protection and will not kill maggots.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We will cover treating flystrike further in this session.</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It is vital you use the right chemical for the task and follow the label instructions.</a:t>
            </a:r>
          </a:p>
          <a:p>
            <a:pPr marL="371429" indent="-371429" defTabSz="990478">
              <a:lnSpc>
                <a:spcPct val="107000"/>
              </a:lnSpc>
              <a:spcAft>
                <a:spcPts val="325"/>
              </a:spcAft>
              <a:buFont typeface="Arial" panose="020B0604020202020204" pitchFamily="34" charset="0"/>
              <a:buChar char="●"/>
              <a:tabLst>
                <a:tab pos="315715" algn="l"/>
              </a:tabLst>
              <a:defRPr/>
            </a:pPr>
            <a:endParaRPr lang="en-AU" sz="1900" dirty="0">
              <a:solidFill>
                <a:srgbClr val="000000"/>
              </a:solidFill>
              <a:latin typeface="Noto Sans Symbols"/>
              <a:ea typeface="Noto Sans Symbols"/>
            </a:endParaRP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26</a:t>
            </a:fld>
            <a:endParaRPr lang="en-AU"/>
          </a:p>
        </p:txBody>
      </p:sp>
      <p:sp>
        <p:nvSpPr>
          <p:cNvPr id="5" name="Date Placeholder 4">
            <a:extLst>
              <a:ext uri="{FF2B5EF4-FFF2-40B4-BE49-F238E27FC236}">
                <a16:creationId xmlns:a16="http://schemas.microsoft.com/office/drawing/2014/main" id="{270443D6-5EC6-46BB-817F-D2AB03260FDE}"/>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8751D11F-AC0C-4614-BF90-23447231EF02}"/>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0786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The use of preventative chemicals is a short-term tactical tool providing protection from flystrike for between 4 weeks to 29 weeks (highly variable).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lvl="0"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Most pesticides affect the nervous system of the insects, each in slightly different way. Preventative chemicals are residual meaning they continue to effect maggots and flies which make contact with them however from the time of application, the chemicals start to ‘wear off’ becoming less effective over time.</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Where possible, time applications to extend the protection period.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For example, if you shear in early December, applying a preventative chemical six weeks later in mid-January will help to protect the sheep when the wool becomes long again. </a:t>
            </a: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i="0" kern="1200" dirty="0">
              <a:solidFill>
                <a:srgbClr val="000000"/>
              </a:solidFill>
              <a:latin typeface="+mn-lt"/>
              <a:ea typeface="+mn-ea"/>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i="0" kern="1200" dirty="0">
                <a:solidFill>
                  <a:srgbClr val="000000"/>
                </a:solidFill>
                <a:latin typeface="+mn-lt"/>
                <a:ea typeface="+mn-ea"/>
                <a:cs typeface="+mn-cs"/>
              </a:rPr>
              <a:t>Effective chemical use is crucial to ensuring the chemicals you use are as effective as possible.</a:t>
            </a:r>
          </a:p>
          <a:p>
            <a:pPr marL="0" indent="0">
              <a:lnSpc>
                <a:spcPct val="107000"/>
              </a:lnSpc>
              <a:spcAft>
                <a:spcPts val="325"/>
              </a:spcAft>
              <a:buFont typeface="Arial" panose="020B0604020202020204" pitchFamily="34" charset="0"/>
              <a:buNone/>
              <a:tabLst>
                <a:tab pos="315715" algn="l"/>
              </a:tabLst>
            </a:pPr>
            <a:endParaRPr lang="en-AU" sz="1900" dirty="0">
              <a:solidFill>
                <a:srgbClr val="000000"/>
              </a:solidFill>
              <a:latin typeface="Noto Sans Symbols"/>
              <a:ea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27</a:t>
            </a:fld>
            <a:endParaRPr lang="en-AU"/>
          </a:p>
        </p:txBody>
      </p:sp>
      <p:sp>
        <p:nvSpPr>
          <p:cNvPr id="5" name="Date Placeholder 4">
            <a:extLst>
              <a:ext uri="{FF2B5EF4-FFF2-40B4-BE49-F238E27FC236}">
                <a16:creationId xmlns:a16="http://schemas.microsoft.com/office/drawing/2014/main" id="{D7BDC6C9-F6B6-4EF7-AAF9-EA43964CFF45}"/>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4395C827-3D41-4A2D-93CE-AEA43FD7FD6C}"/>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596230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Effective chemical application means you need to make sure you:</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804763" lvl="1" indent="-309524">
              <a:spcBef>
                <a:spcPts val="0"/>
              </a:spcBef>
              <a:spcAft>
                <a:spcPts val="0"/>
              </a:spcAft>
              <a:buFont typeface="Courier New" panose="02070309020205020404" pitchFamily="49" charset="0"/>
              <a:buChar char="o"/>
            </a:pPr>
            <a:r>
              <a:rPr lang="en-AU" sz="1100" dirty="0">
                <a:latin typeface="Calibri" panose="020F0502020204030204" pitchFamily="34" charset="0"/>
                <a:ea typeface="Calibri" panose="020F0502020204030204" pitchFamily="34" charset="0"/>
                <a:cs typeface="Calibri" panose="020F0502020204030204" pitchFamily="34" charset="0"/>
              </a:rPr>
              <a:t>select the right chemical for the job – the different chemicals and their uses will be covered shortly.</a:t>
            </a:r>
          </a:p>
          <a:p>
            <a:pPr marL="804763" lvl="1" indent="-309524">
              <a:spcBef>
                <a:spcPts val="0"/>
              </a:spcBef>
              <a:spcAft>
                <a:spcPts val="0"/>
              </a:spcAft>
              <a:buFont typeface="Courier New" panose="02070309020205020404" pitchFamily="49" charset="0"/>
              <a:buChar char="o"/>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804763" lvl="1" indent="-309524">
              <a:spcBef>
                <a:spcPts val="0"/>
              </a:spcBef>
              <a:spcAft>
                <a:spcPts val="0"/>
              </a:spcAft>
              <a:buFont typeface="Courier New" panose="02070309020205020404" pitchFamily="49" charset="0"/>
              <a:buChar char="o"/>
            </a:pPr>
            <a:r>
              <a:rPr lang="en-AU" sz="1100" dirty="0">
                <a:latin typeface="Calibri" panose="020F0502020204030204" pitchFamily="34" charset="0"/>
                <a:ea typeface="Calibri" panose="020F0502020204030204" pitchFamily="34" charset="0"/>
                <a:cs typeface="Calibri" panose="020F0502020204030204" pitchFamily="34" charset="0"/>
              </a:rPr>
              <a:t>apply the chemical using the right application method;</a:t>
            </a:r>
          </a:p>
          <a:p>
            <a:pPr marL="371429" indent="-371429" defTabSz="743057">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1400403" lvl="3" indent="-371429" defTabSz="743057">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Using the right application method means the applicator that comes with the chemical as that is what is approved for use as well as the application pattern for example poll to tail backline or side etc.</a:t>
            </a:r>
          </a:p>
          <a:p>
            <a:pPr marL="0" indent="0" defTabSz="743057">
              <a:spcBef>
                <a:spcPts val="0"/>
              </a:spcBef>
              <a:spcAft>
                <a:spcPts val="0"/>
              </a:spcAft>
              <a:buFont typeface="Symbol" panose="05050102010706020507" pitchFamily="18" charset="2"/>
              <a:buNone/>
            </a:pPr>
            <a:endParaRPr lang="en-AU" sz="1100" dirty="0">
              <a:latin typeface="Calibri" panose="020F0502020204030204" pitchFamily="34" charset="0"/>
              <a:cs typeface="Calibri" panose="020F0502020204030204" pitchFamily="34" charset="0"/>
            </a:endParaRPr>
          </a:p>
          <a:p>
            <a:pPr marL="804763" lvl="1" indent="-309524">
              <a:spcBef>
                <a:spcPts val="0"/>
              </a:spcBef>
              <a:spcAft>
                <a:spcPts val="0"/>
              </a:spcAft>
              <a:buFont typeface="Courier New" panose="02070309020205020404" pitchFamily="49" charset="0"/>
              <a:buChar char="o"/>
            </a:pPr>
            <a:r>
              <a:rPr lang="en-AU" sz="1100" dirty="0">
                <a:latin typeface="Calibri" panose="020F0502020204030204" pitchFamily="34" charset="0"/>
                <a:ea typeface="Calibri" panose="020F0502020204030204" pitchFamily="34" charset="0"/>
                <a:cs typeface="Calibri" panose="020F0502020204030204" pitchFamily="34" charset="0"/>
              </a:rPr>
              <a:t>apply the right dosage;</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804763" lvl="1" indent="-309524">
              <a:spcBef>
                <a:spcPts val="0"/>
              </a:spcBef>
              <a:spcAft>
                <a:spcPts val="0"/>
              </a:spcAft>
              <a:buFont typeface="Courier New" panose="02070309020205020404" pitchFamily="49" charset="0"/>
              <a:buChar char="o"/>
            </a:pPr>
            <a:endParaRPr lang="en-AU" sz="1100" dirty="0">
              <a:latin typeface="Calibri" panose="020F0502020204030204" pitchFamily="34" charset="0"/>
              <a:cs typeface="Calibri" panose="020F0502020204030204" pitchFamily="34" charset="0"/>
            </a:endParaRPr>
          </a:p>
          <a:p>
            <a:pPr marL="1400403" lvl="3" indent="-371429" algn="l" defTabSz="743057" rtl="0" eaLnBrk="1" latinLnBrk="0" hangingPunct="1">
              <a:spcBef>
                <a:spcPts val="0"/>
              </a:spcBef>
              <a:spcAft>
                <a:spcPts val="0"/>
              </a:spcAft>
              <a:buFont typeface="Symbol" panose="05050102010706020507" pitchFamily="18" charset="2"/>
              <a:buChar char=""/>
            </a:pPr>
            <a:r>
              <a:rPr lang="en-AU" sz="1100" kern="1200" dirty="0">
                <a:solidFill>
                  <a:schemeClr val="tx1"/>
                </a:solidFill>
                <a:latin typeface="Calibri" panose="020F0502020204030204" pitchFamily="34" charset="0"/>
                <a:cs typeface="Calibri" panose="020F0502020204030204" pitchFamily="34" charset="0"/>
              </a:rPr>
              <a:t>Don’t just guess and make sure you fill the applicator to the correct dosage each time. Try to avoid a half dose because the applicator didn’t fill or you only get part way along the application pattern and then having to apply more.</a:t>
            </a:r>
          </a:p>
          <a:p>
            <a:pPr marL="1400403" lvl="3" indent="-371429" algn="l" defTabSz="743057" rtl="0" eaLnBrk="1" latinLnBrk="0" hangingPunct="1">
              <a:spcBef>
                <a:spcPts val="0"/>
              </a:spcBef>
              <a:spcAft>
                <a:spcPts val="0"/>
              </a:spcAft>
              <a:buFont typeface="Symbol" panose="05050102010706020507" pitchFamily="18" charset="2"/>
              <a:buChar char=""/>
            </a:pPr>
            <a:endParaRPr lang="en-AU" sz="1100" kern="1200" dirty="0">
              <a:solidFill>
                <a:schemeClr val="tx1"/>
              </a:solidFill>
              <a:latin typeface="Calibri" panose="020F0502020204030204" pitchFamily="34" charset="0"/>
              <a:cs typeface="Calibri" panose="020F0502020204030204" pitchFamily="34" charset="0"/>
            </a:endParaRPr>
          </a:p>
          <a:p>
            <a:pPr marL="804763" lvl="1" indent="-309524">
              <a:spcBef>
                <a:spcPts val="0"/>
              </a:spcBef>
              <a:spcAft>
                <a:spcPts val="0"/>
              </a:spcAft>
              <a:buFont typeface="Courier New" panose="02070309020205020404" pitchFamily="49" charset="0"/>
              <a:buChar char="o"/>
            </a:pPr>
            <a:r>
              <a:rPr lang="en-AU" sz="1100" dirty="0">
                <a:latin typeface="Calibri" panose="020F0502020204030204" pitchFamily="34" charset="0"/>
                <a:ea typeface="Calibri" panose="020F0502020204030204" pitchFamily="34" charset="0"/>
                <a:cs typeface="Calibri" panose="020F0502020204030204" pitchFamily="34" charset="0"/>
              </a:rPr>
              <a:t>check the wool length is appropriate for the chemical being used; </a:t>
            </a:r>
          </a:p>
          <a:p>
            <a:pPr marL="804763" lvl="1" indent="-309524">
              <a:spcBef>
                <a:spcPts val="0"/>
              </a:spcBef>
              <a:spcAft>
                <a:spcPts val="0"/>
              </a:spcAft>
              <a:buFont typeface="Courier New" panose="02070309020205020404" pitchFamily="49" charset="0"/>
              <a:buChar char="o"/>
            </a:pPr>
            <a:endParaRPr lang="en-AU" sz="1100" dirty="0">
              <a:latin typeface="Calibri" panose="020F0502020204030204" pitchFamily="34" charset="0"/>
              <a:cs typeface="Calibri" panose="020F0502020204030204" pitchFamily="34" charset="0"/>
            </a:endParaRPr>
          </a:p>
          <a:p>
            <a:pPr marL="1400403" lvl="3" indent="-371429" defTabSz="743057">
              <a:spcBef>
                <a:spcPts val="0"/>
              </a:spcBef>
              <a:spcAft>
                <a:spcPts val="0"/>
              </a:spcAft>
              <a:buFont typeface="Symbol" panose="05050102010706020507" pitchFamily="18" charset="2"/>
              <a:buChar char=""/>
            </a:pPr>
            <a:r>
              <a:rPr lang="en-AU" sz="1100" dirty="0">
                <a:latin typeface="Calibri" panose="020F0502020204030204" pitchFamily="34" charset="0"/>
                <a:cs typeface="Calibri" panose="020F0502020204030204" pitchFamily="34" charset="0"/>
              </a:rPr>
              <a:t>Some chemicals are made to be applied off-shears, in short wool or in long wool. Make sure you check the length.</a:t>
            </a:r>
          </a:p>
          <a:p>
            <a:pPr marL="371429" indent="-371429" defTabSz="743057">
              <a:spcBef>
                <a:spcPts val="0"/>
              </a:spcBef>
              <a:spcAft>
                <a:spcPts val="0"/>
              </a:spcAft>
              <a:buFont typeface="Symbol" panose="05050102010706020507" pitchFamily="18" charset="2"/>
              <a:buChar char=""/>
            </a:pPr>
            <a:endParaRPr lang="en-AU" sz="1100" dirty="0">
              <a:latin typeface="Calibri" panose="020F0502020204030204" pitchFamily="34" charset="0"/>
              <a:cs typeface="Calibri" panose="020F0502020204030204" pitchFamily="34" charset="0"/>
            </a:endParaRPr>
          </a:p>
          <a:p>
            <a:pPr marL="804763" marR="0" lvl="1" indent="-309524" algn="l" defTabSz="685983"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and while this is last it’s really the first thing you should do - read and follow the label instructions, even if you have used the chemical before (some steps may have changed).</a:t>
            </a:r>
          </a:p>
          <a:p>
            <a:pPr marL="0" indent="0">
              <a:lnSpc>
                <a:spcPct val="107000"/>
              </a:lnSpc>
              <a:spcAft>
                <a:spcPts val="325"/>
              </a:spcAft>
              <a:buFont typeface="Arial" panose="020B0604020202020204" pitchFamily="34" charset="0"/>
              <a:buNone/>
              <a:tabLst>
                <a:tab pos="315715" algn="l"/>
              </a:tabLst>
            </a:pPr>
            <a:endParaRPr lang="en-AU" sz="1200" dirty="0">
              <a:latin typeface="Noto Sans Symbols"/>
              <a:ea typeface="Noto Sans Symbols"/>
              <a:cs typeface="Noto Sans Symbols"/>
            </a:endParaRP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28</a:t>
            </a:fld>
            <a:endParaRPr lang="en-AU"/>
          </a:p>
        </p:txBody>
      </p:sp>
      <p:sp>
        <p:nvSpPr>
          <p:cNvPr id="5" name="Date Placeholder 4">
            <a:extLst>
              <a:ext uri="{FF2B5EF4-FFF2-40B4-BE49-F238E27FC236}">
                <a16:creationId xmlns:a16="http://schemas.microsoft.com/office/drawing/2014/main" id="{9449C730-A757-4EF0-AE02-870183D65A17}"/>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4440F6C9-DF6A-44D1-9D56-462F0510F95F}"/>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062112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071563"/>
            <a:ext cx="5141913" cy="2895600"/>
          </a:xfrm>
        </p:spPr>
      </p:sp>
      <p:sp>
        <p:nvSpPr>
          <p:cNvPr id="3" name="Notes Placeholder 2"/>
          <p:cNvSpPr>
            <a:spLocks noGrp="1"/>
          </p:cNvSpPr>
          <p:nvPr>
            <p:ph type="body" idx="1"/>
          </p:nvPr>
        </p:nvSpPr>
        <p:spPr/>
        <p:txBody>
          <a:bodyPr/>
          <a:lstStyle/>
          <a:p>
            <a:pPr marL="342900" lvl="0" indent="-342900">
              <a:lnSpc>
                <a:spcPct val="107000"/>
              </a:lnSpc>
              <a:spcAft>
                <a:spcPts val="300"/>
              </a:spcAft>
              <a:buFont typeface="Arial" panose="020B0604020202020204" pitchFamily="34" charset="0"/>
              <a:buChar char="●"/>
            </a:pPr>
            <a:r>
              <a:rPr lang="en-AU" sz="1100" i="0" dirty="0">
                <a:effectLst/>
                <a:latin typeface="+mn-lt"/>
                <a:ea typeface="Noto Sans Symbols"/>
                <a:cs typeface="Calibri" panose="020F0502020204030204" pitchFamily="34" charset="0"/>
              </a:rPr>
              <a:t>It’s important to understand which chemical you will use as a preventative treatment.</a:t>
            </a:r>
          </a:p>
          <a:p>
            <a:pPr marL="342900" lvl="0" indent="-342900">
              <a:lnSpc>
                <a:spcPct val="107000"/>
              </a:lnSpc>
              <a:spcAft>
                <a:spcPts val="300"/>
              </a:spcAft>
              <a:buFont typeface="Arial" panose="020B0604020202020204" pitchFamily="34" charset="0"/>
              <a:buChar char="●"/>
            </a:pPr>
            <a:endParaRPr lang="en-AU" sz="1100" i="0" dirty="0">
              <a:effectLst/>
              <a:latin typeface="+mn-lt"/>
              <a:ea typeface="Noto Sans Symbols"/>
              <a:cs typeface="Calibri" panose="020F0502020204030204" pitchFamily="34" charset="0"/>
            </a:endParaRPr>
          </a:p>
          <a:p>
            <a:pPr marL="342900" lvl="0" indent="-342900">
              <a:lnSpc>
                <a:spcPct val="107000"/>
              </a:lnSpc>
              <a:spcAft>
                <a:spcPts val="300"/>
              </a:spcAft>
              <a:buFont typeface="Arial" panose="020B0604020202020204" pitchFamily="34" charset="0"/>
              <a:buChar char="●"/>
            </a:pPr>
            <a:r>
              <a:rPr lang="en-AU" sz="1100" i="0" dirty="0">
                <a:effectLst/>
                <a:latin typeface="+mn-lt"/>
                <a:ea typeface="Noto Sans Symbols"/>
                <a:cs typeface="Calibri" panose="020F0502020204030204" pitchFamily="34" charset="0"/>
              </a:rPr>
              <a:t>There are different </a:t>
            </a:r>
            <a:r>
              <a:rPr lang="en-AU" sz="1100" i="0" u="none" dirty="0">
                <a:effectLst/>
                <a:latin typeface="+mn-lt"/>
                <a:ea typeface="Noto Sans Symbols"/>
                <a:cs typeface="Calibri" panose="020F0502020204030204" pitchFamily="34" charset="0"/>
              </a:rPr>
              <a:t>chemical</a:t>
            </a:r>
            <a:r>
              <a:rPr lang="en-AU" sz="1100" i="0" dirty="0">
                <a:effectLst/>
                <a:latin typeface="+mn-lt"/>
                <a:ea typeface="Noto Sans Symbols"/>
                <a:cs typeface="Calibri" panose="020F0502020204030204" pitchFamily="34" charset="0"/>
              </a:rPr>
              <a:t> groups with </a:t>
            </a:r>
            <a:r>
              <a:rPr lang="en-AU" sz="1100" i="0" u="sng" dirty="0">
                <a:effectLst/>
                <a:latin typeface="+mn-lt"/>
                <a:ea typeface="Noto Sans Symbols"/>
                <a:cs typeface="Calibri" panose="020F0502020204030204" pitchFamily="34" charset="0"/>
              </a:rPr>
              <a:t>different</a:t>
            </a:r>
            <a:r>
              <a:rPr lang="en-AU" sz="1100" i="0" dirty="0">
                <a:effectLst/>
                <a:latin typeface="+mn-lt"/>
                <a:ea typeface="Noto Sans Symbols"/>
                <a:cs typeface="Calibri" panose="020F0502020204030204" pitchFamily="34" charset="0"/>
              </a:rPr>
              <a:t> active chemicals.</a:t>
            </a:r>
          </a:p>
          <a:p>
            <a:pPr marL="742950" lvl="1" indent="-285750">
              <a:lnSpc>
                <a:spcPct val="107000"/>
              </a:lnSpc>
              <a:spcAft>
                <a:spcPts val="300"/>
              </a:spcAft>
              <a:buFont typeface="Courier New" panose="02070309020205020404" pitchFamily="49" charset="0"/>
              <a:buChar char="o"/>
            </a:pPr>
            <a:endParaRPr lang="en-AU" sz="1100" i="0" dirty="0">
              <a:effectLst/>
              <a:latin typeface="+mn-lt"/>
              <a:ea typeface="Courier New" panose="02070309020205020404" pitchFamily="49" charset="0"/>
              <a:cs typeface="Courier New" panose="02070309020205020404" pitchFamily="49" charset="0"/>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1100" i="0" u="sng" kern="1200" dirty="0">
                <a:solidFill>
                  <a:schemeClr val="tx1"/>
                </a:solidFill>
                <a:effectLst/>
                <a:latin typeface="+mn-lt"/>
                <a:ea typeface="Calibri" panose="020F0502020204030204" pitchFamily="34" charset="0"/>
                <a:cs typeface="Calibri" panose="020F0502020204030204" pitchFamily="34" charset="0"/>
              </a:rPr>
              <a:t>Application</a:t>
            </a:r>
            <a:r>
              <a:rPr lang="en-AU" sz="1100" i="0" kern="1200" dirty="0">
                <a:solidFill>
                  <a:schemeClr val="tx1"/>
                </a:solidFill>
                <a:effectLst/>
                <a:latin typeface="+mn-lt"/>
                <a:ea typeface="Calibri" panose="020F0502020204030204" pitchFamily="34" charset="0"/>
                <a:cs typeface="Calibri" panose="020F0502020204030204" pitchFamily="34" charset="0"/>
              </a:rPr>
              <a:t> method for chemicals varies and different chemicals can be applied to different wool lengths.</a:t>
            </a:r>
          </a:p>
          <a:p>
            <a:pPr marL="342900" lvl="0" indent="-342900" algn="l" defTabSz="685983" rtl="0" eaLnBrk="1" latinLnBrk="0" hangingPunct="1">
              <a:lnSpc>
                <a:spcPct val="107000"/>
              </a:lnSpc>
              <a:spcAft>
                <a:spcPts val="300"/>
              </a:spcAft>
              <a:buFont typeface="Arial" panose="020B0604020202020204" pitchFamily="34" charset="0"/>
              <a:buChar char="●"/>
            </a:pPr>
            <a:endParaRPr lang="en-AU" sz="1100" i="0" kern="1200" dirty="0">
              <a:solidFill>
                <a:schemeClr val="tx1"/>
              </a:solidFill>
              <a:effectLst/>
              <a:latin typeface="+mn-lt"/>
              <a:ea typeface="Calibri" panose="020F0502020204030204" pitchFamily="34" charset="0"/>
              <a:cs typeface="Calibri" panose="020F0502020204030204" pitchFamily="34" charset="0"/>
            </a:endParaRPr>
          </a:p>
          <a:p>
            <a:pPr marL="342900" lvl="0" indent="-342900" algn="l" defTabSz="685983" rtl="0" eaLnBrk="1" latinLnBrk="0" hangingPunct="1">
              <a:lnSpc>
                <a:spcPct val="107000"/>
              </a:lnSpc>
              <a:spcAft>
                <a:spcPts val="300"/>
              </a:spcAft>
              <a:buFont typeface="Arial" panose="020B0604020202020204" pitchFamily="34" charset="0"/>
              <a:buChar char="●"/>
            </a:pPr>
            <a:r>
              <a:rPr lang="en-AU" sz="1100" i="0" kern="1200" dirty="0">
                <a:solidFill>
                  <a:schemeClr val="tx1"/>
                </a:solidFill>
                <a:effectLst/>
                <a:latin typeface="+mn-lt"/>
                <a:ea typeface="Calibri" panose="020F0502020204030204" pitchFamily="34" charset="0"/>
                <a:cs typeface="Calibri" panose="020F0502020204030204" pitchFamily="34" charset="0"/>
              </a:rPr>
              <a:t>Some chemicals prevent flystrike, some are for treating flystrike, some can go on open wounds (and some can’t). </a:t>
            </a:r>
          </a:p>
          <a:p>
            <a:pPr marL="342900" lvl="0" indent="-342900" algn="l" defTabSz="685983" rtl="0" eaLnBrk="1" latinLnBrk="0" hangingPunct="1">
              <a:lnSpc>
                <a:spcPct val="107000"/>
              </a:lnSpc>
              <a:spcAft>
                <a:spcPts val="300"/>
              </a:spcAft>
              <a:buFont typeface="Arial" panose="020B0604020202020204" pitchFamily="34" charset="0"/>
              <a:buChar char="●"/>
            </a:pPr>
            <a:endParaRPr lang="en-AU" sz="1100" i="0" kern="1200" dirty="0">
              <a:solidFill>
                <a:schemeClr val="tx1"/>
              </a:solidFill>
              <a:effectLst/>
              <a:latin typeface="+mn-lt"/>
              <a:ea typeface="Calibri" panose="020F0502020204030204" pitchFamily="34" charset="0"/>
              <a:cs typeface="Calibri" panose="020F0502020204030204" pitchFamily="34" charset="0"/>
            </a:endParaRPr>
          </a:p>
          <a:p>
            <a:pPr marL="342900" lvl="0" indent="-342900" algn="l" defTabSz="685983" rtl="0" eaLnBrk="1" latinLnBrk="0" hangingPunct="1">
              <a:lnSpc>
                <a:spcPct val="107000"/>
              </a:lnSpc>
              <a:spcAft>
                <a:spcPts val="300"/>
              </a:spcAft>
              <a:buFont typeface="Arial" panose="020B0604020202020204" pitchFamily="34" charset="0"/>
              <a:buChar char="●"/>
            </a:pPr>
            <a:r>
              <a:rPr lang="en-AU" sz="1100" i="0" kern="1200" dirty="0">
                <a:solidFill>
                  <a:schemeClr val="tx1"/>
                </a:solidFill>
                <a:effectLst/>
                <a:latin typeface="+mn-lt"/>
                <a:ea typeface="Calibri" panose="020F0502020204030204" pitchFamily="34" charset="0"/>
                <a:cs typeface="Calibri" panose="020F0502020204030204" pitchFamily="34" charset="0"/>
              </a:rPr>
              <a:t>The </a:t>
            </a:r>
            <a:r>
              <a:rPr lang="en-AU" sz="1100" i="0" u="sng" kern="1200" dirty="0">
                <a:solidFill>
                  <a:schemeClr val="tx1"/>
                </a:solidFill>
                <a:effectLst/>
                <a:latin typeface="+mn-lt"/>
                <a:ea typeface="Calibri" panose="020F0502020204030204" pitchFamily="34" charset="0"/>
                <a:cs typeface="Calibri" panose="020F0502020204030204" pitchFamily="34" charset="0"/>
              </a:rPr>
              <a:t>protection</a:t>
            </a:r>
            <a:r>
              <a:rPr lang="en-AU" sz="1100" i="0" kern="1200" dirty="0">
                <a:solidFill>
                  <a:schemeClr val="tx1"/>
                </a:solidFill>
                <a:effectLst/>
                <a:latin typeface="+mn-lt"/>
                <a:ea typeface="Calibri" panose="020F0502020204030204" pitchFamily="34" charset="0"/>
                <a:cs typeface="Calibri" panose="020F0502020204030204" pitchFamily="34" charset="0"/>
              </a:rPr>
              <a:t> period for each chemical will vary as well.</a:t>
            </a:r>
          </a:p>
          <a:p>
            <a:pPr marL="342900" lvl="0" indent="-342900" algn="l" defTabSz="685983" rtl="0" eaLnBrk="1" latinLnBrk="0" hangingPunct="1">
              <a:lnSpc>
                <a:spcPct val="107000"/>
              </a:lnSpc>
              <a:spcAft>
                <a:spcPts val="300"/>
              </a:spcAft>
              <a:buFont typeface="Arial" panose="020B0604020202020204" pitchFamily="34" charset="0"/>
              <a:buChar char="●"/>
            </a:pPr>
            <a:endParaRPr lang="en-AU" sz="1100" i="0" kern="1200" dirty="0">
              <a:solidFill>
                <a:schemeClr val="tx1"/>
              </a:solidFill>
              <a:effectLst/>
              <a:latin typeface="+mn-lt"/>
              <a:ea typeface="Calibri" panose="020F0502020204030204" pitchFamily="34" charset="0"/>
              <a:cs typeface="Calibri" panose="020F0502020204030204" pitchFamily="34" charset="0"/>
            </a:endParaRPr>
          </a:p>
          <a:p>
            <a:pPr marL="342900" lvl="0" indent="-342900" algn="l" defTabSz="685983" rtl="0" eaLnBrk="1" latinLnBrk="0" hangingPunct="1">
              <a:lnSpc>
                <a:spcPct val="107000"/>
              </a:lnSpc>
              <a:spcAft>
                <a:spcPts val="300"/>
              </a:spcAft>
              <a:buFont typeface="Arial" panose="020B0604020202020204" pitchFamily="34" charset="0"/>
              <a:buChar char="●"/>
            </a:pPr>
            <a:r>
              <a:rPr lang="en-AU" sz="1100" i="0" kern="1200" dirty="0">
                <a:solidFill>
                  <a:schemeClr val="tx1"/>
                </a:solidFill>
                <a:effectLst/>
                <a:latin typeface="+mn-lt"/>
                <a:ea typeface="Calibri" panose="020F0502020204030204" pitchFamily="34" charset="0"/>
                <a:cs typeface="Calibri" panose="020F0502020204030204" pitchFamily="34" charset="0"/>
              </a:rPr>
              <a:t>Some chemicals used to treat or prevent flystrike can also be used to </a:t>
            </a:r>
            <a:r>
              <a:rPr lang="en-AU" sz="1100" i="0" u="sng" kern="1200" dirty="0">
                <a:solidFill>
                  <a:schemeClr val="tx1"/>
                </a:solidFill>
                <a:effectLst/>
                <a:latin typeface="+mn-lt"/>
                <a:ea typeface="Calibri" panose="020F0502020204030204" pitchFamily="34" charset="0"/>
                <a:cs typeface="Calibri" panose="020F0502020204030204" pitchFamily="34" charset="0"/>
              </a:rPr>
              <a:t>control</a:t>
            </a:r>
            <a:r>
              <a:rPr lang="en-AU" sz="1100" i="0" kern="1200" dirty="0">
                <a:solidFill>
                  <a:schemeClr val="tx1"/>
                </a:solidFill>
                <a:effectLst/>
                <a:latin typeface="+mn-lt"/>
                <a:ea typeface="Calibri" panose="020F0502020204030204" pitchFamily="34" charset="0"/>
                <a:cs typeface="Calibri" panose="020F0502020204030204" pitchFamily="34" charset="0"/>
              </a:rPr>
              <a:t> lice, some of these can be applied differently. You also need to consider which chemicals you’ve used for </a:t>
            </a:r>
            <a:r>
              <a:rPr lang="en-AU" sz="1100" i="0" u="sng" kern="1200" dirty="0">
                <a:solidFill>
                  <a:schemeClr val="tx1"/>
                </a:solidFill>
                <a:effectLst/>
                <a:latin typeface="+mn-lt"/>
                <a:ea typeface="Calibri" panose="020F0502020204030204" pitchFamily="34" charset="0"/>
                <a:cs typeface="Calibri" panose="020F0502020204030204" pitchFamily="34" charset="0"/>
              </a:rPr>
              <a:t>lice</a:t>
            </a:r>
            <a:r>
              <a:rPr lang="en-AU" sz="1100" i="0" kern="1200" dirty="0">
                <a:solidFill>
                  <a:schemeClr val="tx1"/>
                </a:solidFill>
                <a:effectLst/>
                <a:latin typeface="+mn-lt"/>
                <a:ea typeface="Calibri" panose="020F0502020204030204" pitchFamily="34" charset="0"/>
                <a:cs typeface="Calibri" panose="020F0502020204030204" pitchFamily="34" charset="0"/>
              </a:rPr>
              <a:t> control and which chemicals you want to use for flystrike prevention or treatment. </a:t>
            </a:r>
          </a:p>
          <a:p>
            <a:pPr marL="0" lvl="0" indent="0" algn="l" defTabSz="685983" rtl="0" eaLnBrk="1" latinLnBrk="0" hangingPunct="1">
              <a:lnSpc>
                <a:spcPct val="107000"/>
              </a:lnSpc>
              <a:spcAft>
                <a:spcPts val="300"/>
              </a:spcAft>
              <a:buFont typeface="Arial" panose="020B0604020202020204" pitchFamily="34" charset="0"/>
              <a:buNone/>
            </a:pPr>
            <a:endParaRPr lang="en-AU" sz="1100" i="0" kern="1200" dirty="0">
              <a:solidFill>
                <a:schemeClr val="tx1"/>
              </a:solidFill>
              <a:effectLst/>
              <a:latin typeface="+mn-lt"/>
              <a:ea typeface="Calibri" panose="020F0502020204030204" pitchFamily="34" charset="0"/>
              <a:cs typeface="Calibri" panose="020F0502020204030204" pitchFamily="34" charset="0"/>
            </a:endParaRPr>
          </a:p>
          <a:p>
            <a:pPr marL="0" lvl="0" indent="0" algn="l" defTabSz="685983" rtl="0" eaLnBrk="1" latinLnBrk="0" hangingPunct="1">
              <a:lnSpc>
                <a:spcPct val="107000"/>
              </a:lnSpc>
              <a:spcAft>
                <a:spcPts val="300"/>
              </a:spcAft>
              <a:buFont typeface="Arial" panose="020B0604020202020204" pitchFamily="34" charset="0"/>
              <a:buNone/>
            </a:pPr>
            <a:r>
              <a:rPr lang="en-AU" sz="1100" b="1" i="0" kern="1200" dirty="0">
                <a:solidFill>
                  <a:schemeClr val="tx1"/>
                </a:solidFill>
                <a:effectLst/>
                <a:latin typeface="+mn-lt"/>
                <a:ea typeface="Calibri" panose="020F0502020204030204" pitchFamily="34" charset="0"/>
                <a:cs typeface="Calibri" panose="020F0502020204030204" pitchFamily="34" charset="0"/>
              </a:rPr>
              <a:t>NOTE FOR DELIVERER</a:t>
            </a:r>
          </a:p>
          <a:p>
            <a:pPr marL="0" lvl="0" indent="0" algn="l" defTabSz="685983" rtl="0" eaLnBrk="1" latinLnBrk="0" hangingPunct="1">
              <a:lnSpc>
                <a:spcPct val="107000"/>
              </a:lnSpc>
              <a:spcAft>
                <a:spcPts val="300"/>
              </a:spcAft>
              <a:buFont typeface="Arial" panose="020B0604020202020204" pitchFamily="34" charset="0"/>
              <a:buNone/>
            </a:pPr>
            <a:endParaRPr lang="en-AU" sz="1100" i="0" kern="1200" dirty="0">
              <a:solidFill>
                <a:schemeClr val="tx1"/>
              </a:solidFill>
              <a:effectLst/>
              <a:latin typeface="+mn-lt"/>
              <a:ea typeface="Calibri" panose="020F0502020204030204" pitchFamily="34" charset="0"/>
              <a:cs typeface="Calibri" panose="020F0502020204030204" pitchFamily="34" charset="0"/>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1100" i="0" kern="1200" dirty="0">
                <a:solidFill>
                  <a:schemeClr val="tx1"/>
                </a:solidFill>
                <a:effectLst/>
                <a:latin typeface="+mn-lt"/>
                <a:ea typeface="Calibri" panose="020F0502020204030204" pitchFamily="34" charset="0"/>
                <a:cs typeface="Calibri" panose="020F0502020204030204" pitchFamily="34" charset="0"/>
              </a:rPr>
              <a:t>Each underlined point will bring up the information on screen – remember to explain the key at the bottom and the general nature of the table – always check the label.</a:t>
            </a:r>
          </a:p>
        </p:txBody>
      </p:sp>
      <p:sp>
        <p:nvSpPr>
          <p:cNvPr id="4" name="Slide Number Placeholder 3"/>
          <p:cNvSpPr>
            <a:spLocks noGrp="1"/>
          </p:cNvSpPr>
          <p:nvPr>
            <p:ph type="sldNum" sz="quarter" idx="5"/>
          </p:nvPr>
        </p:nvSpPr>
        <p:spPr/>
        <p:txBody>
          <a:bodyPr/>
          <a:lstStyle/>
          <a:p>
            <a:fld id="{204AA82A-7A51-4C1A-A7D6-B104C1B6ED85}" type="slidenum">
              <a:rPr lang="en-AU" smtClean="0"/>
              <a:t>29</a:t>
            </a:fld>
            <a:endParaRPr lang="en-AU"/>
          </a:p>
        </p:txBody>
      </p:sp>
    </p:spTree>
    <p:extLst>
      <p:ext uri="{BB962C8B-B14F-4D97-AF65-F5344CB8AC3E}">
        <p14:creationId xmlns:p14="http://schemas.microsoft.com/office/powerpoint/2010/main" val="109418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defTabSz="990478">
              <a:lnSpc>
                <a:spcPct val="107000"/>
              </a:lnSpc>
              <a:spcAft>
                <a:spcPts val="325"/>
              </a:spcAft>
              <a:defRPr/>
            </a:pPr>
            <a:r>
              <a:rPr lang="en-AU" sz="1100" dirty="0">
                <a:solidFill>
                  <a:srgbClr val="000000"/>
                </a:solidFill>
                <a:latin typeface="+mn-lt"/>
                <a:ea typeface="Noto Sans Symbols"/>
                <a:cs typeface="Noto Sans Symbols"/>
              </a:rPr>
              <a:t>FACILITATOR</a:t>
            </a:r>
          </a:p>
          <a:p>
            <a:pPr defTabSz="990478">
              <a:lnSpc>
                <a:spcPct val="107000"/>
              </a:lnSpc>
              <a:spcAft>
                <a:spcPts val="325"/>
              </a:spcAft>
              <a:defRPr/>
            </a:pPr>
            <a:endParaRPr lang="en-AU" sz="1100" dirty="0">
              <a:solidFill>
                <a:srgbClr val="000000"/>
              </a:solidFill>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I am very pleased to welcome XXX who will take you through the remainder of the session.</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XXX is XXX.</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371429" indent="-371429" defTabSz="990478">
              <a:lnSpc>
                <a:spcPct val="107000"/>
              </a:lnSpc>
              <a:spcAft>
                <a:spcPts val="325"/>
              </a:spcAft>
              <a:buFont typeface="Arial" panose="020B0604020202020204" pitchFamily="34" charset="0"/>
              <a:buChar char="●"/>
            </a:pPr>
            <a:r>
              <a:rPr lang="en-AU" sz="1100" dirty="0">
                <a:solidFill>
                  <a:srgbClr val="000000"/>
                </a:solidFill>
                <a:latin typeface="+mn-lt"/>
                <a:ea typeface="Calibri" panose="020F0502020204030204" pitchFamily="34" charset="0"/>
              </a:rPr>
              <a:t>I will now hand over to XX. </a:t>
            </a:r>
            <a:endParaRPr lang="en-AU" sz="11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a:t>
            </a:fld>
            <a:endParaRPr lang="en-AU"/>
          </a:p>
        </p:txBody>
      </p:sp>
      <p:sp>
        <p:nvSpPr>
          <p:cNvPr id="5" name="Date Placeholder 4">
            <a:extLst>
              <a:ext uri="{FF2B5EF4-FFF2-40B4-BE49-F238E27FC236}">
                <a16:creationId xmlns:a16="http://schemas.microsoft.com/office/drawing/2014/main" id="{D0A2F126-DA0B-40AF-912C-B5A8625F9F04}"/>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9B8C8639-65A5-4284-81A8-C0E35EDE82C1}"/>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745968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071563"/>
            <a:ext cx="5141913" cy="2895600"/>
          </a:xfrm>
        </p:spPr>
      </p:sp>
      <p:sp>
        <p:nvSpPr>
          <p:cNvPr id="3" name="Notes Placeholder 2"/>
          <p:cNvSpPr>
            <a:spLocks noGrp="1"/>
          </p:cNvSpPr>
          <p:nvPr>
            <p:ph type="body" idx="1"/>
          </p:nvPr>
        </p:nvSpPr>
        <p:spPr/>
        <p:txBody>
          <a:bodyPr/>
          <a:lstStyle/>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1100" i="0" dirty="0">
                <a:effectLst/>
                <a:latin typeface="+mn-lt"/>
                <a:ea typeface="Calibri" panose="020F0502020204030204" pitchFamily="34" charset="0"/>
                <a:cs typeface="Times New Roman" panose="02020603050405020304" pitchFamily="18" charset="0"/>
              </a:rPr>
              <a:t>Long term use and over reliance on just one chemical group for any type of pest control almost always results in resistance if good resistance management plans aren’t in place. </a:t>
            </a: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100" i="0" dirty="0">
              <a:effectLst/>
              <a:latin typeface="+mn-lt"/>
              <a:ea typeface="Calibri" panose="020F0502020204030204" pitchFamily="34" charset="0"/>
              <a:cs typeface="Times New Roman" panose="02020603050405020304" pitchFamily="18" charset="0"/>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1100" i="0" dirty="0">
                <a:effectLst/>
                <a:latin typeface="+mn-lt"/>
                <a:ea typeface="Calibri" panose="020F0502020204030204" pitchFamily="34" charset="0"/>
                <a:cs typeface="Times New Roman" panose="02020603050405020304" pitchFamily="18" charset="0"/>
              </a:rPr>
              <a:t>Some of the chemical groups that we used to rely on for blowfly control are no longer as effective because blowflies have become resistant to them. </a:t>
            </a: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100" i="0" dirty="0">
              <a:effectLst/>
              <a:latin typeface="+mn-lt"/>
              <a:ea typeface="Calibri" panose="020F0502020204030204" pitchFamily="34" charset="0"/>
              <a:cs typeface="Times New Roman" panose="02020603050405020304" pitchFamily="18" charset="0"/>
            </a:endParaRPr>
          </a:p>
          <a:p>
            <a:pPr marL="342900" lvl="0" indent="-342900" algn="l" defTabSz="685983" rtl="0" eaLnBrk="1" latinLnBrk="0" hangingPunct="1">
              <a:lnSpc>
                <a:spcPct val="107000"/>
              </a:lnSpc>
              <a:spcAft>
                <a:spcPts val="300"/>
              </a:spcAft>
              <a:buFont typeface="Arial" panose="020B0604020202020204" pitchFamily="34" charset="0"/>
              <a:buChar char="●"/>
            </a:pPr>
            <a:r>
              <a:rPr lang="en-AU" sz="1100" i="0" kern="1200" dirty="0">
                <a:solidFill>
                  <a:schemeClr val="tx1"/>
                </a:solidFill>
                <a:effectLst/>
                <a:latin typeface="+mn-lt"/>
                <a:ea typeface="Calibri" panose="020F0502020204030204" pitchFamily="34" charset="0"/>
                <a:cs typeface="Calibri" panose="020F0502020204030204" pitchFamily="34" charset="0"/>
              </a:rPr>
              <a:t>A report recently showed resistance to </a:t>
            </a:r>
            <a:r>
              <a:rPr lang="en-AU" sz="1100" i="0" kern="1200" dirty="0" err="1">
                <a:solidFill>
                  <a:schemeClr val="tx1"/>
                </a:solidFill>
                <a:effectLst/>
                <a:latin typeface="+mn-lt"/>
                <a:ea typeface="Calibri" panose="020F0502020204030204" pitchFamily="34" charset="0"/>
                <a:cs typeface="Calibri" panose="020F0502020204030204" pitchFamily="34" charset="0"/>
              </a:rPr>
              <a:t>c</a:t>
            </a:r>
            <a:r>
              <a:rPr lang="en-AU" sz="1100" i="0" dirty="0" err="1">
                <a:solidFill>
                  <a:schemeClr val="tx1"/>
                </a:solidFill>
                <a:latin typeface="+mn-lt"/>
              </a:rPr>
              <a:t>yromazine</a:t>
            </a:r>
            <a:r>
              <a:rPr lang="en-AU" sz="1100" i="0" dirty="0">
                <a:solidFill>
                  <a:schemeClr val="tx1"/>
                </a:solidFill>
                <a:latin typeface="+mn-lt"/>
              </a:rPr>
              <a:t> and </a:t>
            </a:r>
            <a:r>
              <a:rPr lang="en-AU" sz="1100" i="0" dirty="0" err="1">
                <a:solidFill>
                  <a:schemeClr val="tx1"/>
                </a:solidFill>
                <a:latin typeface="+mn-lt"/>
              </a:rPr>
              <a:t>dicyclanil</a:t>
            </a:r>
            <a:r>
              <a:rPr lang="en-AU" sz="1100" i="0" dirty="0">
                <a:solidFill>
                  <a:schemeClr val="tx1"/>
                </a:solidFill>
                <a:latin typeface="+mn-lt"/>
              </a:rPr>
              <a:t> in fly populations in different states. There is also cross-resistance between these two actives.</a:t>
            </a:r>
          </a:p>
          <a:p>
            <a:pPr marL="342900" lvl="0" indent="-342900" algn="l" defTabSz="685983" rtl="0" eaLnBrk="1" latinLnBrk="0" hangingPunct="1">
              <a:lnSpc>
                <a:spcPct val="107000"/>
              </a:lnSpc>
              <a:spcAft>
                <a:spcPts val="300"/>
              </a:spcAft>
              <a:buFont typeface="Arial" panose="020B0604020202020204" pitchFamily="34" charset="0"/>
              <a:buChar char="●"/>
            </a:pPr>
            <a:endParaRPr lang="en-AU" sz="1100" i="0" dirty="0">
              <a:solidFill>
                <a:schemeClr val="tx1"/>
              </a:solidFill>
              <a:latin typeface="+mn-lt"/>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AU" sz="1100" dirty="0">
                <a:latin typeface="+mn-lt"/>
                <a:ea typeface="Calibri" panose="020F0502020204030204" pitchFamily="34" charset="0"/>
                <a:cs typeface="Calibri" panose="020F0502020204030204" pitchFamily="34" charset="0"/>
              </a:rPr>
              <a:t>There has been some recorded cross resistance between </a:t>
            </a:r>
            <a:r>
              <a:rPr lang="en-AU" sz="1100" dirty="0" err="1">
                <a:latin typeface="+mn-lt"/>
                <a:ea typeface="Calibri" panose="020F0502020204030204" pitchFamily="34" charset="0"/>
                <a:cs typeface="Calibri" panose="020F0502020204030204" pitchFamily="34" charset="0"/>
              </a:rPr>
              <a:t>dicyclanil</a:t>
            </a:r>
            <a:r>
              <a:rPr lang="en-AU" sz="1100" dirty="0">
                <a:latin typeface="+mn-lt"/>
                <a:ea typeface="Calibri" panose="020F0502020204030204" pitchFamily="34" charset="0"/>
                <a:cs typeface="Calibri" panose="020F0502020204030204" pitchFamily="34" charset="0"/>
              </a:rPr>
              <a:t> and </a:t>
            </a:r>
            <a:r>
              <a:rPr lang="en-AU" sz="1100" dirty="0" err="1">
                <a:latin typeface="+mn-lt"/>
                <a:ea typeface="Calibri" panose="020F0502020204030204" pitchFamily="34" charset="0"/>
                <a:cs typeface="Calibri" panose="020F0502020204030204" pitchFamily="34" charset="0"/>
              </a:rPr>
              <a:t>imidcloprid</a:t>
            </a:r>
            <a:r>
              <a:rPr lang="en-AU" sz="1100" dirty="0">
                <a:latin typeface="+mn-lt"/>
                <a:ea typeface="Calibri" panose="020F0502020204030204" pitchFamily="34" charset="0"/>
                <a:cs typeface="Calibri" panose="020F0502020204030204" pitchFamily="34" charset="0"/>
              </a:rPr>
              <a:t> but this was in a limited sample and there’s further research required before this could be considered significant.</a:t>
            </a:r>
          </a:p>
          <a:p>
            <a:pPr marL="342900" lvl="0" indent="-342900" algn="l" defTabSz="685983" rtl="0" eaLnBrk="1" latinLnBrk="0" hangingPunct="1">
              <a:lnSpc>
                <a:spcPct val="107000"/>
              </a:lnSpc>
              <a:spcAft>
                <a:spcPts val="300"/>
              </a:spcAft>
              <a:buFont typeface="Arial" panose="020B0604020202020204" pitchFamily="34" charset="0"/>
              <a:buChar char="●"/>
            </a:pPr>
            <a:endParaRPr lang="en-AU" sz="1100" i="0" kern="1200" dirty="0">
              <a:solidFill>
                <a:schemeClr val="tx1"/>
              </a:solidFill>
              <a:effectLst/>
              <a:latin typeface="+mn-lt"/>
              <a:ea typeface="Calibri" panose="020F0502020204030204" pitchFamily="34" charset="0"/>
              <a:cs typeface="Calibri" panose="020F0502020204030204" pitchFamily="34" charset="0"/>
            </a:endParaRPr>
          </a:p>
          <a:p>
            <a:pPr marL="371429" indent="-371429">
              <a:lnSpc>
                <a:spcPct val="107000"/>
              </a:lnSpc>
              <a:spcAft>
                <a:spcPts val="325"/>
              </a:spcAft>
              <a:buFont typeface="Arial" panose="020B0604020202020204" pitchFamily="34" charset="0"/>
              <a:buChar char="●"/>
              <a:tabLst>
                <a:tab pos="315715" algn="l"/>
              </a:tabLst>
            </a:pPr>
            <a:r>
              <a:rPr lang="en-AU" sz="1100" dirty="0">
                <a:solidFill>
                  <a:srgbClr val="000000"/>
                </a:solidFill>
                <a:latin typeface="+mn-lt"/>
                <a:ea typeface="Noto Sans Symbols"/>
                <a:cs typeface="Noto Sans Symbols"/>
              </a:rPr>
              <a:t>Resistance reduces the effectiveness of preventative chemicals and treatments or dressings over time. </a:t>
            </a:r>
          </a:p>
          <a:p>
            <a:pPr marL="371429" indent="-371429">
              <a:lnSpc>
                <a:spcPct val="107000"/>
              </a:lnSpc>
              <a:spcAft>
                <a:spcPts val="325"/>
              </a:spcAft>
              <a:buFont typeface="Arial" panose="020B0604020202020204" pitchFamily="34" charset="0"/>
              <a:buChar char="●"/>
              <a:tabLst>
                <a:tab pos="315715" algn="l"/>
              </a:tabLst>
            </a:pPr>
            <a:endParaRPr lang="en-AU" sz="1100" dirty="0">
              <a:solidFill>
                <a:srgbClr val="000000"/>
              </a:solidFill>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Lst>
            </a:pPr>
            <a:r>
              <a:rPr lang="en-AU" sz="1100" dirty="0">
                <a:latin typeface="+mn-lt"/>
                <a:ea typeface="Calibri" panose="020F0502020204030204" pitchFamily="34" charset="0"/>
              </a:rPr>
              <a:t>If woolgrowers already have resistance on their property, this could result in shorter periods of protection than what they could normally expect, rather than a complete loss of effectiveness.</a:t>
            </a:r>
          </a:p>
          <a:p>
            <a:pPr marL="0" indent="0">
              <a:lnSpc>
                <a:spcPct val="107000"/>
              </a:lnSpc>
              <a:spcAft>
                <a:spcPts val="325"/>
              </a:spcAft>
              <a:buFont typeface="Arial" panose="020B0604020202020204" pitchFamily="34" charset="0"/>
              <a:buNone/>
              <a:tabLst>
                <a:tab pos="315715" algn="l"/>
              </a:tabLst>
            </a:pPr>
            <a:endParaRPr lang="en-AU" sz="1100" dirty="0">
              <a:latin typeface="+mn-lt"/>
              <a:ea typeface="Calibri" panose="020F0502020204030204" pitchFamily="34" charset="0"/>
            </a:endParaRPr>
          </a:p>
          <a:p>
            <a:pPr marL="342900" lvl="0" indent="-342900" algn="l" defTabSz="685983" rtl="0" eaLnBrk="1" latinLnBrk="0" hangingPunct="1">
              <a:lnSpc>
                <a:spcPct val="107000"/>
              </a:lnSpc>
              <a:spcAft>
                <a:spcPts val="300"/>
              </a:spcAft>
              <a:buFont typeface="Arial" panose="020B0604020202020204" pitchFamily="34" charset="0"/>
              <a:buChar char="●"/>
            </a:pPr>
            <a:endParaRPr lang="en-AU" sz="1100" i="0" kern="1200" dirty="0">
              <a:solidFill>
                <a:schemeClr val="tx1"/>
              </a:solidFill>
              <a:effectLst/>
              <a:latin typeface="+mn-lt"/>
              <a:ea typeface="Calibri" panose="020F0502020204030204" pitchFamily="34" charset="0"/>
              <a:cs typeface="Calibri" panose="020F0502020204030204" pitchFamily="34" charset="0"/>
            </a:endParaRPr>
          </a:p>
          <a:p>
            <a:pPr>
              <a:spcBef>
                <a:spcPts val="0"/>
              </a:spcBef>
              <a:spcAft>
                <a:spcPts val="0"/>
              </a:spcAft>
            </a:pPr>
            <a:r>
              <a:rPr lang="en-AU" sz="1100" b="1" dirty="0">
                <a:latin typeface="+mn-lt"/>
                <a:ea typeface="Calibri" panose="020F0502020204030204" pitchFamily="34" charset="0"/>
                <a:cs typeface="Calibri" panose="020F0502020204030204" pitchFamily="34" charset="0"/>
              </a:rPr>
              <a:t>GUIDANCE</a:t>
            </a:r>
          </a:p>
          <a:p>
            <a:pPr>
              <a:spcBef>
                <a:spcPts val="0"/>
              </a:spcBef>
              <a:spcAft>
                <a:spcPts val="0"/>
              </a:spcAft>
            </a:pPr>
            <a:endParaRPr lang="en-AU" sz="1100" dirty="0">
              <a:latin typeface="+mn-lt"/>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dirty="0">
                <a:latin typeface="+mn-lt"/>
                <a:ea typeface="Calibri" panose="020F0502020204030204" pitchFamily="34" charset="0"/>
                <a:cs typeface="Calibri" panose="020F0502020204030204" pitchFamily="34" charset="0"/>
              </a:rPr>
              <a:t>Diazinon - well known resistance, </a:t>
            </a:r>
            <a:r>
              <a:rPr lang="en-AU" sz="1100" dirty="0" err="1">
                <a:latin typeface="+mn-lt"/>
                <a:ea typeface="Calibri" panose="020F0502020204030204" pitchFamily="34" charset="0"/>
                <a:cs typeface="Calibri" panose="020F0502020204030204" pitchFamily="34" charset="0"/>
              </a:rPr>
              <a:t>OPs</a:t>
            </a:r>
            <a:r>
              <a:rPr lang="en-AU" sz="1100" dirty="0">
                <a:latin typeface="+mn-lt"/>
                <a:ea typeface="Calibri" panose="020F0502020204030204" pitchFamily="34" charset="0"/>
                <a:cs typeface="Calibri" panose="020F0502020204030204" pitchFamily="34" charset="0"/>
              </a:rPr>
              <a:t> have been removed from use as preventative treatments due to work health and safety risks.</a:t>
            </a:r>
          </a:p>
          <a:p>
            <a:pPr marL="371429" indent="-371429">
              <a:spcBef>
                <a:spcPts val="0"/>
              </a:spcBef>
              <a:spcAft>
                <a:spcPts val="0"/>
              </a:spcAft>
              <a:buFont typeface="Symbol" panose="05050102010706020507" pitchFamily="18" charset="2"/>
              <a:buChar char=""/>
            </a:pPr>
            <a:endParaRPr lang="en-AU" sz="1100" dirty="0">
              <a:latin typeface="+mn-lt"/>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dirty="0" err="1">
                <a:latin typeface="+mn-lt"/>
                <a:ea typeface="Calibri" panose="020F0502020204030204" pitchFamily="34" charset="0"/>
                <a:cs typeface="Calibri" panose="020F0502020204030204" pitchFamily="34" charset="0"/>
              </a:rPr>
              <a:t>Dicyclanil</a:t>
            </a:r>
            <a:r>
              <a:rPr lang="en-AU" sz="1100" dirty="0">
                <a:latin typeface="+mn-lt"/>
                <a:ea typeface="Calibri" panose="020F0502020204030204" pitchFamily="34" charset="0"/>
                <a:cs typeface="Calibri" panose="020F0502020204030204" pitchFamily="34" charset="0"/>
              </a:rPr>
              <a:t> and </a:t>
            </a:r>
            <a:r>
              <a:rPr lang="en-AU" sz="1100" dirty="0" err="1">
                <a:latin typeface="+mn-lt"/>
                <a:ea typeface="Calibri" panose="020F0502020204030204" pitchFamily="34" charset="0"/>
                <a:cs typeface="Calibri" panose="020F0502020204030204" pitchFamily="34" charset="0"/>
              </a:rPr>
              <a:t>cryomazine</a:t>
            </a:r>
            <a:r>
              <a:rPr lang="en-AU" sz="1100" dirty="0">
                <a:latin typeface="+mn-lt"/>
                <a:ea typeface="Calibri" panose="020F0502020204030204" pitchFamily="34" charset="0"/>
                <a:cs typeface="Calibri" panose="020F0502020204030204" pitchFamily="34" charset="0"/>
              </a:rPr>
              <a:t> – widespread resistance in NSW and Vic, some resistance found in WA and SA.</a:t>
            </a:r>
          </a:p>
          <a:p>
            <a:pPr marL="371429" indent="-371429">
              <a:spcBef>
                <a:spcPts val="0"/>
              </a:spcBef>
              <a:spcAft>
                <a:spcPts val="0"/>
              </a:spcAft>
              <a:buFont typeface="Symbol" panose="05050102010706020507" pitchFamily="18" charset="2"/>
              <a:buChar char=""/>
            </a:pPr>
            <a:endParaRPr lang="en-AU" sz="1100" dirty="0">
              <a:latin typeface="+mn-lt"/>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dirty="0">
                <a:latin typeface="+mn-lt"/>
                <a:ea typeface="Calibri" panose="020F0502020204030204" pitchFamily="34" charset="0"/>
                <a:cs typeface="Calibri" panose="020F0502020204030204" pitchFamily="34" charset="0"/>
              </a:rPr>
              <a:t>Ivermectin and </a:t>
            </a:r>
            <a:r>
              <a:rPr lang="en-AU" sz="1100" dirty="0" err="1">
                <a:latin typeface="+mn-lt"/>
                <a:ea typeface="Calibri" panose="020F0502020204030204" pitchFamily="34" charset="0"/>
                <a:cs typeface="Calibri" panose="020F0502020204030204" pitchFamily="34" charset="0"/>
              </a:rPr>
              <a:t>spinosad</a:t>
            </a:r>
            <a:r>
              <a:rPr lang="en-AU" sz="1100" dirty="0">
                <a:latin typeface="+mn-lt"/>
                <a:ea typeface="Calibri" panose="020F0502020204030204" pitchFamily="34" charset="0"/>
                <a:cs typeface="Calibri" panose="020F0502020204030204" pitchFamily="34" charset="0"/>
              </a:rPr>
              <a:t> – no functional resistance.</a:t>
            </a:r>
          </a:p>
          <a:p>
            <a:pPr marL="371429" indent="-371429">
              <a:spcBef>
                <a:spcPts val="0"/>
              </a:spcBef>
              <a:spcAft>
                <a:spcPts val="0"/>
              </a:spcAft>
              <a:buFont typeface="Symbol" panose="05050102010706020507" pitchFamily="18" charset="2"/>
              <a:buChar char=""/>
            </a:pPr>
            <a:endParaRPr lang="en-AU" sz="1100" dirty="0">
              <a:latin typeface="+mn-lt"/>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dirty="0">
                <a:latin typeface="+mn-lt"/>
                <a:ea typeface="Calibri" panose="020F0502020204030204" pitchFamily="34" charset="0"/>
                <a:cs typeface="Calibri" panose="020F0502020204030204" pitchFamily="34" charset="0"/>
              </a:rPr>
              <a:t>Imidacloprid – indications that this is shifting towards resistance (may be due to lice control usage) but too soon to tell.</a:t>
            </a:r>
          </a:p>
          <a:p>
            <a:pPr marL="371429" indent="-371429">
              <a:spcBef>
                <a:spcPts val="0"/>
              </a:spcBef>
              <a:spcAft>
                <a:spcPts val="0"/>
              </a:spcAft>
              <a:buFont typeface="Symbol" panose="05050102010706020507" pitchFamily="18" charset="2"/>
              <a:buChar char=""/>
            </a:pPr>
            <a:endParaRPr lang="en-AU" sz="1100" dirty="0">
              <a:latin typeface="+mn-lt"/>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dirty="0">
                <a:latin typeface="+mn-lt"/>
                <a:ea typeface="Calibri" panose="020F0502020204030204" pitchFamily="34" charset="0"/>
                <a:cs typeface="Calibri" panose="020F0502020204030204" pitchFamily="34" charset="0"/>
              </a:rPr>
              <a:t>Sampling too small in Tas and no samples from Qld.</a:t>
            </a:r>
          </a:p>
          <a:p>
            <a:pPr marL="371429" indent="-371429">
              <a:spcBef>
                <a:spcPts val="0"/>
              </a:spcBef>
              <a:spcAft>
                <a:spcPts val="0"/>
              </a:spcAft>
              <a:buFont typeface="Symbol" panose="05050102010706020507" pitchFamily="18" charset="2"/>
              <a:buChar char=""/>
            </a:pPr>
            <a:endParaRPr lang="en-AU" sz="1100" dirty="0">
              <a:latin typeface="+mn-lt"/>
              <a:ea typeface="Calibri" panose="020F0502020204030204" pitchFamily="34" charset="0"/>
              <a:cs typeface="Times New Roman" panose="02020603050405020304" pitchFamily="18" charset="0"/>
            </a:endParaRPr>
          </a:p>
          <a:p>
            <a:pPr marL="371429" indent="-371429">
              <a:spcBef>
                <a:spcPts val="0"/>
              </a:spcBef>
              <a:spcAft>
                <a:spcPts val="0"/>
              </a:spcAft>
              <a:buFont typeface="Symbol" panose="05050102010706020507" pitchFamily="18" charset="2"/>
              <a:buChar char=""/>
            </a:pPr>
            <a:r>
              <a:rPr lang="en-AU" sz="1100" dirty="0">
                <a:latin typeface="+mn-lt"/>
                <a:ea typeface="Calibri" panose="020F0502020204030204" pitchFamily="34" charset="0"/>
                <a:cs typeface="Calibri" panose="020F0502020204030204" pitchFamily="34" charset="0"/>
              </a:rPr>
              <a:t>Pre-read: </a:t>
            </a:r>
            <a:r>
              <a:rPr lang="en-AU" sz="1100" i="1" dirty="0">
                <a:latin typeface="+mn-lt"/>
                <a:ea typeface="Calibri" panose="020F0502020204030204" pitchFamily="34" charset="0"/>
                <a:cs typeface="Calibri" panose="020F0502020204030204" pitchFamily="34" charset="0"/>
              </a:rPr>
              <a:t>Blowfly insecticide resistance – research results and advice for woolgrowers:</a:t>
            </a:r>
            <a:br>
              <a:rPr lang="en-AU" sz="1100" i="1" dirty="0">
                <a:latin typeface="+mn-lt"/>
                <a:ea typeface="Calibri" panose="020F0502020204030204" pitchFamily="34" charset="0"/>
                <a:cs typeface="Calibri" panose="020F0502020204030204" pitchFamily="34" charset="0"/>
              </a:rPr>
            </a:br>
            <a:r>
              <a:rPr lang="en-AU" sz="1100" dirty="0">
                <a:latin typeface="+mn-lt"/>
                <a:ea typeface="Calibri" panose="020F0502020204030204" pitchFamily="34" charset="0"/>
              </a:rPr>
              <a:t>https://www.wool.com/globalassets/wool/sheep/research-publications/welfare/non-invasive-management-practices/insecticide-resistance-study-btb-dec-2020.pdf</a:t>
            </a:r>
            <a:endParaRPr lang="en-AU" sz="1100" i="1" kern="1200" dirty="0">
              <a:solidFill>
                <a:schemeClr val="tx1"/>
              </a:solidFill>
              <a:effectLst/>
              <a:latin typeface="+mn-lt"/>
              <a:ea typeface="Calibri" panose="020F0502020204030204" pitchFamily="34" charset="0"/>
              <a:cs typeface="Calibri" panose="020F0502020204030204" pitchFamily="34" charset="0"/>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100" i="1"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Arial" panose="020B0604020202020204" pitchFamily="34" charset="0"/>
              <a:buChar char="●"/>
              <a:tabLst>
                <a:tab pos="291465" algn="l"/>
              </a:tabLst>
            </a:pPr>
            <a:endParaRPr lang="en-AU" sz="1100" i="1"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30</a:t>
            </a:fld>
            <a:endParaRPr lang="en-AU"/>
          </a:p>
        </p:txBody>
      </p:sp>
    </p:spTree>
    <p:extLst>
      <p:ext uri="{BB962C8B-B14F-4D97-AF65-F5344CB8AC3E}">
        <p14:creationId xmlns:p14="http://schemas.microsoft.com/office/powerpoint/2010/main" val="508893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071563"/>
            <a:ext cx="5141913" cy="2895600"/>
          </a:xfrm>
        </p:spPr>
      </p:sp>
      <p:sp>
        <p:nvSpPr>
          <p:cNvPr id="3" name="Notes Placeholder 2"/>
          <p:cNvSpPr>
            <a:spLocks noGrp="1"/>
          </p:cNvSpPr>
          <p:nvPr>
            <p:ph type="body" idx="1"/>
          </p:nvPr>
        </p:nvSpPr>
        <p:spPr/>
        <p:txBody>
          <a:bodyPr/>
          <a:lstStyle/>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1100" i="0" kern="1200" dirty="0">
                <a:solidFill>
                  <a:schemeClr val="tx1"/>
                </a:solidFill>
                <a:effectLst/>
                <a:latin typeface="+mn-lt"/>
                <a:ea typeface="Calibri" panose="020F0502020204030204" pitchFamily="34" charset="0"/>
                <a:cs typeface="Times New Roman" panose="02020603050405020304" pitchFamily="18" charset="0"/>
              </a:rPr>
              <a:t>It’s important to understand chemical groups and active chemicals and not just brand names and ensure you use different chemical GROUPS.</a:t>
            </a: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100" i="0" kern="1200" dirty="0">
              <a:solidFill>
                <a:schemeClr val="tx1"/>
              </a:solidFill>
              <a:effectLst/>
              <a:latin typeface="+mn-lt"/>
              <a:ea typeface="Calibri" panose="020F0502020204030204" pitchFamily="34" charset="0"/>
              <a:cs typeface="Times New Roman" panose="02020603050405020304" pitchFamily="18" charset="0"/>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100" i="0" kern="1200"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gn="l" defTabSz="685983" rtl="0" eaLnBrk="1" latinLnBrk="0" hangingPunct="1">
              <a:lnSpc>
                <a:spcPct val="107000"/>
              </a:lnSpc>
              <a:spcAft>
                <a:spcPts val="300"/>
              </a:spcAft>
              <a:buFont typeface="Arial" panose="020B0604020202020204" pitchFamily="34" charset="0"/>
              <a:buChar char="●"/>
            </a:pPr>
            <a:endParaRPr lang="en-AU" sz="1800" i="0" kern="1200" dirty="0">
              <a:solidFill>
                <a:schemeClr val="tx1"/>
              </a:solidFill>
              <a:effectLst/>
              <a:latin typeface="Noto Sans Symbols"/>
              <a:ea typeface="Calibri" panose="020F0502020204030204" pitchFamily="34" charset="0"/>
              <a:cs typeface="Calibri" panose="020F0502020204030204" pitchFamily="34" charset="0"/>
            </a:endParaRPr>
          </a:p>
          <a:p>
            <a:pPr marL="342900" lvl="0" indent="-342900" algn="l" defTabSz="685983" rtl="0" eaLnBrk="1" latinLnBrk="0" hangingPunct="1">
              <a:lnSpc>
                <a:spcPct val="107000"/>
              </a:lnSpc>
              <a:spcAft>
                <a:spcPts val="300"/>
              </a:spcAft>
              <a:buFont typeface="Arial" panose="020B0604020202020204" pitchFamily="34" charset="0"/>
              <a:buChar char="●"/>
            </a:pPr>
            <a:endParaRPr lang="en-AU" sz="1800" i="1" kern="1200" dirty="0">
              <a:solidFill>
                <a:schemeClr val="tx1"/>
              </a:solidFill>
              <a:effectLst/>
              <a:latin typeface="Noto Sans Symbols"/>
              <a:ea typeface="Calibri" panose="020F0502020204030204" pitchFamily="34" charset="0"/>
              <a:cs typeface="Calibri" panose="020F0502020204030204" pitchFamily="34" charset="0"/>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Arial" panose="020B0604020202020204" pitchFamily="34" charset="0"/>
              <a:buChar char="●"/>
              <a:tabLst>
                <a:tab pos="291465" algn="l"/>
              </a:tabLst>
            </a:pPr>
            <a:endParaRPr lang="en-AU" sz="1800" i="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31</a:t>
            </a:fld>
            <a:endParaRPr lang="en-AU"/>
          </a:p>
        </p:txBody>
      </p:sp>
    </p:spTree>
    <p:extLst>
      <p:ext uri="{BB962C8B-B14F-4D97-AF65-F5344CB8AC3E}">
        <p14:creationId xmlns:p14="http://schemas.microsoft.com/office/powerpoint/2010/main" val="937938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071563"/>
            <a:ext cx="5141913" cy="2895600"/>
          </a:xfrm>
        </p:spPr>
      </p:sp>
      <p:sp>
        <p:nvSpPr>
          <p:cNvPr id="3" name="Notes Placeholder 2"/>
          <p:cNvSpPr>
            <a:spLocks noGrp="1"/>
          </p:cNvSpPr>
          <p:nvPr>
            <p:ph type="body" idx="1"/>
          </p:nvPr>
        </p:nvSpPr>
        <p:spPr/>
        <p:txBody>
          <a:bodyPr/>
          <a:lstStyle/>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1100" i="0" kern="1200" dirty="0">
                <a:solidFill>
                  <a:schemeClr val="tx1"/>
                </a:solidFill>
                <a:effectLst/>
                <a:latin typeface="+mn-lt"/>
                <a:ea typeface="Calibri" panose="020F0502020204030204" pitchFamily="34" charset="0"/>
                <a:cs typeface="Times New Roman" panose="02020603050405020304" pitchFamily="18" charset="0"/>
              </a:rPr>
              <a:t>Some products have very different commercial or brand names but use the same active chemical, meaning they will have the same effect on flies. </a:t>
            </a: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100" i="0" kern="1200" dirty="0">
              <a:solidFill>
                <a:schemeClr val="tx1"/>
              </a:solidFill>
              <a:effectLst/>
              <a:latin typeface="+mn-lt"/>
              <a:ea typeface="Calibri" panose="020F0502020204030204" pitchFamily="34" charset="0"/>
              <a:cs typeface="Times New Roman" panose="02020603050405020304" pitchFamily="18" charset="0"/>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1100" i="0" kern="1200" dirty="0">
                <a:solidFill>
                  <a:schemeClr val="tx1"/>
                </a:solidFill>
                <a:effectLst/>
                <a:latin typeface="+mn-lt"/>
                <a:ea typeface="Calibri" panose="020F0502020204030204" pitchFamily="34" charset="0"/>
                <a:cs typeface="Times New Roman" panose="02020603050405020304" pitchFamily="18" charset="0"/>
              </a:rPr>
              <a:t>If flies are resistant to one product they will also be resistant to another, if both products contain the same active chemical.</a:t>
            </a:r>
            <a:endParaRPr lang="en-AU" sz="1100" i="0" kern="1200" dirty="0">
              <a:solidFill>
                <a:schemeClr val="tx1"/>
              </a:solidFill>
              <a:effectLst/>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32</a:t>
            </a:fld>
            <a:endParaRPr lang="en-AU"/>
          </a:p>
        </p:txBody>
      </p:sp>
    </p:spTree>
    <p:extLst>
      <p:ext uri="{BB962C8B-B14F-4D97-AF65-F5344CB8AC3E}">
        <p14:creationId xmlns:p14="http://schemas.microsoft.com/office/powerpoint/2010/main" val="193812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071563"/>
            <a:ext cx="5141913" cy="2895600"/>
          </a:xfrm>
        </p:spPr>
      </p:sp>
      <p:sp>
        <p:nvSpPr>
          <p:cNvPr id="3" name="Notes Placeholder 2"/>
          <p:cNvSpPr>
            <a:spLocks noGrp="1"/>
          </p:cNvSpPr>
          <p:nvPr>
            <p:ph type="body" idx="1"/>
          </p:nvPr>
        </p:nvSpPr>
        <p:spPr/>
        <p:txBody>
          <a:bodyPr/>
          <a:lstStyle/>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1100" i="0" kern="1200" dirty="0">
                <a:solidFill>
                  <a:schemeClr val="tx1"/>
                </a:solidFill>
                <a:effectLst/>
                <a:latin typeface="+mn-lt"/>
                <a:ea typeface="Calibri" panose="020F0502020204030204" pitchFamily="34" charset="0"/>
                <a:cs typeface="Times New Roman" panose="02020603050405020304" pitchFamily="18" charset="0"/>
              </a:rPr>
              <a:t>Also be aware that some products have very similar names and contain the same active chemical but are of different concentrations</a:t>
            </a: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100" i="0" kern="1200" dirty="0">
              <a:solidFill>
                <a:schemeClr val="tx1"/>
              </a:solidFill>
              <a:effectLst/>
              <a:latin typeface="+mn-lt"/>
              <a:cs typeface="Times New Roman" panose="02020603050405020304" pitchFamily="18" charset="0"/>
            </a:endParaRPr>
          </a:p>
          <a:p>
            <a:pPr marL="0" marR="0" lvl="0" indent="0" algn="l" defTabSz="685983" rtl="0" eaLnBrk="1" fontAlgn="auto" latinLnBrk="0" hangingPunct="1">
              <a:lnSpc>
                <a:spcPct val="107000"/>
              </a:lnSpc>
              <a:spcBef>
                <a:spcPts val="0"/>
              </a:spcBef>
              <a:spcAft>
                <a:spcPts val="300"/>
              </a:spcAft>
              <a:buClrTx/>
              <a:buSzTx/>
              <a:buFont typeface="Arial" panose="020B0604020202020204" pitchFamily="34" charset="0"/>
              <a:buNone/>
              <a:tabLst>
                <a:tab pos="291465" algn="l"/>
              </a:tabLst>
              <a:defRPr/>
            </a:pPr>
            <a:r>
              <a:rPr lang="en-AU" sz="1100" b="1" i="0" kern="1200" dirty="0">
                <a:solidFill>
                  <a:schemeClr val="tx1"/>
                </a:solidFill>
                <a:effectLst/>
                <a:latin typeface="+mn-lt"/>
                <a:cs typeface="Times New Roman" panose="02020603050405020304" pitchFamily="18" charset="0"/>
              </a:rPr>
              <a:t>NOTES FOR DELIVERER</a:t>
            </a: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100" i="0" kern="1200" dirty="0">
              <a:solidFill>
                <a:schemeClr val="tx1"/>
              </a:solidFill>
              <a:effectLst/>
              <a:latin typeface="+mn-lt"/>
              <a:cs typeface="Times New Roman" panose="02020603050405020304" pitchFamily="18" charset="0"/>
            </a:endParaRP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r>
              <a:rPr lang="en-AU" sz="1100" i="0" kern="1200" dirty="0">
                <a:solidFill>
                  <a:schemeClr val="tx1"/>
                </a:solidFill>
                <a:effectLst/>
                <a:latin typeface="+mn-lt"/>
                <a:ea typeface="Calibri" panose="020F0502020204030204" pitchFamily="34" charset="0"/>
                <a:cs typeface="Times New Roman" panose="02020603050405020304" pitchFamily="18" charset="0"/>
              </a:rPr>
              <a:t>Reiterate that just because there is resistance doesn’t mean you shouldn’t use it, you just have to be smart about how you use it.</a:t>
            </a:r>
          </a:p>
          <a:p>
            <a:pPr marL="342900" marR="0" lvl="0" indent="-342900" algn="l" defTabSz="685983" rtl="0" eaLnBrk="1" fontAlgn="auto" latinLnBrk="0" hangingPunct="1">
              <a:lnSpc>
                <a:spcPct val="107000"/>
              </a:lnSpc>
              <a:spcBef>
                <a:spcPts val="0"/>
              </a:spcBef>
              <a:spcAft>
                <a:spcPts val="300"/>
              </a:spcAft>
              <a:buClrTx/>
              <a:buSzTx/>
              <a:buFont typeface="Arial" panose="020B0604020202020204" pitchFamily="34" charset="0"/>
              <a:buChar char="●"/>
              <a:tabLst>
                <a:tab pos="291465" algn="l"/>
              </a:tabLst>
              <a:defRPr/>
            </a:pPr>
            <a:endParaRPr lang="en-AU" sz="1800" i="1" kern="1200" dirty="0">
              <a:solidFill>
                <a:schemeClr val="tx1"/>
              </a:solidFill>
              <a:effectLst/>
              <a:latin typeface="Noto Sans Symbols"/>
              <a:ea typeface="Calibri" panose="020F0502020204030204" pitchFamily="34" charset="0"/>
              <a:cs typeface="Calibri" panose="020F0502020204030204" pitchFamily="34" charset="0"/>
            </a:endParaRPr>
          </a:p>
          <a:p>
            <a:pPr marL="342900" lvl="0" indent="-342900">
              <a:lnSpc>
                <a:spcPct val="107000"/>
              </a:lnSpc>
              <a:spcAft>
                <a:spcPts val="300"/>
              </a:spcAft>
              <a:buFont typeface="Arial" panose="020B0604020202020204" pitchFamily="34" charset="0"/>
              <a:buChar char="●"/>
              <a:tabLst>
                <a:tab pos="291465" algn="l"/>
              </a:tabLst>
            </a:pPr>
            <a:endParaRPr lang="en-AU" sz="18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0"/>
              </a:spcAft>
              <a:buFont typeface="Arial" panose="020B0604020202020204" pitchFamily="34" charset="0"/>
              <a:buChar char="●"/>
              <a:tabLst>
                <a:tab pos="291465" algn="l"/>
              </a:tabLst>
            </a:pPr>
            <a:endParaRPr lang="en-AU" sz="1800" kern="1200" dirty="0">
              <a:solidFill>
                <a:srgbClr val="000000"/>
              </a:solidFill>
              <a:effectLst/>
              <a:latin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33</a:t>
            </a:fld>
            <a:endParaRPr lang="en-AU"/>
          </a:p>
        </p:txBody>
      </p:sp>
    </p:spTree>
    <p:extLst>
      <p:ext uri="{BB962C8B-B14F-4D97-AF65-F5344CB8AC3E}">
        <p14:creationId xmlns:p14="http://schemas.microsoft.com/office/powerpoint/2010/main" val="109142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19125"/>
            <a:ext cx="5756275" cy="3241675"/>
          </a:xfrm>
          <a:prstGeom prst="rect">
            <a:avLst/>
          </a:prstGeom>
        </p:spPr>
      </p:sp>
      <p:sp>
        <p:nvSpPr>
          <p:cNvPr id="3" name="Notes Placeholder 2"/>
          <p:cNvSpPr>
            <a:spLocks noGrp="1"/>
          </p:cNvSpPr>
          <p:nvPr>
            <p:ph type="body" idx="1"/>
          </p:nvPr>
        </p:nvSpPr>
        <p:spPr/>
        <p:txBody>
          <a:bodyPr/>
          <a:lstStyle/>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There are two key indicators of resistance:</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804763" lvl="1" indent="-309524">
              <a:spcBef>
                <a:spcPts val="0"/>
              </a:spcBef>
              <a:spcAft>
                <a:spcPts val="0"/>
              </a:spcAft>
              <a:buFont typeface="Courier New" panose="02070309020205020404" pitchFamily="49" charset="0"/>
              <a:buChar char="o"/>
            </a:pPr>
            <a:r>
              <a:rPr lang="en-AU" sz="1100" dirty="0">
                <a:latin typeface="Calibri" panose="020F0502020204030204" pitchFamily="34" charset="0"/>
                <a:ea typeface="Calibri" panose="020F0502020204030204" pitchFamily="34" charset="0"/>
                <a:cs typeface="Calibri" panose="020F0502020204030204" pitchFamily="34" charset="0"/>
              </a:rPr>
              <a:t>a shortening of the protection period (that is specified on product labels) – despite no change in application rate, the chemical was correctly applied and no significant differences in season outlook or fly pressure.</a:t>
            </a:r>
          </a:p>
          <a:p>
            <a:pPr marL="495239" lvl="1" indent="0" algn="l" defTabSz="685983" rtl="0" eaLnBrk="1" latinLnBrk="0" hangingPunct="1">
              <a:spcBef>
                <a:spcPts val="0"/>
              </a:spcBef>
              <a:spcAft>
                <a:spcPts val="0"/>
              </a:spcAft>
              <a:buFont typeface="Courier New" panose="02070309020205020404" pitchFamily="49" charset="0"/>
              <a:buNone/>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For example rather than 10-14 weeks protection you may start seeing signs of flystrike after 4-6 weeks.</a:t>
            </a:r>
          </a:p>
          <a:p>
            <a:pPr marL="804763" lvl="1" indent="-309524" algn="l" defTabSz="685983" rtl="0" eaLnBrk="1" latinLnBrk="0" hangingPunct="1">
              <a:spcBef>
                <a:spcPts val="0"/>
              </a:spcBef>
              <a:spcAft>
                <a:spcPts val="0"/>
              </a:spcAft>
              <a:buFont typeface="Courier New" panose="02070309020205020404" pitchFamily="49" charset="0"/>
              <a:buChar char="o"/>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04763" marR="0" lvl="1" indent="-309524" algn="l" defTabSz="685983"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flystrike in multiple sheep that have been treated with the same chemical rather than just in a few sheep – maggots survive and continue to cause strike (again despite confidence that the chemical was applied appropriately).</a:t>
            </a:r>
          </a:p>
          <a:p>
            <a:pPr marL="371429" indent="-371429" defTabSz="743057">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371429" indent="-371429" defTabSz="743057">
              <a:spcBef>
                <a:spcPts val="0"/>
              </a:spcBef>
              <a:spcAft>
                <a:spcPts val="0"/>
              </a:spcAft>
              <a:buFont typeface="Symbol" panose="05050102010706020507" pitchFamily="18" charset="2"/>
              <a:buChar char=""/>
            </a:pPr>
            <a:r>
              <a:rPr lang="en-AU" sz="1100" b="1" dirty="0">
                <a:latin typeface="Calibri" panose="020F0502020204030204" pitchFamily="34" charset="0"/>
                <a:ea typeface="Calibri" panose="020F0502020204030204" pitchFamily="34" charset="0"/>
                <a:cs typeface="Calibri" panose="020F0502020204030204" pitchFamily="34" charset="0"/>
              </a:rPr>
              <a:t>Resistance does not mean chemicals have totally lost effectiveness – rather the period of protection may be less than what you previously expected.</a:t>
            </a:r>
            <a:endParaRPr lang="en-AU" sz="11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34</a:t>
            </a:fld>
            <a:endParaRPr lang="en-AU"/>
          </a:p>
        </p:txBody>
      </p:sp>
    </p:spTree>
    <p:extLst>
      <p:ext uri="{BB962C8B-B14F-4D97-AF65-F5344CB8AC3E}">
        <p14:creationId xmlns:p14="http://schemas.microsoft.com/office/powerpoint/2010/main" val="3133461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071563"/>
            <a:ext cx="5141913" cy="2895600"/>
          </a:xfrm>
        </p:spPr>
      </p:sp>
      <p:sp>
        <p:nvSpPr>
          <p:cNvPr id="3" name="Notes Placeholder 2"/>
          <p:cNvSpPr>
            <a:spLocks noGrp="1"/>
          </p:cNvSpPr>
          <p:nvPr>
            <p:ph type="body" idx="1"/>
          </p:nvPr>
        </p:nvSpPr>
        <p:spPr/>
        <p:txBody>
          <a:bodyPr/>
          <a:lstStyle/>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If you think chemical resistance is already a problem on your property, you need to work on limiting further development of resistance. </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If you think chemicals are still effective, you need to work to keep this status. </a:t>
            </a:r>
            <a:endParaRPr lang="en-AU" sz="1100" kern="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35</a:t>
            </a:fld>
            <a:endParaRPr lang="en-AU"/>
          </a:p>
        </p:txBody>
      </p:sp>
    </p:spTree>
    <p:extLst>
      <p:ext uri="{BB962C8B-B14F-4D97-AF65-F5344CB8AC3E}">
        <p14:creationId xmlns:p14="http://schemas.microsoft.com/office/powerpoint/2010/main" val="4081903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04838"/>
            <a:ext cx="5756275" cy="3240087"/>
          </a:xfrm>
          <a:prstGeom prst="rect">
            <a:avLst/>
          </a:prstGeom>
        </p:spPr>
      </p:sp>
      <p:sp>
        <p:nvSpPr>
          <p:cNvPr id="3" name="Notes Placeholder 2"/>
          <p:cNvSpPr>
            <a:spLocks noGrp="1"/>
          </p:cNvSpPr>
          <p:nvPr>
            <p:ph type="body" idx="1"/>
          </p:nvPr>
        </p:nvSpPr>
        <p:spPr/>
        <p:txBody>
          <a:bodyPr/>
          <a:lstStyle/>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Everything you have just heard is summarised in a handy one page document which helps woolgrowers understand chemical resistance better. </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ea typeface="Calibri" panose="020F0502020204030204" pitchFamily="34" charset="0"/>
                <a:cs typeface="Calibri" panose="020F0502020204030204" pitchFamily="34" charset="0"/>
              </a:rPr>
              <a:t>It includes contact details for resistance testing.</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r>
              <a:rPr lang="en-AU" sz="1100" dirty="0">
                <a:latin typeface="Calibri" panose="020F0502020204030204" pitchFamily="34" charset="0"/>
                <a:cs typeface="Calibri" panose="020F0502020204030204" pitchFamily="34" charset="0"/>
              </a:rPr>
              <a:t>The testing is open to woolgrowers all around Australia.</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r>
              <a:rPr lang="en-AU" sz="1100" dirty="0" err="1">
                <a:latin typeface="Calibri" panose="020F0502020204030204" pitchFamily="34" charset="0"/>
                <a:cs typeface="Calibri" panose="020F0502020204030204" pitchFamily="34" charset="0"/>
              </a:rPr>
              <a:t>AWI</a:t>
            </a:r>
            <a:r>
              <a:rPr lang="en-AU" sz="1100" dirty="0">
                <a:latin typeface="Calibri" panose="020F0502020204030204" pitchFamily="34" charset="0"/>
                <a:cs typeface="Calibri" panose="020F0502020204030204" pitchFamily="34" charset="0"/>
              </a:rPr>
              <a:t> has a factsheet available that includes information on how to arrange for testing.</a:t>
            </a: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endParaRPr lang="en-AU"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36</a:t>
            </a:fld>
            <a:endParaRPr lang="en-AU"/>
          </a:p>
        </p:txBody>
      </p:sp>
    </p:spTree>
    <p:extLst>
      <p:ext uri="{BB962C8B-B14F-4D97-AF65-F5344CB8AC3E}">
        <p14:creationId xmlns:p14="http://schemas.microsoft.com/office/powerpoint/2010/main" val="16218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071563"/>
            <a:ext cx="5141913" cy="2895600"/>
          </a:xfrm>
        </p:spPr>
      </p:sp>
      <p:sp>
        <p:nvSpPr>
          <p:cNvPr id="3" name="Notes Placeholder 2"/>
          <p:cNvSpPr>
            <a:spLocks noGrp="1"/>
          </p:cNvSpPr>
          <p:nvPr>
            <p:ph type="body" idx="1"/>
          </p:nvPr>
        </p:nvSpPr>
        <p:spPr/>
        <p:txBody>
          <a:bodyPr/>
          <a:lstStyle/>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Good chemical use will prolong the effectiveness of the chemicals we have available for flystrike.</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Rotating chemicals is a good practice to help with this </a:t>
            </a:r>
            <a:r>
              <a:rPr lang="en-AU" sz="1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and</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there are three key considerations when it comes rotation:</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Consider</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the chemical group that was last applied (either earlier this season or at the end of the previous fly season) and where practical, avoid using a chemical from the same group next.</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Consider</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the chemical group that was last used to control lice and avoid using a chemical from the same group for the next preventative flystrike application in the same season.</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u="sng" kern="1200" dirty="0">
                <a:solidFill>
                  <a:schemeClr val="tx1"/>
                </a:solidFill>
                <a:latin typeface="Calibri" panose="020F0502020204030204" pitchFamily="34" charset="0"/>
                <a:ea typeface="Calibri" panose="020F0502020204030204" pitchFamily="34" charset="0"/>
                <a:cs typeface="Calibri" panose="020F0502020204030204" pitchFamily="34" charset="0"/>
              </a:rPr>
              <a:t>Consider</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the chemical groups that were last applied to prevent flystrike and avoid using these as a dressing to treat struck sheep this season</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cs typeface="Calibri" panose="020F0502020204030204" pitchFamily="34" charset="0"/>
            </a:endParaRPr>
          </a:p>
          <a:p>
            <a:pPr marL="0" lvl="0" indent="0" algn="l" defTabSz="685983" rtl="0" eaLnBrk="1" latinLnBrk="0" hangingPunct="1">
              <a:lnSpc>
                <a:spcPct val="107000"/>
              </a:lnSpc>
              <a:spcBef>
                <a:spcPts val="0"/>
              </a:spcBef>
              <a:spcAft>
                <a:spcPts val="0"/>
              </a:spcAft>
              <a:buFont typeface="Symbol" panose="05050102010706020507" pitchFamily="18" charset="2"/>
              <a:buNone/>
              <a:tabLst>
                <a:tab pos="291465" algn="l"/>
              </a:tabLst>
            </a:pPr>
            <a:r>
              <a:rPr lang="en-AU" sz="1100" b="1" kern="1200" dirty="0">
                <a:solidFill>
                  <a:schemeClr val="tx1"/>
                </a:solidFill>
                <a:latin typeface="Calibri" panose="020F0502020204030204" pitchFamily="34" charset="0"/>
                <a:cs typeface="Calibri" panose="020F0502020204030204" pitchFamily="34" charset="0"/>
              </a:rPr>
              <a:t>DELIVERER NOTES</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cs typeface="Calibri" panose="020F0502020204030204" pitchFamily="34" charset="0"/>
              </a:rPr>
              <a:t>Flystrike prevention is complex and these are very simplified guidelines.</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cs typeface="Calibri" panose="020F0502020204030204" pitchFamily="34" charset="0"/>
            </a:endParaRP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cs typeface="Calibri" panose="020F0502020204030204" pitchFamily="34" charset="0"/>
              </a:rPr>
              <a:t>The important point is that you don’t use the same chemical group consecutively for flystrike prevention, lice control or to treat struck sheep.</a:t>
            </a:r>
          </a:p>
        </p:txBody>
      </p:sp>
      <p:sp>
        <p:nvSpPr>
          <p:cNvPr id="4" name="Slide Number Placeholder 3"/>
          <p:cNvSpPr>
            <a:spLocks noGrp="1"/>
          </p:cNvSpPr>
          <p:nvPr>
            <p:ph type="sldNum" sz="quarter" idx="5"/>
          </p:nvPr>
        </p:nvSpPr>
        <p:spPr/>
        <p:txBody>
          <a:bodyPr/>
          <a:lstStyle/>
          <a:p>
            <a:fld id="{204AA82A-7A51-4C1A-A7D6-B104C1B6ED85}" type="slidenum">
              <a:rPr lang="en-AU" smtClean="0"/>
              <a:t>37</a:t>
            </a:fld>
            <a:endParaRPr lang="en-AU"/>
          </a:p>
        </p:txBody>
      </p:sp>
    </p:spTree>
    <p:extLst>
      <p:ext uri="{BB962C8B-B14F-4D97-AF65-F5344CB8AC3E}">
        <p14:creationId xmlns:p14="http://schemas.microsoft.com/office/powerpoint/2010/main" val="491386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1343025"/>
            <a:ext cx="6443663" cy="3627438"/>
          </a:xfrm>
        </p:spPr>
      </p:sp>
      <p:sp>
        <p:nvSpPr>
          <p:cNvPr id="3" name="Notes Placeholder 2"/>
          <p:cNvSpPr>
            <a:spLocks noGrp="1"/>
          </p:cNvSpPr>
          <p:nvPr>
            <p:ph type="body" idx="1"/>
          </p:nvPr>
        </p:nvSpPr>
        <p:spPr/>
        <p:txBody>
          <a:bodyPr/>
          <a:lstStyle/>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Noto Sans Symbols"/>
                <a:cs typeface="Calibri" panose="020F0502020204030204" pitchFamily="34" charset="0"/>
              </a:rPr>
              <a:t>Chemical resistance is complex and effectively using chemicals to minimise resistance can be challenging.</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Noto Sans Symbols"/>
              <a:cs typeface="Calibri" panose="020F0502020204030204" pitchFamily="34" charset="0"/>
            </a:endParaRP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err="1">
                <a:solidFill>
                  <a:schemeClr val="tx1"/>
                </a:solidFill>
                <a:latin typeface="Calibri" panose="020F0502020204030204" pitchFamily="34" charset="0"/>
                <a:ea typeface="Noto Sans Symbols"/>
                <a:cs typeface="Calibri" panose="020F0502020204030204" pitchFamily="34" charset="0"/>
              </a:rPr>
              <a:t>AWI</a:t>
            </a:r>
            <a:r>
              <a:rPr lang="en-AU" sz="1100" kern="1200" dirty="0">
                <a:solidFill>
                  <a:schemeClr val="tx1"/>
                </a:solidFill>
                <a:latin typeface="Calibri" panose="020F0502020204030204" pitchFamily="34" charset="0"/>
                <a:ea typeface="Noto Sans Symbols"/>
                <a:cs typeface="Calibri" panose="020F0502020204030204" pitchFamily="34" charset="0"/>
              </a:rPr>
              <a:t> has developed a range of resources that can help you understand and manage chemical resistance.</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Noto Sans Symbols"/>
              <a:cs typeface="Calibri" panose="020F0502020204030204" pitchFamily="34" charset="0"/>
            </a:endParaRP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Much of what you’ve heard here so far is included in these resources including:</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an </a:t>
            </a:r>
            <a:r>
              <a:rPr lang="en-AU" sz="11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A3</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sized standard operating procedure that covers effective chemical application. The poster is designed to go up in the shed and help communicate these points with all staff;</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 guide that provides a summary of the chemicals groups and actives that are available to use for the prevention and treatment of flystrike;</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 factsheet on chemical resistance that includes information on how to arrange for testing;</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 guide to chemical rotation; and</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marR="0" lvl="1" indent="-371429" algn="l" defTabSz="685983" rtl="0" eaLnBrk="1" fontAlgn="auto" latinLnBrk="0" hangingPunct="1">
              <a:lnSpc>
                <a:spcPct val="107000"/>
              </a:lnSpc>
              <a:spcBef>
                <a:spcPts val="0"/>
              </a:spcBef>
              <a:spcAft>
                <a:spcPts val="0"/>
              </a:spcAft>
              <a:buClrTx/>
              <a:buSzTx/>
              <a:buFont typeface="Symbol" panose="05050102010706020507" pitchFamily="18" charset="2"/>
              <a:buChar char=""/>
              <a:tabLst>
                <a:tab pos="291465" algn="l"/>
              </a:tabLst>
              <a:defRP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 decision support tool to help you consider different approaches to flystrike chemical use</a:t>
            </a:r>
            <a:r>
              <a:rPr lang="en-US"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based on the rotation practices we’ve heard about.</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All of these can be downloaded or ordered in hardcopy from www.wool.com/demystifly</a:t>
            </a:r>
          </a:p>
          <a:p>
            <a:pPr marL="371429" indent="-371429">
              <a:lnSpc>
                <a:spcPct val="107000"/>
              </a:lnSpc>
              <a:spcAft>
                <a:spcPts val="867"/>
              </a:spcAft>
              <a:buFont typeface="Arial" panose="020B0604020202020204" pitchFamily="34" charset="0"/>
              <a:buChar char="●"/>
            </a:pPr>
            <a:endParaRPr lang="en-AU" sz="1900" i="0" dirty="0">
              <a:solidFill>
                <a:srgbClr val="000000"/>
              </a:solidFill>
              <a:latin typeface="Noto Sans Symbols"/>
              <a:ea typeface="Noto Sans Symbols"/>
              <a:cs typeface="Noto Sans Symbols"/>
            </a:endParaRPr>
          </a:p>
        </p:txBody>
      </p:sp>
      <p:sp>
        <p:nvSpPr>
          <p:cNvPr id="4" name="Date Placeholder 3">
            <a:extLst>
              <a:ext uri="{FF2B5EF4-FFF2-40B4-BE49-F238E27FC236}">
                <a16:creationId xmlns:a16="http://schemas.microsoft.com/office/drawing/2014/main" id="{5AFCC0E8-1161-4492-BF27-374079112D9E}"/>
              </a:ext>
            </a:extLst>
          </p:cNvPr>
          <p:cNvSpPr>
            <a:spLocks noGrp="1"/>
          </p:cNvSpPr>
          <p:nvPr>
            <p:ph type="dt" idx="1"/>
          </p:nvPr>
        </p:nvSpPr>
        <p:spPr/>
        <p:txBody>
          <a:bodyPr/>
          <a:lstStyle/>
          <a:p>
            <a:endParaRPr lang="en-US"/>
          </a:p>
        </p:txBody>
      </p:sp>
      <p:sp>
        <p:nvSpPr>
          <p:cNvPr id="5" name="Header Placeholder 4">
            <a:extLst>
              <a:ext uri="{FF2B5EF4-FFF2-40B4-BE49-F238E27FC236}">
                <a16:creationId xmlns:a16="http://schemas.microsoft.com/office/drawing/2014/main" id="{25A5098D-C7A6-4A53-9D55-8C8B17B361F0}"/>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28029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1343025"/>
            <a:ext cx="6443663" cy="3627438"/>
          </a:xfrm>
        </p:spPr>
      </p:sp>
      <p:sp>
        <p:nvSpPr>
          <p:cNvPr id="3" name="Notes Placeholder 2"/>
          <p:cNvSpPr>
            <a:spLocks noGrp="1"/>
          </p:cNvSpPr>
          <p:nvPr>
            <p:ph type="body" idx="1"/>
          </p:nvPr>
        </p:nvSpPr>
        <p:spPr/>
        <p:txBody>
          <a:bodyPr/>
          <a:lstStyle/>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Noto Sans Symbols"/>
                <a:cs typeface="Calibri" panose="020F0502020204030204" pitchFamily="34" charset="0"/>
              </a:rPr>
              <a:t>We have discussed:</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Noto Sans Symbols"/>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defRPr/>
            </a:pPr>
            <a:r>
              <a:rPr lang="en-AU" sz="1100" u="sng" kern="1200" dirty="0">
                <a:solidFill>
                  <a:schemeClr val="tx1"/>
                </a:solidFill>
                <a:latin typeface="Calibri" panose="020F0502020204030204" pitchFamily="34" charset="0"/>
                <a:ea typeface="Courier New" panose="02070309020205020404" pitchFamily="49" charset="0"/>
                <a:cs typeface="Calibri" panose="020F0502020204030204" pitchFamily="34" charset="0"/>
              </a:rPr>
              <a:t>classing</a:t>
            </a:r>
            <a:r>
              <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rPr>
              <a:t> and lamb marking which includes removing sheep that are susceptible to flystrike, as well as mulesing high risk sheep and docking lambs tails to the optimal length when marking;</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rPr>
              <a:t>shearing or crutching to reduce wool length so wool dries more quickly;</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rPr>
              <a:t>applying preventative chemicals to sheep to protect against strike;</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endParaRP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Noto Sans Symbols"/>
                <a:cs typeface="Calibri" panose="020F0502020204030204" pitchFamily="34" charset="0"/>
              </a:rPr>
              <a:t>It’s now time to consider:</a:t>
            </a:r>
          </a:p>
          <a:p>
            <a:pPr marL="371429" lvl="0"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Noto Sans Symbols"/>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rPr>
              <a:t>reducing the risk of scouring which causes </a:t>
            </a:r>
            <a:r>
              <a:rPr lang="en-AU" sz="1100" kern="1200" dirty="0" err="1">
                <a:solidFill>
                  <a:schemeClr val="tx1"/>
                </a:solidFill>
                <a:latin typeface="Calibri" panose="020F0502020204030204" pitchFamily="34" charset="0"/>
                <a:ea typeface="Courier New" panose="02070309020205020404" pitchFamily="49" charset="0"/>
                <a:cs typeface="Calibri" panose="020F0502020204030204" pitchFamily="34" charset="0"/>
              </a:rPr>
              <a:t>dags</a:t>
            </a:r>
            <a:r>
              <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rPr>
              <a:t>;</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ourier New" panose="02070309020205020404" pitchFamily="49" charset="0"/>
                <a:cs typeface="Calibri" panose="020F0502020204030204" pitchFamily="34" charset="0"/>
              </a:rPr>
              <a:t>careful selection of paddocks; and</a:t>
            </a: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endPar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14420" lvl="1" indent="-371429" algn="l" defTabSz="685983" rtl="0" eaLnBrk="1" latinLnBrk="0" hangingPunct="1">
              <a:lnSpc>
                <a:spcPct val="107000"/>
              </a:lnSpc>
              <a:spcBef>
                <a:spcPts val="0"/>
              </a:spcBef>
              <a:spcAft>
                <a:spcPts val="0"/>
              </a:spcAft>
              <a:buFont typeface="Symbol" panose="05050102010706020507" pitchFamily="18" charset="2"/>
              <a:buChar char=""/>
              <a:tabLst>
                <a:tab pos="291465" algn="l"/>
              </a:tabLst>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reducing fly populations. </a:t>
            </a:r>
            <a:endParaRPr lang="en-AU" sz="1100" kern="1200" dirty="0">
              <a:solidFill>
                <a:schemeClr val="tx1"/>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B070563C-35EE-4714-8F81-C3475188DF34}"/>
              </a:ext>
            </a:extLst>
          </p:cNvPr>
          <p:cNvSpPr>
            <a:spLocks noGrp="1"/>
          </p:cNvSpPr>
          <p:nvPr>
            <p:ph type="dt" idx="1"/>
          </p:nvPr>
        </p:nvSpPr>
        <p:spPr/>
        <p:txBody>
          <a:bodyPr/>
          <a:lstStyle/>
          <a:p>
            <a:endParaRPr lang="en-US"/>
          </a:p>
        </p:txBody>
      </p:sp>
      <p:sp>
        <p:nvSpPr>
          <p:cNvPr id="5" name="Header Placeholder 4">
            <a:extLst>
              <a:ext uri="{FF2B5EF4-FFF2-40B4-BE49-F238E27FC236}">
                <a16:creationId xmlns:a16="http://schemas.microsoft.com/office/drawing/2014/main" id="{ABF334EB-D094-44F1-8A8B-14D59755B237}"/>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25519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Thank you </a:t>
            </a:r>
            <a:r>
              <a:rPr lang="en-AU" sz="1100" i="1" dirty="0">
                <a:solidFill>
                  <a:srgbClr val="000000"/>
                </a:solidFill>
                <a:latin typeface="+mn-lt"/>
                <a:ea typeface="Noto Sans Symbols"/>
                <a:cs typeface="Noto Sans Symbols"/>
              </a:rPr>
              <a:t>[facilitator].</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Flystrike is one of the most important issues facing the wool industry.</a:t>
            </a:r>
          </a:p>
          <a:p>
            <a:pPr marL="371429" indent="-371429">
              <a:lnSpc>
                <a:spcPct val="107000"/>
              </a:lnSpc>
              <a:spcAft>
                <a:spcPts val="325"/>
              </a:spcAft>
              <a:buFont typeface="Arial" panose="020B0604020202020204" pitchFamily="34" charset="0"/>
              <a:buChar char="●"/>
            </a:pPr>
            <a:endParaRPr lang="en-AU" sz="1100" dirty="0">
              <a:solidFill>
                <a:srgbClr val="000000"/>
              </a:solidFill>
              <a:latin typeface="+mn-lt"/>
              <a:ea typeface="Noto Sans Symbols"/>
              <a:cs typeface="Noto Sans Symbols"/>
            </a:endParaRPr>
          </a:p>
          <a:p>
            <a:pPr marL="371429" indent="-371429">
              <a:spcBef>
                <a:spcPts val="780"/>
              </a:spcBef>
              <a:spcAft>
                <a:spcPts val="780"/>
              </a:spcAft>
              <a:buFont typeface="Symbol" panose="05050102010706020507" pitchFamily="18" charset="2"/>
              <a:buChar char=""/>
            </a:pPr>
            <a:r>
              <a:rPr lang="en-AU" sz="1100" dirty="0">
                <a:latin typeface="+mn-lt"/>
                <a:ea typeface="Calibri" panose="020F0502020204030204" pitchFamily="34" charset="0"/>
                <a:cs typeface="Calibri" panose="020F0502020204030204" pitchFamily="34" charset="0"/>
              </a:rPr>
              <a:t>It is estimated that flystrike causes production losses of more than $227 million per year and costs more than $96 million in prevention and treatment to the industry each year. This is a total cost to the industry of $</a:t>
            </a:r>
            <a:r>
              <a:rPr lang="en-AU" sz="1100" dirty="0" err="1">
                <a:latin typeface="+mn-lt"/>
                <a:ea typeface="Calibri" panose="020F0502020204030204" pitchFamily="34" charset="0"/>
                <a:cs typeface="Calibri" panose="020F0502020204030204" pitchFamily="34" charset="0"/>
              </a:rPr>
              <a:t>323.7m</a:t>
            </a:r>
            <a:r>
              <a:rPr lang="en-AU" sz="1100" dirty="0">
                <a:latin typeface="+mn-lt"/>
                <a:ea typeface="Calibri" panose="020F0502020204030204" pitchFamily="34" charset="0"/>
                <a:cs typeface="Calibri" panose="020F0502020204030204" pitchFamily="34" charset="0"/>
              </a:rPr>
              <a:t> per year across and an average per head cost of $4.76.</a:t>
            </a:r>
            <a:endParaRPr lang="en-AU" sz="1100" dirty="0">
              <a:latin typeface="+mn-lt"/>
              <a:ea typeface="Calibri" panose="020F0502020204030204" pitchFamily="34" charset="0"/>
              <a:cs typeface="Times New Roman" panose="02020603050405020304" pitchFamily="18" charset="0"/>
            </a:endParaRP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Effective short-term management is made up of three key pillars, which this webinar will cover:</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804763" lvl="1" indent="-309524">
              <a:lnSpc>
                <a:spcPct val="107000"/>
              </a:lnSpc>
              <a:spcAft>
                <a:spcPts val="325"/>
              </a:spcAft>
              <a:buFont typeface="Courier New" panose="02070309020205020404" pitchFamily="49" charset="0"/>
              <a:buChar char="o"/>
            </a:pPr>
            <a:r>
              <a:rPr lang="en-AU" sz="1100" u="none" dirty="0">
                <a:solidFill>
                  <a:srgbClr val="000000"/>
                </a:solidFill>
                <a:latin typeface="+mn-lt"/>
                <a:ea typeface="Courier New" panose="02070309020205020404" pitchFamily="49" charset="0"/>
                <a:cs typeface="Courier New" panose="02070309020205020404" pitchFamily="49" charset="0"/>
              </a:rPr>
              <a:t>Prevention</a:t>
            </a:r>
            <a:r>
              <a:rPr lang="en-AU" sz="1100" dirty="0">
                <a:solidFill>
                  <a:srgbClr val="000000"/>
                </a:solidFill>
                <a:latin typeface="+mn-lt"/>
                <a:ea typeface="Courier New" panose="02070309020205020404" pitchFamily="49" charset="0"/>
                <a:cs typeface="Courier New" panose="02070309020205020404" pitchFamily="49" charset="0"/>
              </a:rPr>
              <a:t> of flystrike, including conditions required for flystrike to occur and some key prevention activities; </a:t>
            </a:r>
          </a:p>
          <a:p>
            <a:pPr marL="804763" lvl="1" indent="-309524">
              <a:lnSpc>
                <a:spcPct val="107000"/>
              </a:lnSpc>
              <a:spcAft>
                <a:spcPts val="325"/>
              </a:spcAft>
              <a:buFont typeface="Courier New" panose="02070309020205020404" pitchFamily="49" charset="0"/>
              <a:buChar char="o"/>
            </a:pPr>
            <a:endParaRPr lang="en-AU" sz="1100" dirty="0">
              <a:latin typeface="+mn-lt"/>
              <a:ea typeface="Courier New" panose="02070309020205020404" pitchFamily="49" charset="0"/>
              <a:cs typeface="Courier New" panose="02070309020205020404" pitchFamily="49" charset="0"/>
            </a:endParaRPr>
          </a:p>
          <a:p>
            <a:pPr marL="804763" lvl="1" indent="-309524">
              <a:lnSpc>
                <a:spcPct val="107000"/>
              </a:lnSpc>
              <a:spcAft>
                <a:spcPts val="325"/>
              </a:spcAft>
              <a:buFont typeface="Courier New" panose="02070309020205020404" pitchFamily="49" charset="0"/>
              <a:buChar char="o"/>
            </a:pPr>
            <a:r>
              <a:rPr lang="en-AU" sz="1100" dirty="0">
                <a:solidFill>
                  <a:srgbClr val="000000"/>
                </a:solidFill>
                <a:latin typeface="+mn-lt"/>
                <a:ea typeface="Courier New" panose="02070309020205020404" pitchFamily="49" charset="0"/>
                <a:cs typeface="Courier New" panose="02070309020205020404" pitchFamily="49" charset="0"/>
              </a:rPr>
              <a:t>Monitoring to detect flystrike; and</a:t>
            </a:r>
          </a:p>
          <a:p>
            <a:pPr marL="804763" lvl="1" indent="-309524">
              <a:lnSpc>
                <a:spcPct val="107000"/>
              </a:lnSpc>
              <a:spcAft>
                <a:spcPts val="325"/>
              </a:spcAft>
              <a:buFont typeface="Courier New" panose="02070309020205020404" pitchFamily="49" charset="0"/>
              <a:buChar char="o"/>
            </a:pPr>
            <a:endParaRPr lang="en-AU" sz="1100" dirty="0">
              <a:latin typeface="+mn-lt"/>
              <a:ea typeface="Courier New" panose="02070309020205020404" pitchFamily="49" charset="0"/>
              <a:cs typeface="Courier New" panose="02070309020205020404" pitchFamily="49" charset="0"/>
            </a:endParaRPr>
          </a:p>
          <a:p>
            <a:pPr marL="804763" lvl="1" indent="-309524">
              <a:lnSpc>
                <a:spcPct val="107000"/>
              </a:lnSpc>
              <a:spcAft>
                <a:spcPts val="325"/>
              </a:spcAft>
              <a:buFont typeface="Courier New" panose="02070309020205020404" pitchFamily="49" charset="0"/>
              <a:buChar char="o"/>
            </a:pPr>
            <a:r>
              <a:rPr lang="en-AU" sz="1100" dirty="0">
                <a:solidFill>
                  <a:srgbClr val="000000"/>
                </a:solidFill>
                <a:latin typeface="+mn-lt"/>
                <a:ea typeface="Courier New" panose="02070309020205020404" pitchFamily="49" charset="0"/>
                <a:cs typeface="Courier New" panose="02070309020205020404" pitchFamily="49" charset="0"/>
              </a:rPr>
              <a:t>Treatment options when flystrike occurs.</a:t>
            </a:r>
          </a:p>
          <a:p>
            <a:pPr marL="804763" lvl="1" indent="-309524">
              <a:lnSpc>
                <a:spcPct val="107000"/>
              </a:lnSpc>
              <a:spcAft>
                <a:spcPts val="325"/>
              </a:spcAft>
              <a:buFont typeface="Courier New" panose="02070309020205020404" pitchFamily="49" charset="0"/>
              <a:buChar char="o"/>
            </a:pPr>
            <a:endParaRPr lang="en-AU" sz="1100" dirty="0">
              <a:latin typeface="+mn-lt"/>
              <a:ea typeface="Courier New" panose="02070309020205020404" pitchFamily="49" charset="0"/>
              <a:cs typeface="Courier New" panose="02070309020205020404" pitchFamily="49" charset="0"/>
            </a:endParaRPr>
          </a:p>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Have a well-defined, well considered flystrike management plan which integrates these three aspects for your business, sheep and country. Don’t leave it until a crisis.</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371429" indent="-371429" defTabSz="743057">
              <a:lnSpc>
                <a:spcPct val="107000"/>
              </a:lnSpc>
              <a:spcAft>
                <a:spcPts val="325"/>
              </a:spcAft>
              <a:buFont typeface="Arial" panose="020B0604020202020204" pitchFamily="34" charset="0"/>
              <a:buChar char="●"/>
            </a:pPr>
            <a:r>
              <a:rPr lang="en-AU" sz="1100" dirty="0">
                <a:solidFill>
                  <a:srgbClr val="000000"/>
                </a:solidFill>
                <a:latin typeface="+mn-lt"/>
                <a:ea typeface="Calibri" panose="020F0502020204030204" pitchFamily="34" charset="0"/>
              </a:rPr>
              <a:t>So – the place to start is prevention.</a:t>
            </a:r>
          </a:p>
          <a:p>
            <a:pPr marL="371429" indent="-371429" algn="l" defTabSz="685983" rtl="0" eaLnBrk="1" latinLnBrk="0" hangingPunct="1">
              <a:spcBef>
                <a:spcPts val="0"/>
              </a:spcBef>
              <a:spcAft>
                <a:spcPts val="0"/>
              </a:spcAft>
              <a:buFont typeface="Symbol" panose="05050102010706020507" pitchFamily="18" charset="2"/>
              <a:buChar char=""/>
            </a:pPr>
            <a:endParaRPr lang="en-AU" sz="1100" kern="1200" dirty="0">
              <a:solidFill>
                <a:schemeClr val="tx1"/>
              </a:solidFill>
              <a:latin typeface="+mn-lt"/>
              <a:ea typeface="+mn-ea"/>
              <a:cs typeface="Calibri" panose="020F0502020204030204" pitchFamily="34" charset="0"/>
            </a:endParaRPr>
          </a:p>
          <a:p>
            <a:pPr marL="0" indent="0" algn="l" defTabSz="685983" rtl="0" eaLnBrk="1" latinLnBrk="0" hangingPunct="1">
              <a:spcBef>
                <a:spcPts val="0"/>
              </a:spcBef>
              <a:spcAft>
                <a:spcPts val="0"/>
              </a:spcAft>
              <a:buFont typeface="Symbol" panose="05050102010706020507" pitchFamily="18" charset="2"/>
              <a:buNone/>
            </a:pPr>
            <a:r>
              <a:rPr lang="en-AU" sz="1100" b="1" kern="1200" dirty="0">
                <a:solidFill>
                  <a:schemeClr val="tx1"/>
                </a:solidFill>
                <a:latin typeface="+mn-lt"/>
                <a:ea typeface="+mn-ea"/>
                <a:cs typeface="Calibri" panose="020F0502020204030204" pitchFamily="34" charset="0"/>
              </a:rPr>
              <a:t>NOTE FOR DELIVERERS</a:t>
            </a:r>
          </a:p>
          <a:p>
            <a:pPr marL="371429" marR="0" lvl="0" indent="-371429" algn="l" defTabSz="68598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kern="1200" dirty="0">
                <a:solidFill>
                  <a:schemeClr val="tx1"/>
                </a:solidFill>
                <a:latin typeface="+mn-lt"/>
                <a:ea typeface="+mn-ea"/>
                <a:cs typeface="Calibri" panose="020F0502020204030204" pitchFamily="34" charset="0"/>
              </a:rPr>
              <a:t>Based on a report commissioned by MLA in 2022. </a:t>
            </a:r>
          </a:p>
          <a:p>
            <a:pPr marL="0" indent="0" algn="l" defTabSz="685983" rtl="0" eaLnBrk="1" latinLnBrk="0" hangingPunct="1">
              <a:spcBef>
                <a:spcPts val="0"/>
              </a:spcBef>
              <a:spcAft>
                <a:spcPts val="0"/>
              </a:spcAft>
              <a:buFont typeface="Symbol" panose="05050102010706020507" pitchFamily="18" charset="2"/>
              <a:buNone/>
            </a:pPr>
            <a:endParaRPr lang="en-AU" sz="1100" b="1" kern="1200" dirty="0">
              <a:solidFill>
                <a:schemeClr val="tx1"/>
              </a:solidFill>
              <a:latin typeface="+mn-lt"/>
              <a:ea typeface="+mn-ea"/>
              <a:cs typeface="Calibri" panose="020F0502020204030204" pitchFamily="34" charset="0"/>
            </a:endParaRPr>
          </a:p>
          <a:p>
            <a:pPr marL="371429" indent="-371429" algn="l" defTabSz="685983" rtl="0" eaLnBrk="1" latinLnBrk="0" hangingPunct="1">
              <a:spcBef>
                <a:spcPts val="0"/>
              </a:spcBef>
              <a:spcAft>
                <a:spcPts val="0"/>
              </a:spcAft>
              <a:buFont typeface="Symbol" panose="05050102010706020507" pitchFamily="18" charset="2"/>
              <a:buChar char=""/>
            </a:pPr>
            <a:r>
              <a:rPr lang="en-AU" sz="1100" kern="1200" dirty="0">
                <a:solidFill>
                  <a:schemeClr val="tx1"/>
                </a:solidFill>
                <a:latin typeface="+mn-lt"/>
                <a:ea typeface="+mn-ea"/>
                <a:cs typeface="Calibri" panose="020F0502020204030204" pitchFamily="34" charset="0"/>
              </a:rPr>
              <a:t>Based on 2021 costs and flock sizes. </a:t>
            </a:r>
          </a:p>
          <a:p>
            <a:pPr marL="714421" lvl="2" indent="-371429" algn="l" defTabSz="685983" rtl="0" eaLnBrk="1" latinLnBrk="0" hangingPunct="1">
              <a:spcBef>
                <a:spcPts val="0"/>
              </a:spcBef>
              <a:spcAft>
                <a:spcPts val="0"/>
              </a:spcAft>
              <a:buFont typeface="Symbol" panose="05050102010706020507" pitchFamily="18" charset="2"/>
              <a:buChar char=""/>
            </a:pPr>
            <a:r>
              <a:rPr lang="en-AU" sz="1100" kern="1200" dirty="0">
                <a:solidFill>
                  <a:schemeClr val="tx1"/>
                </a:solidFill>
                <a:latin typeface="+mn-lt"/>
                <a:ea typeface="+mn-ea"/>
                <a:cs typeface="Calibri" panose="020F0502020204030204" pitchFamily="34" charset="0"/>
              </a:rPr>
              <a:t>National flock size: </a:t>
            </a:r>
            <a:r>
              <a:rPr lang="en-AU" sz="1100" kern="1200" dirty="0" err="1">
                <a:solidFill>
                  <a:schemeClr val="tx1"/>
                </a:solidFill>
                <a:latin typeface="+mn-lt"/>
                <a:ea typeface="+mn-ea"/>
                <a:cs typeface="Calibri" panose="020F0502020204030204" pitchFamily="34" charset="0"/>
              </a:rPr>
              <a:t>68m</a:t>
            </a:r>
            <a:endParaRPr lang="en-AU" sz="1100" kern="1200" dirty="0">
              <a:solidFill>
                <a:schemeClr val="tx1"/>
              </a:solidFill>
              <a:latin typeface="+mn-lt"/>
              <a:ea typeface="+mn-ea"/>
              <a:cs typeface="Calibri" panose="020F0502020204030204" pitchFamily="34" charset="0"/>
            </a:endParaRPr>
          </a:p>
          <a:p>
            <a:pPr marL="714421" lvl="2" indent="-371429" algn="l" defTabSz="685983" rtl="0" eaLnBrk="1" latinLnBrk="0" hangingPunct="1">
              <a:spcBef>
                <a:spcPts val="0"/>
              </a:spcBef>
              <a:spcAft>
                <a:spcPts val="0"/>
              </a:spcAft>
              <a:buFont typeface="Symbol" panose="05050102010706020507" pitchFamily="18" charset="2"/>
              <a:buChar char=""/>
            </a:pPr>
            <a:r>
              <a:rPr lang="en-AU" sz="1100" kern="1200" dirty="0">
                <a:solidFill>
                  <a:schemeClr val="tx1"/>
                </a:solidFill>
                <a:latin typeface="+mn-lt"/>
                <a:ea typeface="+mn-ea"/>
                <a:cs typeface="Calibri" panose="020F0502020204030204" pitchFamily="34" charset="0"/>
              </a:rPr>
              <a:t>Total cost of flystrike estimated: $</a:t>
            </a:r>
            <a:r>
              <a:rPr lang="en-AU" sz="1100" kern="1200" dirty="0" err="1">
                <a:solidFill>
                  <a:schemeClr val="tx1"/>
                </a:solidFill>
                <a:latin typeface="+mn-lt"/>
                <a:ea typeface="+mn-ea"/>
                <a:cs typeface="Calibri" panose="020F0502020204030204" pitchFamily="34" charset="0"/>
              </a:rPr>
              <a:t>323.7m</a:t>
            </a:r>
            <a:endParaRPr lang="en-AU" sz="1100" kern="1200" dirty="0">
              <a:solidFill>
                <a:schemeClr val="tx1"/>
              </a:solidFill>
              <a:latin typeface="+mn-lt"/>
              <a:ea typeface="+mn-ea"/>
              <a:cs typeface="Calibri" panose="020F0502020204030204" pitchFamily="34" charset="0"/>
            </a:endParaRPr>
          </a:p>
          <a:p>
            <a:pPr marL="714421" lvl="2" indent="-371429" algn="l" defTabSz="685983" rtl="0" eaLnBrk="1" latinLnBrk="0" hangingPunct="1">
              <a:spcBef>
                <a:spcPts val="0"/>
              </a:spcBef>
              <a:spcAft>
                <a:spcPts val="0"/>
              </a:spcAft>
              <a:buFont typeface="Symbol" panose="05050102010706020507" pitchFamily="18" charset="2"/>
              <a:buChar char=""/>
            </a:pPr>
            <a:endParaRPr lang="en-AU" sz="1100" kern="1200" dirty="0">
              <a:solidFill>
                <a:schemeClr val="tx1"/>
              </a:solidFill>
              <a:latin typeface="+mn-lt"/>
              <a:ea typeface="+mn-ea"/>
              <a:cs typeface="Calibri" panose="020F0502020204030204" pitchFamily="34" charset="0"/>
            </a:endParaRPr>
          </a:p>
          <a:p>
            <a:pPr marL="371429" marR="0" lvl="1" indent="-371429" algn="l" defTabSz="68598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kern="1200" dirty="0">
                <a:solidFill>
                  <a:schemeClr val="tx1"/>
                </a:solidFill>
                <a:latin typeface="+mn-lt"/>
                <a:ea typeface="+mn-ea"/>
                <a:cs typeface="Calibri" panose="020F0502020204030204" pitchFamily="34" charset="0"/>
              </a:rPr>
              <a:t>Production losses includes mortalities, weight loss, fleece weight, wool quality and fertility.</a:t>
            </a:r>
          </a:p>
          <a:p>
            <a:pPr marL="371429" marR="0" lvl="1" indent="-371429" algn="l" defTabSz="68598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kern="1200" dirty="0">
                <a:solidFill>
                  <a:schemeClr val="tx1"/>
                </a:solidFill>
                <a:latin typeface="+mn-lt"/>
                <a:ea typeface="+mn-ea"/>
                <a:cs typeface="Calibri" panose="020F0502020204030204" pitchFamily="34" charset="0"/>
              </a:rPr>
              <a:t>Costs include treatment (labour and chemical dressings) and prevention (chemical applications, labour to apply chemicals, mulesing and crutching (with 50% of cost of crutching attributed to flystrike management)).</a:t>
            </a:r>
          </a:p>
          <a:p>
            <a:pPr marL="714421" marR="0" lvl="2" indent="-371429" algn="l" defTabSz="685983"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AU" sz="1100" kern="1200" dirty="0">
              <a:solidFill>
                <a:schemeClr val="tx1"/>
              </a:solidFill>
              <a:latin typeface="+mn-lt"/>
              <a:ea typeface="+mn-ea"/>
              <a:cs typeface="Calibri" panose="020F0502020204030204" pitchFamily="34" charset="0"/>
            </a:endParaRPr>
          </a:p>
          <a:p>
            <a:pPr marL="371429" indent="-371429" algn="l" defTabSz="685983" rtl="0" eaLnBrk="1" latinLnBrk="0" hangingPunct="1">
              <a:spcBef>
                <a:spcPts val="0"/>
              </a:spcBef>
              <a:spcAft>
                <a:spcPts val="0"/>
              </a:spcAft>
              <a:buFont typeface="Symbol" panose="05050102010706020507" pitchFamily="18" charset="2"/>
              <a:buChar char=""/>
            </a:pPr>
            <a:r>
              <a:rPr lang="en-AU" sz="1100" kern="1200" dirty="0">
                <a:solidFill>
                  <a:schemeClr val="tx1"/>
                </a:solidFill>
                <a:latin typeface="+mn-lt"/>
                <a:ea typeface="+mn-ea"/>
                <a:cs typeface="Calibri" panose="020F0502020204030204" pitchFamily="34" charset="0"/>
              </a:rPr>
              <a:t>Actual: $</a:t>
            </a:r>
            <a:r>
              <a:rPr lang="en-AU" sz="1100" kern="1200" dirty="0" err="1">
                <a:solidFill>
                  <a:schemeClr val="tx1"/>
                </a:solidFill>
                <a:latin typeface="+mn-lt"/>
                <a:ea typeface="+mn-ea"/>
                <a:cs typeface="Calibri" panose="020F0502020204030204" pitchFamily="34" charset="0"/>
              </a:rPr>
              <a:t>96.3m</a:t>
            </a:r>
            <a:r>
              <a:rPr lang="en-AU" sz="1100" kern="1200" dirty="0">
                <a:solidFill>
                  <a:schemeClr val="tx1"/>
                </a:solidFill>
                <a:latin typeface="+mn-lt"/>
                <a:ea typeface="+mn-ea"/>
                <a:cs typeface="Calibri" panose="020F0502020204030204" pitchFamily="34" charset="0"/>
              </a:rPr>
              <a:t> made up of:</a:t>
            </a:r>
          </a:p>
          <a:p>
            <a:pPr marL="714421" lvl="2" indent="-371429" algn="l" defTabSz="685983" rtl="0" eaLnBrk="1" latinLnBrk="0" hangingPunct="1">
              <a:spcBef>
                <a:spcPts val="0"/>
              </a:spcBef>
              <a:spcAft>
                <a:spcPts val="0"/>
              </a:spcAft>
              <a:buFont typeface="Symbol" panose="05050102010706020507" pitchFamily="18" charset="2"/>
              <a:buChar char=""/>
            </a:pPr>
            <a:r>
              <a:rPr lang="en-AU" sz="1100" kern="1200" dirty="0">
                <a:solidFill>
                  <a:schemeClr val="tx1"/>
                </a:solidFill>
                <a:latin typeface="+mn-lt"/>
                <a:ea typeface="+mn-ea"/>
                <a:cs typeface="Calibri" panose="020F0502020204030204" pitchFamily="34" charset="0"/>
              </a:rPr>
              <a:t>$</a:t>
            </a:r>
            <a:r>
              <a:rPr lang="en-AU" sz="1100" kern="1200" dirty="0" err="1">
                <a:solidFill>
                  <a:schemeClr val="tx1"/>
                </a:solidFill>
                <a:latin typeface="+mn-lt"/>
                <a:ea typeface="+mn-ea"/>
                <a:cs typeface="Calibri" panose="020F0502020204030204" pitchFamily="34" charset="0"/>
              </a:rPr>
              <a:t>12.5m</a:t>
            </a:r>
            <a:r>
              <a:rPr lang="en-AU" sz="1100" kern="1200" dirty="0">
                <a:solidFill>
                  <a:schemeClr val="tx1"/>
                </a:solidFill>
                <a:latin typeface="+mn-lt"/>
                <a:ea typeface="+mn-ea"/>
                <a:cs typeface="Calibri" panose="020F0502020204030204" pitchFamily="34" charset="0"/>
              </a:rPr>
              <a:t> in treatment costs</a:t>
            </a:r>
          </a:p>
          <a:p>
            <a:pPr marL="714421" lvl="2" indent="-371429" algn="l" defTabSz="685983" rtl="0" eaLnBrk="1" latinLnBrk="0" hangingPunct="1">
              <a:spcBef>
                <a:spcPts val="0"/>
              </a:spcBef>
              <a:spcAft>
                <a:spcPts val="0"/>
              </a:spcAft>
              <a:buFont typeface="Symbol" panose="05050102010706020507" pitchFamily="18" charset="2"/>
              <a:buChar char=""/>
            </a:pPr>
            <a:r>
              <a:rPr lang="en-AU" sz="1100" kern="1200" dirty="0">
                <a:solidFill>
                  <a:schemeClr val="tx1"/>
                </a:solidFill>
                <a:latin typeface="+mn-lt"/>
                <a:ea typeface="+mn-ea"/>
                <a:cs typeface="Calibri" panose="020F0502020204030204" pitchFamily="34" charset="0"/>
              </a:rPr>
              <a:t>$</a:t>
            </a:r>
            <a:r>
              <a:rPr lang="en-AU" sz="1100" kern="1200" dirty="0" err="1">
                <a:solidFill>
                  <a:schemeClr val="tx1"/>
                </a:solidFill>
                <a:latin typeface="+mn-lt"/>
                <a:ea typeface="+mn-ea"/>
                <a:cs typeface="Calibri" panose="020F0502020204030204" pitchFamily="34" charset="0"/>
              </a:rPr>
              <a:t>83.8m</a:t>
            </a:r>
            <a:r>
              <a:rPr lang="en-AU" sz="1100" kern="1200" dirty="0">
                <a:solidFill>
                  <a:schemeClr val="tx1"/>
                </a:solidFill>
                <a:latin typeface="+mn-lt"/>
                <a:ea typeface="+mn-ea"/>
                <a:cs typeface="Calibri" panose="020F0502020204030204" pitchFamily="34" charset="0"/>
              </a:rPr>
              <a:t> in prevention costs</a:t>
            </a:r>
          </a:p>
          <a:p>
            <a:pPr marL="371429" indent="-371429" algn="l" defTabSz="685983" rtl="0" eaLnBrk="1" latinLnBrk="0" hangingPunct="1">
              <a:spcBef>
                <a:spcPts val="0"/>
              </a:spcBef>
              <a:spcAft>
                <a:spcPts val="0"/>
              </a:spcAft>
              <a:buFont typeface="Symbol" panose="05050102010706020507" pitchFamily="18" charset="2"/>
              <a:buChar char=""/>
            </a:pPr>
            <a:endParaRPr lang="en-AU" sz="1100" kern="1200" dirty="0">
              <a:solidFill>
                <a:schemeClr val="tx1"/>
              </a:solidFill>
              <a:latin typeface="+mn-lt"/>
              <a:ea typeface="+mn-ea"/>
              <a:cs typeface="Calibri" panose="020F0502020204030204" pitchFamily="34" charset="0"/>
            </a:endParaRPr>
          </a:p>
          <a:p>
            <a:pPr marL="371429" indent="-371429" algn="l" defTabSz="685983" rtl="0" eaLnBrk="1" latinLnBrk="0" hangingPunct="1">
              <a:spcBef>
                <a:spcPts val="0"/>
              </a:spcBef>
              <a:spcAft>
                <a:spcPts val="0"/>
              </a:spcAft>
              <a:buFont typeface="Symbol" panose="05050102010706020507" pitchFamily="18" charset="2"/>
              <a:buChar char=""/>
            </a:pPr>
            <a:r>
              <a:rPr lang="en-AU" sz="1100" kern="1200" dirty="0">
                <a:solidFill>
                  <a:schemeClr val="tx1"/>
                </a:solidFill>
                <a:latin typeface="+mn-lt"/>
                <a:ea typeface="+mn-ea"/>
                <a:cs typeface="Calibri" panose="020F0502020204030204" pitchFamily="34" charset="0"/>
              </a:rPr>
              <a:t>Reference: Priority list of endemic diseases for the red meat industry – 2022 update:</a:t>
            </a:r>
            <a:br>
              <a:rPr lang="en-AU" sz="1100" kern="1200" dirty="0">
                <a:solidFill>
                  <a:schemeClr val="tx1"/>
                </a:solidFill>
                <a:latin typeface="+mn-lt"/>
                <a:ea typeface="+mn-ea"/>
                <a:cs typeface="Calibri" panose="020F0502020204030204" pitchFamily="34" charset="0"/>
              </a:rPr>
            </a:br>
            <a:r>
              <a:rPr lang="en-AU" sz="1100" kern="1200" dirty="0">
                <a:solidFill>
                  <a:schemeClr val="tx1"/>
                </a:solidFill>
                <a:latin typeface="+mn-lt"/>
                <a:ea typeface="+mn-ea"/>
                <a:cs typeface="Calibri" panose="020F0502020204030204" pitchFamily="34" charset="0"/>
              </a:rPr>
              <a:t>https://www.mla.com.au/contentassets/b63b9232784e4252bdcfca0aad7aa83b/bahe0327_endemic_disease_economics_update_accepted_13jul22.pdf</a:t>
            </a:r>
          </a:p>
          <a:p>
            <a:pPr marL="371429" indent="-371429" defTabSz="743057">
              <a:lnSpc>
                <a:spcPct val="107000"/>
              </a:lnSpc>
              <a:spcAft>
                <a:spcPts val="325"/>
              </a:spcAft>
              <a:buFont typeface="Arial" panose="020B0604020202020204" pitchFamily="34" charset="0"/>
              <a:buChar char="●"/>
            </a:pPr>
            <a:endParaRPr lang="en-AU" sz="11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a:t>
            </a:fld>
            <a:endParaRPr lang="en-AU"/>
          </a:p>
        </p:txBody>
      </p:sp>
      <p:sp>
        <p:nvSpPr>
          <p:cNvPr id="5" name="Date Placeholder 4">
            <a:extLst>
              <a:ext uri="{FF2B5EF4-FFF2-40B4-BE49-F238E27FC236}">
                <a16:creationId xmlns:a16="http://schemas.microsoft.com/office/drawing/2014/main" id="{BFF85728-4693-4624-B21A-D2E47E05641D}"/>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A9687BD5-8796-4B28-81CD-6743AEB1FAD6}"/>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660144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590550"/>
            <a:ext cx="5757863" cy="3241675"/>
          </a:xfrm>
          <a:prstGeom prst="rect">
            <a:avLst/>
          </a:prstGeo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Another preventative activity is to reduce scouring.</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Scouring can cause </a:t>
            </a:r>
            <a:r>
              <a:rPr lang="en-AU" sz="1100" dirty="0" err="1">
                <a:solidFill>
                  <a:srgbClr val="000000"/>
                </a:solidFill>
                <a:latin typeface="+mn-lt"/>
                <a:ea typeface="Noto Sans Symbols"/>
                <a:cs typeface="Noto Sans Symbols"/>
              </a:rPr>
              <a:t>dags</a:t>
            </a:r>
            <a:r>
              <a:rPr lang="en-AU" sz="1100" dirty="0">
                <a:solidFill>
                  <a:srgbClr val="000000"/>
                </a:solidFill>
                <a:latin typeface="+mn-lt"/>
                <a:ea typeface="Noto Sans Symbols"/>
                <a:cs typeface="Noto Sans Symbols"/>
              </a:rPr>
              <a:t> to form rapidly. </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err="1">
                <a:solidFill>
                  <a:srgbClr val="000000"/>
                </a:solidFill>
                <a:latin typeface="+mn-lt"/>
                <a:ea typeface="Noto Sans Symbols"/>
                <a:cs typeface="Noto Sans Symbols"/>
              </a:rPr>
              <a:t>Dags</a:t>
            </a:r>
            <a:r>
              <a:rPr lang="en-AU" sz="1100" dirty="0">
                <a:solidFill>
                  <a:srgbClr val="000000"/>
                </a:solidFill>
                <a:latin typeface="+mn-lt"/>
                <a:ea typeface="Noto Sans Symbols"/>
                <a:cs typeface="Noto Sans Symbols"/>
              </a:rPr>
              <a:t> can then cause the wool and skin around the breech to stay moist and warm, </a:t>
            </a:r>
            <a:r>
              <a:rPr lang="en-AU" sz="1100" dirty="0">
                <a:solidFill>
                  <a:srgbClr val="000000"/>
                </a:solidFill>
                <a:latin typeface="+mn-lt"/>
                <a:ea typeface="Calibri" panose="020F0502020204030204" pitchFamily="34" charset="0"/>
              </a:rPr>
              <a:t>creating an odour which attracts the female fly looking to lay eggs. This environment </a:t>
            </a:r>
            <a:r>
              <a:rPr lang="en-AU" sz="1100" dirty="0">
                <a:solidFill>
                  <a:srgbClr val="000000"/>
                </a:solidFill>
                <a:latin typeface="+mn-lt"/>
                <a:ea typeface="Noto Sans Symbols"/>
                <a:cs typeface="Noto Sans Symbols"/>
              </a:rPr>
              <a:t>provides a suitable site for female flies to lay eggs and for maggots to develop.</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defTabSz="990478">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Calibri" panose="020F0502020204030204" pitchFamily="34" charset="0"/>
              </a:rPr>
              <a:t>Preventing scouring and </a:t>
            </a:r>
            <a:r>
              <a:rPr lang="en-AU" sz="1100" dirty="0" err="1">
                <a:solidFill>
                  <a:srgbClr val="000000"/>
                </a:solidFill>
                <a:latin typeface="+mn-lt"/>
                <a:ea typeface="Calibri" panose="020F0502020204030204" pitchFamily="34" charset="0"/>
              </a:rPr>
              <a:t>dag</a:t>
            </a:r>
            <a:r>
              <a:rPr lang="en-AU" sz="1100" dirty="0">
                <a:solidFill>
                  <a:srgbClr val="000000"/>
                </a:solidFill>
                <a:latin typeface="+mn-lt"/>
                <a:ea typeface="Calibri" panose="020F0502020204030204" pitchFamily="34" charset="0"/>
              </a:rPr>
              <a:t> formation is an important step to improve animal welfare and reduce the risk of breech strike. </a:t>
            </a:r>
            <a:endParaRPr lang="en-AU" sz="1100" dirty="0">
              <a:solidFill>
                <a:srgbClr val="000000"/>
              </a:solidFill>
              <a:latin typeface="+mn-lt"/>
            </a:endParaRPr>
          </a:p>
        </p:txBody>
      </p:sp>
      <p:sp>
        <p:nvSpPr>
          <p:cNvPr id="4" name="Slide Number Placeholder 3">
            <a:extLst>
              <a:ext uri="{FF2B5EF4-FFF2-40B4-BE49-F238E27FC236}">
                <a16:creationId xmlns:a16="http://schemas.microsoft.com/office/drawing/2014/main" id="{DA285A19-0CB4-4341-8348-DF7A0FD072D9}"/>
              </a:ext>
            </a:extLst>
          </p:cNvPr>
          <p:cNvSpPr>
            <a:spLocks noGrp="1"/>
          </p:cNvSpPr>
          <p:nvPr>
            <p:ph type="sldNum" sz="quarter" idx="5"/>
          </p:nvPr>
        </p:nvSpPr>
        <p:spPr>
          <a:xfrm>
            <a:off x="4143588" y="9119475"/>
            <a:ext cx="3169920" cy="481726"/>
          </a:xfrm>
        </p:spPr>
        <p:txBody>
          <a:bodyPr/>
          <a:lstStyle/>
          <a:p>
            <a:fld id="{204AA82A-7A51-4C1A-A7D6-B104C1B6ED85}" type="slidenum">
              <a:rPr lang="en-AU" smtClean="0"/>
              <a:t>40</a:t>
            </a:fld>
            <a:endParaRPr lang="en-AU"/>
          </a:p>
        </p:txBody>
      </p:sp>
    </p:spTree>
    <p:extLst>
      <p:ext uri="{BB962C8B-B14F-4D97-AF65-F5344CB8AC3E}">
        <p14:creationId xmlns:p14="http://schemas.microsoft.com/office/powerpoint/2010/main" val="109091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Worms can cause scouring so controlling the risk of scouring is an important preventative activity.</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To control worms you need to:</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kern="1200" dirty="0">
              <a:solidFill>
                <a:srgbClr val="000000"/>
              </a:solidFill>
              <a:latin typeface="+mn-lt"/>
              <a:ea typeface="Noto Sans Symbols"/>
              <a:cs typeface="Noto Sans Symbol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u="sng" kern="1200" dirty="0">
                <a:solidFill>
                  <a:srgbClr val="000000"/>
                </a:solidFill>
                <a:latin typeface="+mn-lt"/>
                <a:ea typeface="Courier New" panose="02070309020205020404" pitchFamily="49" charset="0"/>
                <a:cs typeface="Courier New" panose="02070309020205020404" pitchFamily="49" charset="0"/>
              </a:rPr>
              <a:t>Monitor</a:t>
            </a:r>
            <a:r>
              <a:rPr lang="en-AU" sz="1100" kern="1200" dirty="0">
                <a:solidFill>
                  <a:srgbClr val="000000"/>
                </a:solidFill>
                <a:latin typeface="+mn-lt"/>
                <a:ea typeface="Courier New" panose="02070309020205020404" pitchFamily="49" charset="0"/>
                <a:cs typeface="Courier New" panose="02070309020205020404" pitchFamily="49" charset="0"/>
              </a:rPr>
              <a:t> worm populations using faecal egg identification and counts, and drench when required.</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kern="1200" dirty="0">
              <a:solidFill>
                <a:srgbClr val="000000"/>
              </a:solidFill>
              <a:latin typeface="+mn-lt"/>
              <a:ea typeface="Courier New" panose="02070309020205020404" pitchFamily="49" charset="0"/>
              <a:cs typeface="Courier New" panose="02070309020205020404" pitchFamily="49" charset="0"/>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u="sng" kern="1200" dirty="0">
                <a:solidFill>
                  <a:srgbClr val="000000"/>
                </a:solidFill>
                <a:latin typeface="+mn-lt"/>
                <a:ea typeface="Courier New" panose="02070309020205020404" pitchFamily="49" charset="0"/>
                <a:cs typeface="Courier New" panose="02070309020205020404" pitchFamily="49" charset="0"/>
              </a:rPr>
              <a:t>When</a:t>
            </a:r>
            <a:r>
              <a:rPr lang="en-AU" sz="1100" kern="1200" dirty="0">
                <a:solidFill>
                  <a:srgbClr val="000000"/>
                </a:solidFill>
                <a:latin typeface="+mn-lt"/>
                <a:ea typeface="Courier New" panose="02070309020205020404" pitchFamily="49" charset="0"/>
                <a:cs typeface="Courier New" panose="02070309020205020404" pitchFamily="49" charset="0"/>
              </a:rPr>
              <a:t> drenching, remember to use the right drench for the job and at the right dose.</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kern="1200" dirty="0">
              <a:solidFill>
                <a:srgbClr val="000000"/>
              </a:solidFill>
              <a:latin typeface="+mn-lt"/>
              <a:ea typeface="Courier New" panose="02070309020205020404" pitchFamily="49" charset="0"/>
              <a:cs typeface="Courier New" panose="02070309020205020404" pitchFamily="49" charset="0"/>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u="sng" kern="1200" dirty="0">
                <a:solidFill>
                  <a:srgbClr val="000000"/>
                </a:solidFill>
                <a:latin typeface="+mn-lt"/>
                <a:ea typeface="Courier New" panose="02070309020205020404" pitchFamily="49" charset="0"/>
                <a:cs typeface="Courier New" panose="02070309020205020404" pitchFamily="49" charset="0"/>
              </a:rPr>
              <a:t>Rotate</a:t>
            </a:r>
            <a:r>
              <a:rPr lang="en-AU" sz="1100" kern="1200" dirty="0">
                <a:solidFill>
                  <a:srgbClr val="000000"/>
                </a:solidFill>
                <a:latin typeface="+mn-lt"/>
                <a:ea typeface="Courier New" panose="02070309020205020404" pitchFamily="49" charset="0"/>
                <a:cs typeface="Courier New" panose="02070309020205020404" pitchFamily="49" charset="0"/>
              </a:rPr>
              <a:t> drenches and use drenches with multi-actives when possible. More information on this can be found at wormboss.com.au</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kern="1200" dirty="0">
              <a:solidFill>
                <a:srgbClr val="000000"/>
              </a:solidFill>
              <a:latin typeface="+mn-lt"/>
              <a:ea typeface="Courier New" panose="02070309020205020404" pitchFamily="49" charset="0"/>
              <a:cs typeface="Courier New" panose="02070309020205020404" pitchFamily="49" charset="0"/>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u="sng" kern="1200" dirty="0">
                <a:solidFill>
                  <a:srgbClr val="000000"/>
                </a:solidFill>
                <a:latin typeface="+mn-lt"/>
                <a:ea typeface="Calibri" panose="020F0502020204030204" pitchFamily="34" charset="0"/>
                <a:cs typeface="Courier New" panose="02070309020205020404" pitchFamily="49" charset="0"/>
              </a:rPr>
              <a:t>Avoid</a:t>
            </a:r>
            <a:r>
              <a:rPr lang="en-AU" sz="1100" kern="1200" dirty="0">
                <a:solidFill>
                  <a:srgbClr val="000000"/>
                </a:solidFill>
                <a:latin typeface="+mn-lt"/>
                <a:ea typeface="Calibri" panose="020F0502020204030204" pitchFamily="34" charset="0"/>
                <a:cs typeface="Courier New" panose="02070309020205020404" pitchFamily="49" charset="0"/>
              </a:rPr>
              <a:t> sudden changes in diet that may induce scouring such as the introduction of grain or forage crops.</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pPr>
            <a:r>
              <a:rPr lang="en-AU" sz="1100" kern="1200" dirty="0">
                <a:solidFill>
                  <a:srgbClr val="000000"/>
                </a:solidFill>
                <a:latin typeface="+mn-lt"/>
                <a:ea typeface="Calibri" panose="020F0502020204030204" pitchFamily="34" charset="0"/>
              </a:rPr>
              <a:t>If you live in an area where there is a high risk of </a:t>
            </a:r>
            <a:r>
              <a:rPr lang="en-AU" sz="1100" kern="1200" dirty="0" err="1">
                <a:solidFill>
                  <a:srgbClr val="000000"/>
                </a:solidFill>
                <a:latin typeface="+mn-lt"/>
                <a:ea typeface="Calibri" panose="020F0502020204030204" pitchFamily="34" charset="0"/>
              </a:rPr>
              <a:t>dags</a:t>
            </a:r>
            <a:r>
              <a:rPr lang="en-AU" sz="1100" kern="1200" dirty="0">
                <a:solidFill>
                  <a:srgbClr val="000000"/>
                </a:solidFill>
                <a:latin typeface="+mn-lt"/>
                <a:ea typeface="Calibri" panose="020F0502020204030204" pitchFamily="34" charset="0"/>
              </a:rPr>
              <a:t> occurring, having a breeding objective to lower </a:t>
            </a:r>
            <a:r>
              <a:rPr lang="en-AU" sz="1100" kern="1200" dirty="0" err="1">
                <a:solidFill>
                  <a:srgbClr val="000000"/>
                </a:solidFill>
                <a:latin typeface="+mn-lt"/>
                <a:ea typeface="Calibri" panose="020F0502020204030204" pitchFamily="34" charset="0"/>
              </a:rPr>
              <a:t>dags</a:t>
            </a:r>
            <a:r>
              <a:rPr lang="en-AU" sz="1100" kern="1200" dirty="0">
                <a:solidFill>
                  <a:srgbClr val="000000"/>
                </a:solidFill>
                <a:latin typeface="+mn-lt"/>
                <a:ea typeface="Calibri" panose="020F0502020204030204" pitchFamily="34" charset="0"/>
              </a:rPr>
              <a:t> may be worthwhile to consider.</a:t>
            </a:r>
          </a:p>
          <a:p>
            <a:endParaRPr lang="en-AU" sz="1900" dirty="0">
              <a:latin typeface="Noto Sans Symbols"/>
              <a:ea typeface="Noto Sans Symbols"/>
              <a:cs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41</a:t>
            </a:fld>
            <a:endParaRPr lang="en-AU"/>
          </a:p>
        </p:txBody>
      </p:sp>
      <p:sp>
        <p:nvSpPr>
          <p:cNvPr id="5" name="Date Placeholder 4">
            <a:extLst>
              <a:ext uri="{FF2B5EF4-FFF2-40B4-BE49-F238E27FC236}">
                <a16:creationId xmlns:a16="http://schemas.microsoft.com/office/drawing/2014/main" id="{F0C350D7-9908-4A75-B900-3C7414EC42B2}"/>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C7BCB5CC-AB89-4461-9D07-E703D6D6EBFC}"/>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00304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590550"/>
            <a:ext cx="5756275" cy="3241675"/>
          </a:xfrm>
          <a:prstGeom prst="rect">
            <a:avLst/>
          </a:prstGeom>
        </p:spPr>
      </p:sp>
      <p:sp>
        <p:nvSpPr>
          <p:cNvPr id="3" name="Notes Placeholder 2"/>
          <p:cNvSpPr>
            <a:spLocks noGrp="1"/>
          </p:cNvSpPr>
          <p:nvPr>
            <p:ph type="body" idx="1"/>
          </p:nvPr>
        </p:nvSpPr>
        <p:spPr/>
        <p:txBody>
          <a:bodyPr/>
          <a:lstStyle/>
          <a:p>
            <a:pPr marL="371429" indent="-371429" defTabSz="990478">
              <a:lnSpc>
                <a:spcPct val="107000"/>
              </a:lnSpc>
              <a:spcAft>
                <a:spcPts val="325"/>
              </a:spcAft>
              <a:buFont typeface="Arial" panose="020B0604020202020204" pitchFamily="34" charset="0"/>
              <a:buChar char="●"/>
              <a:tabLst>
                <a:tab pos="315715" algn="l"/>
                <a:tab pos="705716" algn="l"/>
              </a:tabLst>
              <a:defRPr/>
            </a:pPr>
            <a:r>
              <a:rPr lang="en-AU" sz="1100" dirty="0">
                <a:solidFill>
                  <a:srgbClr val="000000"/>
                </a:solidFill>
                <a:latin typeface="+mn-lt"/>
                <a:ea typeface="Noto Sans Symbols"/>
                <a:cs typeface="Noto Sans Symbols"/>
              </a:rPr>
              <a:t>Putting more susceptible sheep in certain paddocks is another key prevention activity.</a:t>
            </a: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solidFill>
                <a:srgbClr val="000000"/>
              </a:solidFill>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Select paddocks that help mitigate the environmental factors that contribute to flystrike and avoid hotspots that encourage fly activity. </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This might include paddocks that:</a:t>
            </a:r>
          </a:p>
          <a:p>
            <a:pPr marL="714420" lvl="1"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are more open and exposed to wind;</a:t>
            </a:r>
          </a:p>
          <a:p>
            <a:pPr marL="714420" lvl="1"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have less timber and wet areas; and</a:t>
            </a:r>
          </a:p>
          <a:p>
            <a:pPr marL="714420" lvl="1"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have a low worm risk.</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Fly activity will be reduced in these paddocks and sheep will dry out more quickly and low worm risk paddocks will </a:t>
            </a:r>
            <a:r>
              <a:rPr lang="en-AU" sz="1100" dirty="0">
                <a:solidFill>
                  <a:srgbClr val="000000"/>
                </a:solidFill>
                <a:latin typeface="+mn-lt"/>
                <a:ea typeface="Calibri" panose="020F0502020204030204" pitchFamily="34" charset="0"/>
              </a:rPr>
              <a:t>help prevent scouring.</a:t>
            </a:r>
            <a:endParaRPr lang="en-AU" sz="1100" dirty="0">
              <a:solidFill>
                <a:srgbClr val="000000"/>
              </a:solidFill>
              <a:latin typeface="+mn-lt"/>
            </a:endParaRPr>
          </a:p>
          <a:p>
            <a:pPr marL="371429" indent="-371429">
              <a:lnSpc>
                <a:spcPct val="100000"/>
              </a:lnSpc>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Calibri" panose="020F0502020204030204" pitchFamily="34" charset="0"/>
            </a:endParaRPr>
          </a:p>
          <a:p>
            <a:pPr marL="371429" indent="-371429">
              <a:lnSpc>
                <a:spcPct val="100000"/>
              </a:lnSpc>
              <a:spcBef>
                <a:spcPts val="0"/>
              </a:spcBef>
              <a:spcAft>
                <a:spcPts val="0"/>
              </a:spcAft>
              <a:buFont typeface="Symbol" panose="05050102010706020507" pitchFamily="18" charset="2"/>
              <a:buChar char=""/>
            </a:pPr>
            <a:endParaRPr lang="en-AU"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42</a:t>
            </a:fld>
            <a:endParaRPr lang="en-AU"/>
          </a:p>
        </p:txBody>
      </p:sp>
    </p:spTree>
    <p:extLst>
      <p:ext uri="{BB962C8B-B14F-4D97-AF65-F5344CB8AC3E}">
        <p14:creationId xmlns:p14="http://schemas.microsoft.com/office/powerpoint/2010/main" val="329407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The final preventative activity I’ll cover is focused on reducing the presence of flies.</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Noto Sans Symbols"/>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The Australian sheep blowfly female prefers to lay its eggs on live sheep. Damp, smelly wool is their ideal environment.</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Noto Sans Symbols"/>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Within 12-24 hours, the eggs hatch into maggots (larvae) which grow by feeding on the sheep through wounds, existing strike sites and weeping skin. </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Noto Sans Symbols"/>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The maggots drop off the sheep after about 3-5 days and burrow into the ground about 1-</a:t>
            </a:r>
            <a:r>
              <a:rPr lang="en-AU" sz="1100" kern="1200" dirty="0" err="1">
                <a:solidFill>
                  <a:srgbClr val="000000"/>
                </a:solidFill>
                <a:latin typeface="+mn-lt"/>
                <a:ea typeface="Noto Sans Symbols"/>
                <a:cs typeface="Noto Sans Symbols"/>
              </a:rPr>
              <a:t>4cm</a:t>
            </a:r>
            <a:r>
              <a:rPr lang="en-AU" sz="1100" kern="1200" dirty="0">
                <a:solidFill>
                  <a:srgbClr val="000000"/>
                </a:solidFill>
                <a:latin typeface="+mn-lt"/>
                <a:ea typeface="Noto Sans Symbols"/>
                <a:cs typeface="Noto Sans Symbols"/>
              </a:rPr>
              <a:t> to pupate before emerging as immature flies about a week later. Soil temperature needs to be greater than </a:t>
            </a:r>
            <a:r>
              <a:rPr lang="en-AU" sz="1100" kern="1200" dirty="0" err="1">
                <a:solidFill>
                  <a:srgbClr val="000000"/>
                </a:solidFill>
                <a:latin typeface="+mn-lt"/>
                <a:ea typeface="Noto Sans Symbols"/>
                <a:cs typeface="Noto Sans Symbols"/>
              </a:rPr>
              <a:t>15</a:t>
            </a:r>
            <a:r>
              <a:rPr lang="en-AU" sz="1100" kern="1200" baseline="30000" dirty="0" err="1">
                <a:solidFill>
                  <a:srgbClr val="000000"/>
                </a:solidFill>
                <a:latin typeface="+mn-lt"/>
                <a:ea typeface="Noto Sans Symbols"/>
                <a:cs typeface="Noto Sans Symbols"/>
              </a:rPr>
              <a:t>o</a:t>
            </a:r>
            <a:r>
              <a:rPr lang="en-AU" sz="1100" kern="1200" dirty="0" err="1">
                <a:solidFill>
                  <a:srgbClr val="000000"/>
                </a:solidFill>
                <a:latin typeface="+mn-lt"/>
                <a:ea typeface="Noto Sans Symbols"/>
                <a:cs typeface="Noto Sans Symbols"/>
              </a:rPr>
              <a:t>C</a:t>
            </a:r>
            <a:r>
              <a:rPr lang="en-AU" sz="1100" kern="1200" dirty="0">
                <a:solidFill>
                  <a:srgbClr val="000000"/>
                </a:solidFill>
                <a:latin typeface="+mn-lt"/>
                <a:ea typeface="Noto Sans Symbols"/>
                <a:cs typeface="Noto Sans Symbols"/>
              </a:rPr>
              <a:t> for this to occur.</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Noto Sans Symbols"/>
            </a:endParaRPr>
          </a:p>
          <a:p>
            <a:pPr marL="371429" indent="-371429" algn="l" defTabSz="990478"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cs typeface="Calibri" panose="020F0502020204030204" pitchFamily="34" charset="0"/>
              </a:rPr>
              <a:t>To reach reproductive maturity and to produce eggs, adult female flies need a source of protein. </a:t>
            </a:r>
          </a:p>
          <a:p>
            <a:pPr marL="371429" indent="-371429" algn="l" defTabSz="990478"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Calibri" panose="020F0502020204030204" pitchFamily="34" charset="0"/>
            </a:endParaRPr>
          </a:p>
          <a:p>
            <a:pPr marL="371429" indent="-371429" algn="l" defTabSz="990478" rtl="0" eaLnBrk="1" latinLnBrk="0" hangingPunct="1">
              <a:lnSpc>
                <a:spcPct val="107000"/>
              </a:lnSpc>
              <a:spcBef>
                <a:spcPts val="0"/>
              </a:spcBef>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The sources of protein include exudate from wounds, existing strikes, weeping skin, carcases and protein-rich manure. </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Noto Sans Symbols"/>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rPr>
              <a:t>Other fly species that can cause secondary infections may also use these sources of protein (including carcases, animal and household waste) to lay eggs and to hatch maggots. </a:t>
            </a:r>
            <a:endParaRPr lang="en-AU" sz="1100" kern="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43</a:t>
            </a:fld>
            <a:endParaRPr lang="en-AU"/>
          </a:p>
        </p:txBody>
      </p:sp>
      <p:sp>
        <p:nvSpPr>
          <p:cNvPr id="5" name="Date Placeholder 4">
            <a:extLst>
              <a:ext uri="{FF2B5EF4-FFF2-40B4-BE49-F238E27FC236}">
                <a16:creationId xmlns:a16="http://schemas.microsoft.com/office/drawing/2014/main" id="{628891CC-B27D-4158-9060-39AACBDBF211}"/>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1F17B38E-0DB5-4744-BF78-DED499C521EE}"/>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006771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u="sng" kern="1200" dirty="0">
                <a:solidFill>
                  <a:srgbClr val="000000"/>
                </a:solidFill>
                <a:latin typeface="+mn-lt"/>
                <a:ea typeface="Noto Sans Symbols"/>
                <a:cs typeface="Noto Sans Symbols"/>
              </a:rPr>
              <a:t>Removing</a:t>
            </a:r>
            <a:r>
              <a:rPr lang="en-AU" sz="1100" kern="1200" dirty="0">
                <a:solidFill>
                  <a:srgbClr val="000000"/>
                </a:solidFill>
                <a:latin typeface="+mn-lt"/>
                <a:ea typeface="Noto Sans Symbols"/>
                <a:cs typeface="Noto Sans Symbols"/>
              </a:rPr>
              <a:t> flies from the equation can contribute to preventing strike in the first place although reducing the susceptibility of sheep has a larger role to play in flystrike prevention.</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Noto Sans Symbols"/>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Some steps you can take to help reduce the presence of flies are:</a:t>
            </a:r>
          </a:p>
          <a:p>
            <a:pPr marL="371429" indent="-371429">
              <a:lnSpc>
                <a:spcPct val="107000"/>
              </a:lnSpc>
              <a:spcAft>
                <a:spcPts val="325"/>
              </a:spcAft>
              <a:buFont typeface="Arial" panose="020B0604020202020204" pitchFamily="34" charset="0"/>
              <a:buChar char="●"/>
              <a:tabLst>
                <a:tab pos="315715" algn="l"/>
                <a:tab pos="705716" algn="l"/>
              </a:tabLst>
            </a:pPr>
            <a:endParaRPr lang="en-AU" sz="1900" dirty="0">
              <a:latin typeface="Noto Sans Symbols"/>
              <a:ea typeface="Noto Sans Symbols"/>
              <a:cs typeface="Noto Sans Symbol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u="sng" kern="1200" dirty="0">
                <a:solidFill>
                  <a:srgbClr val="000000"/>
                </a:solidFill>
                <a:latin typeface="+mn-lt"/>
                <a:ea typeface="Courier New" panose="02070309020205020404" pitchFamily="49" charset="0"/>
                <a:cs typeface="Courier New" panose="02070309020205020404" pitchFamily="49" charset="0"/>
              </a:rPr>
              <a:t>Remove</a:t>
            </a:r>
            <a:r>
              <a:rPr lang="en-AU" sz="1100" kern="1200" dirty="0">
                <a:solidFill>
                  <a:srgbClr val="000000"/>
                </a:solidFill>
                <a:latin typeface="+mn-lt"/>
                <a:ea typeface="Courier New" panose="02070309020205020404" pitchFamily="49" charset="0"/>
                <a:cs typeface="Courier New" panose="02070309020205020404" pitchFamily="49" charset="0"/>
              </a:rPr>
              <a:t> and dispose of any fleece or waste animal matter (</a:t>
            </a:r>
            <a:r>
              <a:rPr lang="en-AU" sz="1100" kern="1200" dirty="0" err="1">
                <a:solidFill>
                  <a:srgbClr val="000000"/>
                </a:solidFill>
                <a:latin typeface="+mn-lt"/>
                <a:ea typeface="Courier New" panose="02070309020205020404" pitchFamily="49" charset="0"/>
                <a:cs typeface="Courier New" panose="02070309020205020404" pitchFamily="49" charset="0"/>
              </a:rPr>
              <a:t>dags</a:t>
            </a:r>
            <a:r>
              <a:rPr lang="en-AU" sz="1100" kern="1200" dirty="0">
                <a:solidFill>
                  <a:srgbClr val="000000"/>
                </a:solidFill>
                <a:latin typeface="+mn-lt"/>
                <a:ea typeface="Courier New" panose="02070309020205020404" pitchFamily="49" charset="0"/>
                <a:cs typeface="Courier New" panose="02070309020205020404" pitchFamily="49" charset="0"/>
              </a:rPr>
              <a:t>, dirty wool, horn tips, tails etc) to eliminate these as a source of protein for both the Australian sheep blowfly and other flies. Carcases of sheep that have died from flystrike should also be removed and disposed of – ideally by burying them. Although carcases aren’t a big part of the lifecycle for the Australian sheep blowfly, many maggots may be able to complete their development before other fly species infect the carcase and out compete them.</a:t>
            </a: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Courier New" panose="02070309020205020404" pitchFamily="49" charset="0"/>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u="sng" kern="1200" dirty="0">
                <a:solidFill>
                  <a:srgbClr val="000000"/>
                </a:solidFill>
                <a:latin typeface="+mn-lt"/>
                <a:ea typeface="Courier New" panose="02070309020205020404" pitchFamily="49" charset="0"/>
                <a:cs typeface="Courier New" panose="02070309020205020404" pitchFamily="49" charset="0"/>
              </a:rPr>
              <a:t>Collecting</a:t>
            </a:r>
            <a:r>
              <a:rPr lang="en-AU" sz="1100" kern="1200" dirty="0">
                <a:solidFill>
                  <a:srgbClr val="000000"/>
                </a:solidFill>
                <a:latin typeface="+mn-lt"/>
                <a:ea typeface="Courier New" panose="02070309020205020404" pitchFamily="49" charset="0"/>
                <a:cs typeface="Courier New" panose="02070309020205020404" pitchFamily="49" charset="0"/>
              </a:rPr>
              <a:t> maggots from wool clippings when you’ve treated an animal is also important. It might not be something you automatically think about but doing this helps reduce the number of flies. Prevention is better than treatment.</a:t>
            </a: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Courier New" panose="02070309020205020404" pitchFamily="49" charset="0"/>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u="sng" kern="1200" dirty="0">
                <a:solidFill>
                  <a:srgbClr val="000000"/>
                </a:solidFill>
                <a:latin typeface="+mn-lt"/>
                <a:ea typeface="Calibri" panose="020F0502020204030204" pitchFamily="34" charset="0"/>
                <a:cs typeface="Courier New" panose="02070309020205020404" pitchFamily="49" charset="0"/>
              </a:rPr>
              <a:t>Remember</a:t>
            </a:r>
            <a:r>
              <a:rPr lang="en-AU" sz="1100" kern="1200" dirty="0">
                <a:solidFill>
                  <a:srgbClr val="000000"/>
                </a:solidFill>
                <a:latin typeface="+mn-lt"/>
                <a:ea typeface="Calibri" panose="020F0502020204030204" pitchFamily="34" charset="0"/>
                <a:cs typeface="Courier New" panose="02070309020205020404" pitchFamily="49" charset="0"/>
              </a:rPr>
              <a:t> that flies do not generally travel far (about 3 km) so managing them at isolated sites and at a property level can make a significant difference to the level of flystrike on individual properties.</a:t>
            </a:r>
          </a:p>
          <a:p>
            <a:pPr marL="804763" lvl="1" indent="-309524" defTabSz="990478">
              <a:lnSpc>
                <a:spcPct val="107000"/>
              </a:lnSpc>
              <a:spcAft>
                <a:spcPts val="325"/>
              </a:spcAft>
              <a:buFont typeface="Courier New" panose="02070309020205020404" pitchFamily="49" charset="0"/>
              <a:buChar char="o"/>
              <a:tabLst>
                <a:tab pos="315715" algn="l"/>
                <a:tab pos="705716" algn="l"/>
              </a:tabLst>
            </a:pPr>
            <a:endParaRPr lang="en-AU" sz="1200" dirty="0">
              <a:solidFill>
                <a:srgbClr val="000000"/>
              </a:solidFill>
              <a:latin typeface="Courier New" panose="02070309020205020404" pitchFamily="49" charset="0"/>
              <a:cs typeface="Courier New" panose="02070309020205020404" pitchFamily="49" charset="0"/>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Importantly, these activities that help reduce fly populations should be timed before the first emergence of flies from the pupae stage – and not just within the fly season. </a:t>
            </a:r>
          </a:p>
        </p:txBody>
      </p:sp>
      <p:sp>
        <p:nvSpPr>
          <p:cNvPr id="4" name="Slide Number Placeholder 3"/>
          <p:cNvSpPr>
            <a:spLocks noGrp="1"/>
          </p:cNvSpPr>
          <p:nvPr>
            <p:ph type="sldNum" sz="quarter" idx="5"/>
          </p:nvPr>
        </p:nvSpPr>
        <p:spPr/>
        <p:txBody>
          <a:bodyPr/>
          <a:lstStyle/>
          <a:p>
            <a:fld id="{204AA82A-7A51-4C1A-A7D6-B104C1B6ED85}" type="slidenum">
              <a:rPr lang="en-AU" smtClean="0"/>
              <a:t>44</a:t>
            </a:fld>
            <a:endParaRPr lang="en-AU"/>
          </a:p>
        </p:txBody>
      </p:sp>
      <p:sp>
        <p:nvSpPr>
          <p:cNvPr id="5" name="Date Placeholder 4">
            <a:extLst>
              <a:ext uri="{FF2B5EF4-FFF2-40B4-BE49-F238E27FC236}">
                <a16:creationId xmlns:a16="http://schemas.microsoft.com/office/drawing/2014/main" id="{1DFE44AB-4D16-4CA1-826F-60AF931DDD30}"/>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6815B52E-AA83-457C-9FFD-50BA460A324F}"/>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1877572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1343025"/>
            <a:ext cx="6443663" cy="3627438"/>
          </a:xfrm>
        </p:spPr>
      </p:sp>
      <p:sp>
        <p:nvSpPr>
          <p:cNvPr id="3" name="Notes Placeholder 2"/>
          <p:cNvSpPr>
            <a:spLocks noGrp="1"/>
          </p:cNvSpPr>
          <p:nvPr>
            <p:ph type="body" idx="1"/>
          </p:nvPr>
        </p:nvSpPr>
        <p:spPr/>
        <p:txBody>
          <a:bodyPr/>
          <a:lstStyle/>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rPr>
              <a:t>So </a:t>
            </a:r>
            <a:r>
              <a:rPr lang="en-AU" sz="1100" u="sng" kern="1200" dirty="0">
                <a:solidFill>
                  <a:srgbClr val="000000"/>
                </a:solidFill>
                <a:latin typeface="+mn-lt"/>
                <a:ea typeface="Calibri" panose="020F0502020204030204" pitchFamily="34" charset="0"/>
              </a:rPr>
              <a:t>that</a:t>
            </a:r>
            <a:r>
              <a:rPr lang="en-AU" sz="1100" kern="1200" dirty="0">
                <a:solidFill>
                  <a:srgbClr val="000000"/>
                </a:solidFill>
                <a:latin typeface="+mn-lt"/>
                <a:ea typeface="Calibri" panose="020F0502020204030204" pitchFamily="34" charset="0"/>
              </a:rPr>
              <a:t> covers the full range of prevention activities. </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alibri" panose="020F0502020204030204" pitchFamily="34" charset="0"/>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rPr>
              <a:t>A combination of these activities is best rather than relying on any single activity alone and should be considered in your integrated flystrike management plan.</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Noto Sans Symbols"/>
              </a:rPr>
              <a:t>Don’t forget, at the end of the fly season, reassess your flystrike management plan and make changes where necessary.</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Noto Sans Symbols"/>
            </a:endParaRP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rPr>
              <a:t>Think about what worked well to prevent flystrike, and what didn’t. Don’t forget to think about why some sheep got struck but others didn’t - where they managed differently or do they have different traits that made them more susceptible?</a:t>
            </a:r>
          </a:p>
          <a:p>
            <a:pPr marL="402332" indent="-402332" defTabSz="743057">
              <a:lnSpc>
                <a:spcPct val="107000"/>
              </a:lnSpc>
              <a:spcAft>
                <a:spcPts val="352"/>
              </a:spcAft>
              <a:buFont typeface="Arial" panose="020B0604020202020204" pitchFamily="34" charset="0"/>
              <a:buChar char="●"/>
              <a:tabLst>
                <a:tab pos="341982" algn="l"/>
              </a:tabLst>
              <a:defRPr/>
            </a:pPr>
            <a:endParaRPr lang="en-AU" sz="1900" dirty="0">
              <a:latin typeface="Noto Sans Symbols"/>
              <a:ea typeface="Noto Sans Symbols"/>
              <a:cs typeface="Noto Sans Symbols"/>
            </a:endParaRPr>
          </a:p>
          <a:p>
            <a:pPr marL="402332" indent="-402332">
              <a:lnSpc>
                <a:spcPct val="107000"/>
              </a:lnSpc>
              <a:spcAft>
                <a:spcPts val="352"/>
              </a:spcAft>
              <a:buFont typeface="Arial" panose="020B0604020202020204" pitchFamily="34" charset="0"/>
              <a:buChar char="●"/>
              <a:tabLst>
                <a:tab pos="341982" algn="l"/>
              </a:tabLst>
            </a:pPr>
            <a:endParaRPr lang="en-AU" sz="1300" dirty="0">
              <a:solidFill>
                <a:srgbClr val="000000"/>
              </a:solidFill>
              <a:latin typeface="Noto Sans Symbols"/>
            </a:endParaRPr>
          </a:p>
        </p:txBody>
      </p:sp>
      <p:sp>
        <p:nvSpPr>
          <p:cNvPr id="4" name="Date Placeholder 3">
            <a:extLst>
              <a:ext uri="{FF2B5EF4-FFF2-40B4-BE49-F238E27FC236}">
                <a16:creationId xmlns:a16="http://schemas.microsoft.com/office/drawing/2014/main" id="{6BC5B2B2-DE65-4A8E-9FEC-60F6879D4890}"/>
              </a:ext>
            </a:extLst>
          </p:cNvPr>
          <p:cNvSpPr>
            <a:spLocks noGrp="1"/>
          </p:cNvSpPr>
          <p:nvPr>
            <p:ph type="dt" idx="1"/>
          </p:nvPr>
        </p:nvSpPr>
        <p:spPr/>
        <p:txBody>
          <a:bodyPr/>
          <a:lstStyle/>
          <a:p>
            <a:endParaRPr lang="en-US"/>
          </a:p>
        </p:txBody>
      </p:sp>
      <p:sp>
        <p:nvSpPr>
          <p:cNvPr id="5" name="Header Placeholder 4">
            <a:extLst>
              <a:ext uri="{FF2B5EF4-FFF2-40B4-BE49-F238E27FC236}">
                <a16:creationId xmlns:a16="http://schemas.microsoft.com/office/drawing/2014/main" id="{79988E56-E0CD-42BA-BABF-68BF78312D42}"/>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959756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mn-cs"/>
              </a:rPr>
              <a:t>Now to summarise what we’ve discussed for prevention:</a:t>
            </a:r>
          </a:p>
          <a:p>
            <a:pPr marL="371429"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Well-timed preventative activities can help reduce the risk of flystrike.</a:t>
            </a: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Some types and classes of sheep are more susceptible to flystrike and should be targeted for preventative treatment.</a:t>
            </a: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A well thought out integrated flystrike program is required. Make sure you have a plan that includes the preventative activities we’ve covered today.</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46</a:t>
            </a:fld>
            <a:endParaRPr lang="en-AU"/>
          </a:p>
        </p:txBody>
      </p:sp>
      <p:sp>
        <p:nvSpPr>
          <p:cNvPr id="5" name="Date Placeholder 4">
            <a:extLst>
              <a:ext uri="{FF2B5EF4-FFF2-40B4-BE49-F238E27FC236}">
                <a16:creationId xmlns:a16="http://schemas.microsoft.com/office/drawing/2014/main" id="{83710EC1-D22D-4517-90FB-CA60F86B8E3A}"/>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012D2CE6-FB5B-4157-925B-3631F3C02633}"/>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099063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No single preventative activity should be relied upon alone – make sure you use a range of well-timed activities in combination.</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Monitoring activities (which we will hear about next) are still required even with the use of preventative activities including the use of preventative chemicals. Constant vigilance is crucial.</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Effective flystrike management requires the combination of prevention, monitoring and treatment activities – which we will shortly cover.</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47</a:t>
            </a:fld>
            <a:endParaRPr lang="en-AU"/>
          </a:p>
        </p:txBody>
      </p:sp>
      <p:sp>
        <p:nvSpPr>
          <p:cNvPr id="5" name="Date Placeholder 4">
            <a:extLst>
              <a:ext uri="{FF2B5EF4-FFF2-40B4-BE49-F238E27FC236}">
                <a16:creationId xmlns:a16="http://schemas.microsoft.com/office/drawing/2014/main" id="{558F7B3A-11C1-4E33-A3A1-F54DBBBD7D2B}"/>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6E5B2E16-FCE3-4518-9A13-90F9F70C83E4}"/>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670823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mn-cs"/>
              </a:rPr>
              <a:t>That brings us to the end of our section on prevention so we’ll check for questions before moving onto Monitoring.</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0" lvl="1" indent="0" algn="l" defTabSz="990478" rtl="0" eaLnBrk="1" latinLnBrk="0" hangingPunct="1">
              <a:lnSpc>
                <a:spcPct val="107000"/>
              </a:lnSpc>
              <a:spcAft>
                <a:spcPts val="325"/>
              </a:spcAft>
              <a:buFont typeface="Arial" panose="020B0604020202020204" pitchFamily="34" charset="0"/>
              <a:buNone/>
              <a:tabLst>
                <a:tab pos="315715" algn="l"/>
                <a:tab pos="705716" algn="l"/>
              </a:tabLst>
              <a:defRPr/>
            </a:pPr>
            <a:r>
              <a:rPr lang="en-AU" sz="1100" kern="1200" dirty="0">
                <a:solidFill>
                  <a:srgbClr val="000000"/>
                </a:solidFill>
                <a:latin typeface="+mn-lt"/>
                <a:ea typeface="Noto Sans Symbols"/>
                <a:cs typeface="+mn-cs"/>
              </a:rPr>
              <a:t>FACILITATOR</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mn-cs"/>
              </a:rPr>
              <a:t>Asks questions from participants and Deliverer answers.</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mn-cs"/>
              </a:rPr>
              <a:t>If we can’t get through all of the questions, we will keep the questions and provide responses back in a follow up email.</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i="1" kern="1200" dirty="0">
                <a:solidFill>
                  <a:srgbClr val="000000"/>
                </a:solidFill>
                <a:latin typeface="+mn-lt"/>
                <a:ea typeface="Noto Sans Symbols"/>
                <a:cs typeface="+mn-cs"/>
              </a:rPr>
              <a:t>[have three questions prepared]</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cs typeface="+mn-cs"/>
              </a:rPr>
              <a:t>Back to you xxx.</a:t>
            </a:r>
            <a:endParaRPr lang="en-AU" sz="11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48</a:t>
            </a:fld>
            <a:endParaRPr lang="en-AU"/>
          </a:p>
        </p:txBody>
      </p:sp>
      <p:sp>
        <p:nvSpPr>
          <p:cNvPr id="5" name="Date Placeholder 4">
            <a:extLst>
              <a:ext uri="{FF2B5EF4-FFF2-40B4-BE49-F238E27FC236}">
                <a16:creationId xmlns:a16="http://schemas.microsoft.com/office/drawing/2014/main" id="{9492E72B-5E5D-47ED-95A0-64EBDCC3C58A}"/>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97BD8531-29B2-4A34-A938-37FE2DEF55D2}"/>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41235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cs typeface="+mn-cs"/>
              </a:rPr>
              <a:t>We’re going to look at monitoring activities to control flystrike</a:t>
            </a:r>
            <a:endParaRPr lang="en-AU" sz="11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49</a:t>
            </a:fld>
            <a:endParaRPr lang="en-AU"/>
          </a:p>
        </p:txBody>
      </p:sp>
      <p:sp>
        <p:nvSpPr>
          <p:cNvPr id="5" name="Date Placeholder 4">
            <a:extLst>
              <a:ext uri="{FF2B5EF4-FFF2-40B4-BE49-F238E27FC236}">
                <a16:creationId xmlns:a16="http://schemas.microsoft.com/office/drawing/2014/main" id="{4C29B8E6-374E-4013-B31E-D9AE10E8D4CE}"/>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3F6030DB-6432-4343-BF7C-E40D1C5747D3}"/>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58660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During this section, I’ll cover a number of key items in relation to preventing flystrike, this includes identifying:</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804763" lvl="1" indent="-309524">
              <a:lnSpc>
                <a:spcPct val="107000"/>
              </a:lnSpc>
              <a:spcAft>
                <a:spcPts val="325"/>
              </a:spcAft>
              <a:buFont typeface="Courier New" panose="02070309020205020404" pitchFamily="49" charset="0"/>
              <a:buChar char="o"/>
            </a:pPr>
            <a:r>
              <a:rPr lang="en-AU" sz="1100" dirty="0">
                <a:solidFill>
                  <a:srgbClr val="000000"/>
                </a:solidFill>
                <a:latin typeface="+mn-lt"/>
                <a:ea typeface="Courier New" panose="02070309020205020404" pitchFamily="49" charset="0"/>
                <a:cs typeface="Courier New" panose="02070309020205020404" pitchFamily="49" charset="0"/>
              </a:rPr>
              <a:t>When flystrike risk is the highest;</a:t>
            </a:r>
          </a:p>
          <a:p>
            <a:pPr marL="804763" lvl="1" indent="-309524">
              <a:lnSpc>
                <a:spcPct val="107000"/>
              </a:lnSpc>
              <a:spcAft>
                <a:spcPts val="325"/>
              </a:spcAft>
              <a:buFont typeface="Courier New" panose="02070309020205020404" pitchFamily="49" charset="0"/>
              <a:buChar char="o"/>
            </a:pPr>
            <a:endParaRPr lang="en-AU" sz="1100" dirty="0">
              <a:latin typeface="+mn-lt"/>
              <a:ea typeface="Courier New" panose="02070309020205020404" pitchFamily="49" charset="0"/>
              <a:cs typeface="Courier New" panose="02070309020205020404" pitchFamily="49" charset="0"/>
            </a:endParaRPr>
          </a:p>
          <a:p>
            <a:pPr marL="804763" lvl="1" indent="-309524">
              <a:lnSpc>
                <a:spcPct val="107000"/>
              </a:lnSpc>
              <a:spcAft>
                <a:spcPts val="325"/>
              </a:spcAft>
              <a:buFont typeface="Courier New" panose="02070309020205020404" pitchFamily="49" charset="0"/>
              <a:buChar char="o"/>
            </a:pPr>
            <a:r>
              <a:rPr lang="en-AU" sz="1100" dirty="0">
                <a:solidFill>
                  <a:srgbClr val="000000"/>
                </a:solidFill>
                <a:latin typeface="+mn-lt"/>
                <a:ea typeface="Courier New" panose="02070309020205020404" pitchFamily="49" charset="0"/>
                <a:cs typeface="Courier New" panose="02070309020205020404" pitchFamily="49" charset="0"/>
              </a:rPr>
              <a:t>What makes sheep susceptible to flystrike; and</a:t>
            </a:r>
          </a:p>
          <a:p>
            <a:pPr marL="804763" lvl="1" indent="-309524">
              <a:lnSpc>
                <a:spcPct val="107000"/>
              </a:lnSpc>
              <a:spcAft>
                <a:spcPts val="325"/>
              </a:spcAft>
              <a:buFont typeface="Courier New" panose="02070309020205020404" pitchFamily="49" charset="0"/>
              <a:buChar char="o"/>
            </a:pPr>
            <a:endParaRPr lang="en-AU" sz="1100" dirty="0">
              <a:latin typeface="+mn-lt"/>
              <a:ea typeface="Courier New" panose="02070309020205020404" pitchFamily="49" charset="0"/>
              <a:cs typeface="Courier New" panose="02070309020205020404" pitchFamily="49" charset="0"/>
            </a:endParaRPr>
          </a:p>
          <a:p>
            <a:pPr marL="804763" lvl="1" indent="-309524">
              <a:lnSpc>
                <a:spcPct val="107000"/>
              </a:lnSpc>
              <a:spcAft>
                <a:spcPts val="325"/>
              </a:spcAft>
              <a:buFont typeface="Courier New" panose="02070309020205020404" pitchFamily="49" charset="0"/>
              <a:buChar char="o"/>
            </a:pPr>
            <a:r>
              <a:rPr lang="en-AU" sz="1100" dirty="0">
                <a:solidFill>
                  <a:srgbClr val="000000"/>
                </a:solidFill>
                <a:latin typeface="+mn-lt"/>
                <a:ea typeface="Courier New" panose="02070309020205020404" pitchFamily="49" charset="0"/>
                <a:cs typeface="Courier New" panose="02070309020205020404" pitchFamily="49" charset="0"/>
              </a:rPr>
              <a:t>How to prevent flystrike.</a:t>
            </a:r>
          </a:p>
          <a:p>
            <a:pPr marL="804763" lvl="1" indent="-309524">
              <a:lnSpc>
                <a:spcPct val="107000"/>
              </a:lnSpc>
              <a:spcAft>
                <a:spcPts val="325"/>
              </a:spcAft>
              <a:buFont typeface="Courier New" panose="02070309020205020404" pitchFamily="49" charset="0"/>
              <a:buChar char="o"/>
            </a:pPr>
            <a:endParaRPr lang="en-AU" sz="1100" dirty="0">
              <a:latin typeface="+mn-lt"/>
              <a:ea typeface="Courier New" panose="02070309020205020404" pitchFamily="49" charset="0"/>
              <a:cs typeface="Courier New" panose="02070309020205020404" pitchFamily="49" charset="0"/>
            </a:endParaRPr>
          </a:p>
          <a:p>
            <a:pPr marL="371429" indent="-371429" defTabSz="990478">
              <a:lnSpc>
                <a:spcPct val="107000"/>
              </a:lnSpc>
              <a:spcAft>
                <a:spcPts val="325"/>
              </a:spcAft>
              <a:buFont typeface="Arial" panose="020B0604020202020204" pitchFamily="34" charset="0"/>
              <a:buChar char="●"/>
            </a:pPr>
            <a:r>
              <a:rPr lang="en-AU" sz="1100" dirty="0">
                <a:solidFill>
                  <a:srgbClr val="000000"/>
                </a:solidFill>
                <a:latin typeface="+mn-lt"/>
                <a:ea typeface="Calibri" panose="020F0502020204030204" pitchFamily="34" charset="0"/>
              </a:rPr>
              <a:t>We will also have time at the end of this section for questions after which we will move on to monitoring for flystrike.</a:t>
            </a:r>
            <a:endParaRPr lang="en-AU" sz="11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a:t>
            </a:fld>
            <a:endParaRPr lang="en-AU"/>
          </a:p>
        </p:txBody>
      </p:sp>
      <p:sp>
        <p:nvSpPr>
          <p:cNvPr id="5" name="Date Placeholder 4">
            <a:extLst>
              <a:ext uri="{FF2B5EF4-FFF2-40B4-BE49-F238E27FC236}">
                <a16:creationId xmlns:a16="http://schemas.microsoft.com/office/drawing/2014/main" id="{877A1DCD-D833-4A55-A1E8-D32D8D78C844}"/>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0DA0B85D-E08E-4B67-873C-9E9DEA0A487A}"/>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566459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mn-cs"/>
              </a:rPr>
              <a:t>During this section, I’ll cover a number of key items in relation to monitoring flystrike, this includes identifying:</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why monitoring is important and the role it plays in short term flystrike management;</a:t>
            </a: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how to monitor for flystrike; and</a:t>
            </a: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the signs of flystrike.</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cs typeface="+mn-cs"/>
              </a:rPr>
              <a:t>We will also have time at the end of this section for questions before we move onto the final section regarding treatment of flystrike.</a:t>
            </a:r>
            <a:endParaRPr lang="en-AU" sz="11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50</a:t>
            </a:fld>
            <a:endParaRPr lang="en-AU"/>
          </a:p>
        </p:txBody>
      </p:sp>
      <p:sp>
        <p:nvSpPr>
          <p:cNvPr id="5" name="Date Placeholder 4">
            <a:extLst>
              <a:ext uri="{FF2B5EF4-FFF2-40B4-BE49-F238E27FC236}">
                <a16:creationId xmlns:a16="http://schemas.microsoft.com/office/drawing/2014/main" id="{EABAE074-B192-4800-9C7B-D8E7CD7EF4C2}"/>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02B8EF30-DD30-4198-9089-822A8F1B4B8C}"/>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659622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defTabSz="990478">
              <a:lnSpc>
                <a:spcPct val="107000"/>
              </a:lnSpc>
              <a:spcAft>
                <a:spcPts val="325"/>
              </a:spcAft>
              <a:buFont typeface="Arial" panose="020B0604020202020204" pitchFamily="34" charset="0"/>
              <a:buChar char="●"/>
            </a:pPr>
            <a:r>
              <a:rPr lang="en-AU" sz="1200" dirty="0">
                <a:solidFill>
                  <a:srgbClr val="000000"/>
                </a:solidFill>
                <a:latin typeface="Noto Sans Symbols"/>
                <a:ea typeface="Calibri" panose="020F0502020204030204" pitchFamily="34" charset="0"/>
              </a:rPr>
              <a:t>Let’s look at why monitoring is important.</a:t>
            </a:r>
            <a:endParaRPr lang="en-AU" sz="1200" dirty="0">
              <a:solidFill>
                <a:srgbClr val="000000"/>
              </a:solidFill>
              <a:latin typeface="Noto Sans Symbol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51</a:t>
            </a:fld>
            <a:endParaRPr lang="en-AU"/>
          </a:p>
        </p:txBody>
      </p:sp>
      <p:sp>
        <p:nvSpPr>
          <p:cNvPr id="5" name="Date Placeholder 4">
            <a:extLst>
              <a:ext uri="{FF2B5EF4-FFF2-40B4-BE49-F238E27FC236}">
                <a16:creationId xmlns:a16="http://schemas.microsoft.com/office/drawing/2014/main" id="{EEEE82D0-81E0-4473-BA4E-F064F00904EE}"/>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125D32B0-3DBB-49BD-8FE3-110773A3FC18}"/>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497098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mn-cs"/>
              </a:rPr>
              <a:t>Monitoring flystrike is an important tool for woolgrowers to use, particularly when conditions indicate an increased risk of flystrike.</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mn-cs"/>
              </a:rPr>
              <a:t>The aim of all monitoring activities should be to detect and deal with flystrike as soon as possible.</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Noto Sans Symbols"/>
                <a:cs typeface="+mn-cs"/>
              </a:rPr>
              <a:t>Doing so means you can:</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Noto Sans Symbols"/>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stop the flystrike from worsening in individual animals and prevent further suffering of fly struck animals;</a:t>
            </a: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ourier New" panose="02070309020205020404" pitchFamily="49" charset="0"/>
                <a:cs typeface="+mn-cs"/>
              </a:rPr>
              <a:t>prevent fly populations increasing and flystrike spreading through the entire flock or your area – it’s better to prevent than have to treat the outcome; and</a:t>
            </a: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100" kern="1200" dirty="0">
                <a:solidFill>
                  <a:srgbClr val="000000"/>
                </a:solidFill>
                <a:latin typeface="+mn-lt"/>
                <a:ea typeface="Calibri" panose="020F0502020204030204" pitchFamily="34" charset="0"/>
                <a:cs typeface="+mn-cs"/>
              </a:rPr>
              <a:t>avoid negative impacts on wool production, condition, fertility, growth and survival due to poor health or damage due to strike.</a:t>
            </a:r>
            <a:endParaRPr lang="en-AU" sz="11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52</a:t>
            </a:fld>
            <a:endParaRPr lang="en-AU"/>
          </a:p>
        </p:txBody>
      </p:sp>
      <p:sp>
        <p:nvSpPr>
          <p:cNvPr id="5" name="Date Placeholder 4">
            <a:extLst>
              <a:ext uri="{FF2B5EF4-FFF2-40B4-BE49-F238E27FC236}">
                <a16:creationId xmlns:a16="http://schemas.microsoft.com/office/drawing/2014/main" id="{432E4F3B-DA7C-4E02-961A-E125A676BFB6}"/>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780553CB-D531-4851-8AB2-8B95CAC11E92}"/>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4119609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defTabSz="990478">
              <a:lnSpc>
                <a:spcPct val="107000"/>
              </a:lnSpc>
              <a:spcAft>
                <a:spcPts val="325"/>
              </a:spcAft>
              <a:buFont typeface="Arial" panose="020B0604020202020204" pitchFamily="34" charset="0"/>
              <a:buChar char="●"/>
            </a:pPr>
            <a:r>
              <a:rPr lang="en-AU" sz="1200" dirty="0">
                <a:solidFill>
                  <a:srgbClr val="000000"/>
                </a:solidFill>
                <a:latin typeface="+mn-lt"/>
                <a:ea typeface="Calibri" panose="020F0502020204030204" pitchFamily="34" charset="0"/>
              </a:rPr>
              <a:t>So, how do you monitor for flystrike?</a:t>
            </a:r>
            <a:endParaRPr lang="en-AU" sz="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53</a:t>
            </a:fld>
            <a:endParaRPr lang="en-AU"/>
          </a:p>
        </p:txBody>
      </p:sp>
      <p:sp>
        <p:nvSpPr>
          <p:cNvPr id="5" name="Date Placeholder 4">
            <a:extLst>
              <a:ext uri="{FF2B5EF4-FFF2-40B4-BE49-F238E27FC236}">
                <a16:creationId xmlns:a16="http://schemas.microsoft.com/office/drawing/2014/main" id="{E42E7215-74BF-48C1-B5AD-4C273A0386C1}"/>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C6AC1461-A935-4BAF-9771-E4DC615D9C84}"/>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264814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990478"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Monitoring flystrike really means monitoring the conditions required for flystrike.</a:t>
            </a:r>
          </a:p>
          <a:p>
            <a:pPr marL="371429" indent="-371429" algn="l" defTabSz="990478"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990478" rtl="0" eaLnBrk="1" latinLnBrk="0" hangingPunct="1">
              <a:lnSpc>
                <a:spcPct val="107000"/>
              </a:lnSpc>
              <a:spcAft>
                <a:spcPts val="325"/>
              </a:spcAft>
              <a:buFont typeface="Arial" panose="020B0604020202020204" pitchFamily="34" charset="0"/>
              <a:buChar char="●"/>
            </a:pPr>
            <a:r>
              <a:rPr lang="en-AU" sz="1200" u="sng" kern="1200" dirty="0">
                <a:solidFill>
                  <a:srgbClr val="000000"/>
                </a:solidFill>
                <a:latin typeface="+mn-lt"/>
                <a:ea typeface="Noto Sans Symbols"/>
                <a:cs typeface="+mn-cs"/>
              </a:rPr>
              <a:t>Remember</a:t>
            </a:r>
            <a:r>
              <a:rPr lang="en-AU" sz="1200" kern="1200" dirty="0">
                <a:solidFill>
                  <a:srgbClr val="000000"/>
                </a:solidFill>
                <a:latin typeface="+mn-lt"/>
                <a:ea typeface="Noto Sans Symbols"/>
                <a:cs typeface="+mn-cs"/>
              </a:rPr>
              <a:t>, the conditions required are:</a:t>
            </a:r>
          </a:p>
          <a:p>
            <a:pPr marL="371429" indent="-371429" algn="l" defTabSz="990478"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714421" lvl="2" indent="-371429" algn="l" defTabSz="990478"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ourier New" panose="02070309020205020404" pitchFamily="49" charset="0"/>
                <a:cs typeface="+mn-cs"/>
              </a:rPr>
              <a:t>The presence of susceptible sheep;</a:t>
            </a:r>
          </a:p>
          <a:p>
            <a:pPr marL="714421" lvl="2" indent="-371429" algn="l" defTabSz="990478"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ourier New" panose="02070309020205020404" pitchFamily="49" charset="0"/>
                <a:cs typeface="+mn-cs"/>
              </a:rPr>
              <a:t>The presence of flies; and</a:t>
            </a:r>
          </a:p>
          <a:p>
            <a:pPr marL="714421" lvl="2" indent="-371429" algn="l" defTabSz="990478"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ourier New" panose="02070309020205020404" pitchFamily="49" charset="0"/>
                <a:cs typeface="+mn-cs"/>
              </a:rPr>
              <a:t>Favourable weather conditions.</a:t>
            </a:r>
          </a:p>
          <a:p>
            <a:pPr marL="804763" lvl="1" indent="-309524">
              <a:lnSpc>
                <a:spcPct val="107000"/>
              </a:lnSpc>
              <a:spcAft>
                <a:spcPts val="325"/>
              </a:spcAft>
              <a:buFont typeface="Courier New" panose="02070309020205020404" pitchFamily="49" charset="0"/>
              <a:buChar char="o"/>
            </a:pPr>
            <a:endParaRPr lang="en-AU" sz="1200" dirty="0">
              <a:latin typeface="Courier New" panose="02070309020205020404" pitchFamily="49" charset="0"/>
              <a:ea typeface="Courier New" panose="02070309020205020404" pitchFamily="49" charset="0"/>
              <a:cs typeface="Courier New" panose="02070309020205020404" pitchFamily="49" charset="0"/>
            </a:endParaRPr>
          </a:p>
          <a:p>
            <a:pPr marL="371429" indent="-371429">
              <a:lnSpc>
                <a:spcPct val="107000"/>
              </a:lnSpc>
              <a:spcAft>
                <a:spcPts val="325"/>
              </a:spcAft>
              <a:buFont typeface="Arial" panose="020B0604020202020204" pitchFamily="34" charset="0"/>
              <a:buChar char="●"/>
            </a:pPr>
            <a:r>
              <a:rPr lang="en-AU" sz="1200" dirty="0">
                <a:solidFill>
                  <a:srgbClr val="000000"/>
                </a:solidFill>
                <a:latin typeface="+mn-lt"/>
                <a:ea typeface="Noto Sans Symbols"/>
                <a:cs typeface="Noto Sans Symbols"/>
              </a:rPr>
              <a:t>Monitoring therefore means:</a:t>
            </a:r>
          </a:p>
          <a:p>
            <a:pPr marL="371429" indent="-371429">
              <a:lnSpc>
                <a:spcPct val="107000"/>
              </a:lnSpc>
              <a:spcAft>
                <a:spcPts val="325"/>
              </a:spcAft>
              <a:buFont typeface="Arial" panose="020B0604020202020204" pitchFamily="34" charset="0"/>
              <a:buChar char="●"/>
            </a:pPr>
            <a:endParaRPr lang="en-AU" sz="1200" dirty="0">
              <a:latin typeface="Noto Sans Symbols"/>
              <a:ea typeface="Noto Sans Symbols"/>
              <a:cs typeface="Noto Sans Symbols"/>
            </a:endParaRPr>
          </a:p>
          <a:p>
            <a:pPr marL="714421" lvl="2" indent="-371429" algn="l" defTabSz="990478" rtl="0" eaLnBrk="1" latinLnBrk="0" hangingPunct="1">
              <a:lnSpc>
                <a:spcPct val="107000"/>
              </a:lnSpc>
              <a:spcAft>
                <a:spcPts val="325"/>
              </a:spcAft>
              <a:buFont typeface="Arial" panose="020B0604020202020204" pitchFamily="34" charset="0"/>
              <a:buChar char="●"/>
            </a:pPr>
            <a:r>
              <a:rPr lang="en-AU" sz="1200" u="sng" kern="1200" dirty="0">
                <a:solidFill>
                  <a:srgbClr val="000000"/>
                </a:solidFill>
                <a:latin typeface="+mn-lt"/>
                <a:ea typeface="Courier New" panose="02070309020205020404" pitchFamily="49" charset="0"/>
                <a:cs typeface="+mn-cs"/>
              </a:rPr>
              <a:t>Monitoring</a:t>
            </a:r>
            <a:r>
              <a:rPr lang="en-AU" sz="1200" kern="1200" dirty="0">
                <a:solidFill>
                  <a:srgbClr val="000000"/>
                </a:solidFill>
                <a:latin typeface="+mn-lt"/>
                <a:ea typeface="Courier New" panose="02070309020205020404" pitchFamily="49" charset="0"/>
                <a:cs typeface="+mn-cs"/>
              </a:rPr>
              <a:t> strike in sheep, as well as their susceptibility to strike;</a:t>
            </a:r>
          </a:p>
          <a:p>
            <a:pPr marL="714421" lvl="2" indent="-371429" algn="l" defTabSz="990478" rtl="0" eaLnBrk="1" latinLnBrk="0" hangingPunct="1">
              <a:lnSpc>
                <a:spcPct val="107000"/>
              </a:lnSpc>
              <a:spcAft>
                <a:spcPts val="325"/>
              </a:spcAft>
              <a:buFont typeface="Arial" panose="020B0604020202020204" pitchFamily="34" charset="0"/>
              <a:buChar char="●"/>
            </a:pPr>
            <a:r>
              <a:rPr lang="en-AU" sz="1200" u="sng" kern="1200" dirty="0">
                <a:solidFill>
                  <a:srgbClr val="000000"/>
                </a:solidFill>
                <a:latin typeface="+mn-lt"/>
                <a:ea typeface="Courier New" panose="02070309020205020404" pitchFamily="49" charset="0"/>
                <a:cs typeface="+mn-cs"/>
              </a:rPr>
              <a:t>Monitoring</a:t>
            </a:r>
            <a:r>
              <a:rPr lang="en-AU" sz="1200" kern="1200" dirty="0">
                <a:solidFill>
                  <a:srgbClr val="000000"/>
                </a:solidFill>
                <a:latin typeface="+mn-lt"/>
                <a:ea typeface="Courier New" panose="02070309020205020404" pitchFamily="49" charset="0"/>
                <a:cs typeface="+mn-cs"/>
              </a:rPr>
              <a:t> fly populations; and</a:t>
            </a:r>
          </a:p>
          <a:p>
            <a:pPr marL="714421" lvl="2" indent="-371429" algn="l" defTabSz="990478" rtl="0" eaLnBrk="1" latinLnBrk="0" hangingPunct="1">
              <a:lnSpc>
                <a:spcPct val="107000"/>
              </a:lnSpc>
              <a:spcAft>
                <a:spcPts val="325"/>
              </a:spcAft>
              <a:buFont typeface="Arial" panose="020B0604020202020204" pitchFamily="34" charset="0"/>
              <a:buChar char="●"/>
            </a:pPr>
            <a:r>
              <a:rPr lang="en-AU" sz="1200" u="sng" kern="1200" dirty="0">
                <a:solidFill>
                  <a:srgbClr val="000000"/>
                </a:solidFill>
                <a:latin typeface="+mn-lt"/>
                <a:ea typeface="Courier New" panose="02070309020205020404" pitchFamily="49" charset="0"/>
                <a:cs typeface="+mn-cs"/>
              </a:rPr>
              <a:t>Monitoring</a:t>
            </a:r>
            <a:r>
              <a:rPr lang="en-AU" sz="1200" kern="1200" dirty="0">
                <a:solidFill>
                  <a:srgbClr val="000000"/>
                </a:solidFill>
                <a:latin typeface="+mn-lt"/>
                <a:ea typeface="Courier New" panose="02070309020205020404" pitchFamily="49" charset="0"/>
                <a:cs typeface="+mn-cs"/>
              </a:rPr>
              <a:t> weather conditions.</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54</a:t>
            </a:fld>
            <a:endParaRPr lang="en-AU"/>
          </a:p>
        </p:txBody>
      </p:sp>
      <p:sp>
        <p:nvSpPr>
          <p:cNvPr id="5" name="Date Placeholder 4">
            <a:extLst>
              <a:ext uri="{FF2B5EF4-FFF2-40B4-BE49-F238E27FC236}">
                <a16:creationId xmlns:a16="http://schemas.microsoft.com/office/drawing/2014/main" id="{8315DBE8-37B3-4B1D-B558-B218CCE3B4AB}"/>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D841D902-E7B7-49DE-9D6B-9FF6D2BF129C}"/>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874379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pPr>
            <a:r>
              <a:rPr lang="en-AU" sz="1200" u="sng" kern="1200" dirty="0">
                <a:solidFill>
                  <a:srgbClr val="000000"/>
                </a:solidFill>
                <a:latin typeface="+mn-lt"/>
                <a:ea typeface="Noto Sans Symbols"/>
                <a:cs typeface="Noto Sans Symbols"/>
              </a:rPr>
              <a:t>Regularly</a:t>
            </a:r>
            <a:r>
              <a:rPr lang="en-AU" sz="1200" kern="1200" dirty="0">
                <a:solidFill>
                  <a:srgbClr val="000000"/>
                </a:solidFill>
                <a:latin typeface="+mn-lt"/>
                <a:ea typeface="Noto Sans Symbols"/>
                <a:cs typeface="Noto Sans Symbols"/>
              </a:rPr>
              <a:t> checking mobs of sheep and carefully </a:t>
            </a:r>
            <a:r>
              <a:rPr lang="en-AU" sz="1200" u="sng" kern="1200" dirty="0">
                <a:solidFill>
                  <a:srgbClr val="000000"/>
                </a:solidFill>
                <a:latin typeface="+mn-lt"/>
                <a:ea typeface="Noto Sans Symbols"/>
                <a:cs typeface="Noto Sans Symbols"/>
              </a:rPr>
              <a:t>looking</a:t>
            </a:r>
            <a:r>
              <a:rPr lang="en-AU" sz="1200" kern="1200" dirty="0">
                <a:solidFill>
                  <a:srgbClr val="000000"/>
                </a:solidFill>
                <a:latin typeface="+mn-lt"/>
                <a:ea typeface="Noto Sans Symbols"/>
                <a:cs typeface="Noto Sans Symbols"/>
              </a:rPr>
              <a:t> for susceptible sheep and signs of flystrike is an important part of flystrike management.</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Noto Sans Symbols"/>
              </a:rPr>
              <a:t>This is a particularly important activity when favourable conditions for flies occur.</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Noto Sans Symbols"/>
              </a:rPr>
              <a:t>Not only will this allow you to identify and deal with struck sheep but it will also allow you to monitor the severity of the flystrike event. </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Noto Sans Symbols"/>
              </a:rPr>
              <a:t>Checking sheep doesn’t have to mean bringing them into the yards but rather going around the paddocks and carefully looking at the sheep for signs of flystrike, </a:t>
            </a:r>
            <a:r>
              <a:rPr lang="en-AU" sz="1200" kern="1200" dirty="0">
                <a:solidFill>
                  <a:srgbClr val="000000"/>
                </a:solidFill>
                <a:latin typeface="+mn-lt"/>
                <a:ea typeface="Calibri" panose="020F0502020204030204" pitchFamily="34" charset="0"/>
              </a:rPr>
              <a:t>scouring, staining and wet areas or wounded animals</a:t>
            </a:r>
            <a:r>
              <a:rPr lang="en-AU" sz="1200" kern="1200" dirty="0">
                <a:solidFill>
                  <a:srgbClr val="000000"/>
                </a:solidFill>
                <a:latin typeface="+mn-lt"/>
                <a:ea typeface="Noto Sans Symbols"/>
                <a:cs typeface="Noto Sans Symbols"/>
              </a:rPr>
              <a:t>.</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Noto Sans Symbols"/>
              </a:rPr>
              <a:t>If you find signs of flystrike in sheep, </a:t>
            </a:r>
            <a:r>
              <a:rPr lang="en-AU" sz="1200" u="sng" kern="1200" dirty="0">
                <a:solidFill>
                  <a:srgbClr val="000000"/>
                </a:solidFill>
                <a:latin typeface="+mn-lt"/>
                <a:ea typeface="Noto Sans Symbols"/>
                <a:cs typeface="Noto Sans Symbols"/>
              </a:rPr>
              <a:t>remove</a:t>
            </a:r>
            <a:r>
              <a:rPr lang="en-AU" sz="1200" kern="1200" dirty="0">
                <a:solidFill>
                  <a:srgbClr val="000000"/>
                </a:solidFill>
                <a:latin typeface="+mn-lt"/>
                <a:ea typeface="Noto Sans Symbols"/>
                <a:cs typeface="Noto Sans Symbols"/>
              </a:rPr>
              <a:t> the sheep for treatment.</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Noto Sans Symbol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alibri" panose="020F0502020204030204" pitchFamily="34" charset="0"/>
              </a:rPr>
              <a:t>If the strike appears to be more extensive and across a large portion of the flock, then you may need to </a:t>
            </a:r>
            <a:r>
              <a:rPr lang="en-AU" sz="1200" u="sng" kern="1200" dirty="0">
                <a:solidFill>
                  <a:srgbClr val="000000"/>
                </a:solidFill>
                <a:latin typeface="+mn-lt"/>
                <a:ea typeface="Calibri" panose="020F0502020204030204" pitchFamily="34" charset="0"/>
              </a:rPr>
              <a:t>bring</a:t>
            </a:r>
            <a:r>
              <a:rPr lang="en-AU" sz="1200" kern="1200" dirty="0">
                <a:solidFill>
                  <a:srgbClr val="000000"/>
                </a:solidFill>
                <a:latin typeface="+mn-lt"/>
                <a:ea typeface="Calibri" panose="020F0502020204030204" pitchFamily="34" charset="0"/>
              </a:rPr>
              <a:t> the entire mob in for closer checks or for treatment.</a:t>
            </a:r>
            <a:endParaRPr lang="en-AU" sz="1200" kern="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55</a:t>
            </a:fld>
            <a:endParaRPr lang="en-AU"/>
          </a:p>
        </p:txBody>
      </p:sp>
      <p:sp>
        <p:nvSpPr>
          <p:cNvPr id="5" name="Date Placeholder 4">
            <a:extLst>
              <a:ext uri="{FF2B5EF4-FFF2-40B4-BE49-F238E27FC236}">
                <a16:creationId xmlns:a16="http://schemas.microsoft.com/office/drawing/2014/main" id="{7DA3D8F2-EE9E-487C-B990-E3CC6221B2B8}"/>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50052B11-84DC-401B-B88D-E34C68210F43}"/>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6613002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alibri" panose="020F0502020204030204" pitchFamily="34" charset="0"/>
              </a:rPr>
              <a:t>When you are monitoring flystrike in sheep, it’s important to understand the signs of flystrike and how severe it is.</a:t>
            </a:r>
            <a:endParaRPr lang="en-AU" sz="1200" kern="12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56</a:t>
            </a:fld>
            <a:endParaRPr lang="en-AU"/>
          </a:p>
        </p:txBody>
      </p:sp>
      <p:sp>
        <p:nvSpPr>
          <p:cNvPr id="5" name="Date Placeholder 4">
            <a:extLst>
              <a:ext uri="{FF2B5EF4-FFF2-40B4-BE49-F238E27FC236}">
                <a16:creationId xmlns:a16="http://schemas.microsoft.com/office/drawing/2014/main" id="{3CF27CB2-E0E2-46AA-9469-F3E84B81D548}"/>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B004904D-28FE-407F-8072-C7D8D79BA353}"/>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1828701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Small areas of flystrike that cannot be detected easily are quite common and are known as covert flystrikes. </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They are difficult to detect unless you are looking closely at sheep, such as when handling them for crutching, shearing or marking.</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alibri" panose="020F0502020204030204" pitchFamily="34" charset="0"/>
                <a:cs typeface="+mn-cs"/>
              </a:rPr>
              <a:t>Covert strike can last for some weeks before advancing into more obvious flystrike during warm, moist conditions or they can resolve without the need for treatment.</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57</a:t>
            </a:fld>
            <a:endParaRPr lang="en-AU"/>
          </a:p>
        </p:txBody>
      </p:sp>
      <p:sp>
        <p:nvSpPr>
          <p:cNvPr id="5" name="Date Placeholder 4">
            <a:extLst>
              <a:ext uri="{FF2B5EF4-FFF2-40B4-BE49-F238E27FC236}">
                <a16:creationId xmlns:a16="http://schemas.microsoft.com/office/drawing/2014/main" id="{DF3552AE-080A-4877-855E-B488BF083370}"/>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CBDB750F-79A4-425E-A0F6-A324D657F352}"/>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0762580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Early signs of flystrike which should be noted in a monitoring program include patches of wool that appear discoloured from chewing or rubbing. </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These generally do not have a large strike wound but it will become progressively darker with more exudate or weeping).</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Sheep also usually behave differently as they will be uncomfortable and irritated. They may twitch their tail, bite or scratch at the affected area if they can reach it, especially with breech strike. They may also stamp their feet, duck their head and arch their backs but will generally stay with the mob.</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alibri" panose="020F0502020204030204" pitchFamily="34" charset="0"/>
                <a:cs typeface="+mn-cs"/>
              </a:rPr>
              <a:t>As soon as an early detectable strike is confirmed, implement treatment activities and take steps to prevent further flystrike from occurring. </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58</a:t>
            </a:fld>
            <a:endParaRPr lang="en-AU"/>
          </a:p>
        </p:txBody>
      </p:sp>
      <p:sp>
        <p:nvSpPr>
          <p:cNvPr id="5" name="Date Placeholder 4">
            <a:extLst>
              <a:ext uri="{FF2B5EF4-FFF2-40B4-BE49-F238E27FC236}">
                <a16:creationId xmlns:a16="http://schemas.microsoft.com/office/drawing/2014/main" id="{92B3E129-C6C7-4062-AA60-FE672418B50F}"/>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A833FEEE-5758-4E8D-A62A-ABA4360668D7}"/>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921293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Start by treating all struck sheep and then work out why the strike has occurred.</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This allows you to determine whether it is an anomaly, that is only one particularly susceptible sheep is affected, or if it is an indicator that an outbreak is imminent. </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If the strike appears to have affected more than one particularly susceptible sheep, consider whether the strike occurred due to a management error (for example: poor or delayed crutching or chemical application error) or if it’s due to a particularly high risk period. This can help determine what the next course of action may be.</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It’s important to increase monitoring and take action such as crutching or chemical preventions as soon as possible.</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alibri" panose="020F0502020204030204" pitchFamily="34" charset="0"/>
                <a:cs typeface="+mn-cs"/>
              </a:rPr>
              <a:t>If shearers cannot be arranged, consider alternative options, such as additional jetting with a preventative treatment which may provide interim protection until shearing or crutching can be arranged.</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59</a:t>
            </a:fld>
            <a:endParaRPr lang="en-AU"/>
          </a:p>
        </p:txBody>
      </p:sp>
      <p:sp>
        <p:nvSpPr>
          <p:cNvPr id="5" name="Date Placeholder 4">
            <a:extLst>
              <a:ext uri="{FF2B5EF4-FFF2-40B4-BE49-F238E27FC236}">
                <a16:creationId xmlns:a16="http://schemas.microsoft.com/office/drawing/2014/main" id="{4B4E4FF3-64D1-42E1-9ED1-37C4F8AF0A2C}"/>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E3746CC0-B3DC-4675-B2D9-7BA09150EA62}"/>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86440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p:nvPr>
        </p:nvSpPr>
        <p:spPr/>
        <p:txBody>
          <a:bodyPr/>
          <a:lstStyle/>
          <a:p>
            <a:r>
              <a:rPr lang="en-US"/>
              <a:t>AWI - It's Fly Time!</a:t>
            </a:r>
          </a:p>
        </p:txBody>
      </p:sp>
      <p:sp>
        <p:nvSpPr>
          <p:cNvPr id="5" name="Date Placeholder 4"/>
          <p:cNvSpPr>
            <a:spLocks noGrp="1"/>
          </p:cNvSpPr>
          <p:nvPr>
            <p:ph type="dt" idx="1"/>
          </p:nvPr>
        </p:nvSpPr>
        <p:spPr/>
        <p:txBody>
          <a:bodyPr/>
          <a:lstStyle/>
          <a:p>
            <a:endParaRPr lang="en-US"/>
          </a:p>
        </p:txBody>
      </p:sp>
      <p:sp>
        <p:nvSpPr>
          <p:cNvPr id="6" name="Slide Number Placeholder 5"/>
          <p:cNvSpPr>
            <a:spLocks noGrp="1"/>
          </p:cNvSpPr>
          <p:nvPr>
            <p:ph type="sldNum" sz="quarter" idx="5"/>
          </p:nvPr>
        </p:nvSpPr>
        <p:spPr/>
        <p:txBody>
          <a:bodyPr/>
          <a:lstStyle/>
          <a:p>
            <a:fld id="{3CE4697D-DD46-40BF-8AD7-E8FBBCF37496}" type="slidenum">
              <a:rPr lang="en-US" smtClean="0"/>
              <a:t>6</a:t>
            </a:fld>
            <a:endParaRPr lang="en-US"/>
          </a:p>
        </p:txBody>
      </p:sp>
    </p:spTree>
    <p:extLst>
      <p:ext uri="{BB962C8B-B14F-4D97-AF65-F5344CB8AC3E}">
        <p14:creationId xmlns:p14="http://schemas.microsoft.com/office/powerpoint/2010/main" val="2396756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The signs of advanced strike are more obvious because the wounds are larger and there can be infection that can cause ‘whole of body’ effects for the sheep including fever and potentially sepsis or septic shock.</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Bef>
                <a:spcPts val="0"/>
              </a:spcBef>
              <a:spcAft>
                <a:spcPts val="325"/>
              </a:spcAft>
              <a:buFont typeface="Arial" panose="020B0604020202020204" pitchFamily="34" charset="0"/>
              <a:buChar char="●"/>
            </a:pPr>
            <a:r>
              <a:rPr lang="en-AU" sz="1200" kern="1200" dirty="0">
                <a:solidFill>
                  <a:srgbClr val="000000"/>
                </a:solidFill>
                <a:latin typeface="+mn-lt"/>
                <a:ea typeface="Noto Sans Symbols"/>
                <a:cs typeface="+mn-cs"/>
              </a:rPr>
              <a:t>Wounds from advanced strike are large, wet, dark and smelly, and maggots will be moving outwards to consume healthy tissue. </a:t>
            </a:r>
            <a:r>
              <a:rPr lang="en-AU" sz="1200" kern="1200" dirty="0">
                <a:solidFill>
                  <a:srgbClr val="000000"/>
                </a:solidFill>
                <a:latin typeface="+mn-lt"/>
                <a:ea typeface="Calibri" panose="020F0502020204030204" pitchFamily="34" charset="0"/>
                <a:cs typeface="+mn-cs"/>
              </a:rPr>
              <a:t>Big mats of wool may be peeling or hanging off.</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Sheep will be suffering significant pain.</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Noto Sans Symbols"/>
                <a:cs typeface="+mn-cs"/>
              </a:rPr>
              <a:t>Sheep won’t be able to keep up with the mob when grazing and will often be found on their own. They will become increasingly affected by the flystrike, stop eating and drinking, will lie down and not want to get up.</a:t>
            </a:r>
          </a:p>
          <a:p>
            <a:pPr marL="371429" indent="-371429" algn="l" defTabSz="685983" rtl="0" eaLnBrk="1" latinLnBrk="0" hangingPunct="1">
              <a:lnSpc>
                <a:spcPct val="107000"/>
              </a:lnSpc>
              <a:spcAft>
                <a:spcPts val="325"/>
              </a:spcAft>
              <a:buFont typeface="Arial" panose="020B0604020202020204" pitchFamily="34" charset="0"/>
              <a:buChar cha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pPr>
            <a:r>
              <a:rPr lang="en-AU" sz="1200" kern="1200" dirty="0">
                <a:solidFill>
                  <a:srgbClr val="000000"/>
                </a:solidFill>
                <a:latin typeface="+mn-lt"/>
                <a:ea typeface="Calibri" panose="020F0502020204030204" pitchFamily="34" charset="0"/>
                <a:cs typeface="+mn-cs"/>
              </a:rPr>
              <a:t>Without treatment, sheep will generally die quickly, anywhere from a few hours to three or so days. If sheep with advanced flystrike are found, treat animals immediately and increase the frequency of monitoring as it is likely that more flystrike will occur in the following days or weeks. </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60</a:t>
            </a:fld>
            <a:endParaRPr lang="en-AU"/>
          </a:p>
        </p:txBody>
      </p:sp>
      <p:sp>
        <p:nvSpPr>
          <p:cNvPr id="5" name="Date Placeholder 4">
            <a:extLst>
              <a:ext uri="{FF2B5EF4-FFF2-40B4-BE49-F238E27FC236}">
                <a16:creationId xmlns:a16="http://schemas.microsoft.com/office/drawing/2014/main" id="{2E7B44C0-6D54-4FF3-B42C-C24B88BB1CAA}"/>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9EB82CB9-2C75-48C7-927C-5083C4BA2978}"/>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41391943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That that covers monitoring sheep, let’s have a look at monitoring fly populations.</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61</a:t>
            </a:fld>
            <a:endParaRPr lang="en-AU"/>
          </a:p>
        </p:txBody>
      </p:sp>
      <p:sp>
        <p:nvSpPr>
          <p:cNvPr id="5" name="Date Placeholder 4">
            <a:extLst>
              <a:ext uri="{FF2B5EF4-FFF2-40B4-BE49-F238E27FC236}">
                <a16:creationId xmlns:a16="http://schemas.microsoft.com/office/drawing/2014/main" id="{B3917C7D-931D-4E90-98DC-14AA6087552D}"/>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A42063D3-C05B-4B3C-A2F5-0D149EB77E0F}"/>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04674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Adult flies do not normally travel further than 3 km so sheep camps and watering points can act as epicentres for infection. Check these areas regularly for blowflies and struck sheep. </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Remember – one step in the lifecycle is maggots dropping off struck sheep and forming pupae in the soil. So, it makes sense that where sheep spend a lot of time will be where a lot of flies emerge.</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Some growers may use fly traps to assist with monitoring so these should be regularly checked.</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Calibri" panose="020F0502020204030204" pitchFamily="34" charset="0"/>
                <a:cs typeface="+mn-cs"/>
              </a:rPr>
              <a:t>If any Australian sheep blowflies are caught in traps or found around camps and watering points, this should be taken as a warning that flies are about and, given favourable conditions, flystrike could occur.</a:t>
            </a:r>
            <a:endParaRPr lang="en-AU" sz="1200" kern="1200" dirty="0">
              <a:solidFill>
                <a:srgbClr val="000000"/>
              </a:solidFill>
              <a:latin typeface="+mn-lt"/>
              <a:cs typeface="+mn-cs"/>
            </a:endParaRPr>
          </a:p>
          <a:p>
            <a:pPr marL="0" indent="0">
              <a:lnSpc>
                <a:spcPct val="107000"/>
              </a:lnSpc>
              <a:spcAft>
                <a:spcPts val="325"/>
              </a:spcAft>
              <a:buFont typeface="Arial" panose="020B0604020202020204" pitchFamily="34" charset="0"/>
              <a:buNone/>
            </a:pPr>
            <a:endParaRPr lang="en-AU" sz="1900" dirty="0">
              <a:solidFill>
                <a:srgbClr val="000000"/>
              </a:solidFill>
              <a:latin typeface="Noto Sans Symbols"/>
            </a:endParaRPr>
          </a:p>
        </p:txBody>
      </p:sp>
    </p:spTree>
    <p:extLst>
      <p:ext uri="{BB962C8B-B14F-4D97-AF65-F5344CB8AC3E}">
        <p14:creationId xmlns:p14="http://schemas.microsoft.com/office/powerpoint/2010/main" val="27461955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When monitoring fly populations, it’s important to know how to spot the different fly species so you can determine if the Australian sheep blowfly is about.</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Many of you will be familiar with the Australian sheep blowfly but as a recap:</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Courier New" panose="02070309020205020404" pitchFamily="49" charset="0"/>
                <a:cs typeface="+mn-cs"/>
              </a:rPr>
              <a:t>The adult Australian sheep blowfly is about 9 mm long (body length) and is a metallic green/bronze colour with reddish eyes.</a:t>
            </a:r>
          </a:p>
          <a:p>
            <a:pPr marL="714421" lvl="2"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Courier New" panose="02070309020205020404" pitchFamily="49" charset="0"/>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Courier New" panose="02070309020205020404" pitchFamily="49" charset="0"/>
                <a:cs typeface="+mn-cs"/>
              </a:rPr>
              <a:t>You can see here the very distinctive colour.</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63</a:t>
            </a:fld>
            <a:endParaRPr lang="en-AU"/>
          </a:p>
        </p:txBody>
      </p:sp>
      <p:sp>
        <p:nvSpPr>
          <p:cNvPr id="5" name="Date Placeholder 4">
            <a:extLst>
              <a:ext uri="{FF2B5EF4-FFF2-40B4-BE49-F238E27FC236}">
                <a16:creationId xmlns:a16="http://schemas.microsoft.com/office/drawing/2014/main" id="{2C46497A-0082-4C11-8502-ED677BEFE19B}"/>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7B93CC70-B059-4192-959E-B3D3DDFEDEEC}"/>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8558323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Egg-bearing female flies lay small white eggs on live sheep. </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These larvae or maggots are creamy coloured and hatch within 12-24 hours of the eggs being laid.</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The maggots drop off the sheep after about three days (around 13 mm in length) and burrow into the ground to pupate. The pupa become barrel-shaped as the outside shell hardens and darkens from yellow to red-brown. </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Calibri" panose="020F0502020204030204" pitchFamily="34" charset="0"/>
                <a:cs typeface="+mn-cs"/>
              </a:rPr>
              <a:t>When conditions are favourable, they emerge as immature flies about one week later. </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64</a:t>
            </a:fld>
            <a:endParaRPr lang="en-AU"/>
          </a:p>
        </p:txBody>
      </p:sp>
      <p:sp>
        <p:nvSpPr>
          <p:cNvPr id="5" name="Date Placeholder 4">
            <a:extLst>
              <a:ext uri="{FF2B5EF4-FFF2-40B4-BE49-F238E27FC236}">
                <a16:creationId xmlns:a16="http://schemas.microsoft.com/office/drawing/2014/main" id="{693B7344-4E09-4722-AA3F-1B67DAE26315}"/>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80803358-E07E-47C5-B05D-311FBF425AC1}"/>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705181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That covers monitoring fly populations, let’s have a look at monitoring weather conditions.</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65</a:t>
            </a:fld>
            <a:endParaRPr lang="en-AU"/>
          </a:p>
        </p:txBody>
      </p:sp>
      <p:sp>
        <p:nvSpPr>
          <p:cNvPr id="5" name="Date Placeholder 4">
            <a:extLst>
              <a:ext uri="{FF2B5EF4-FFF2-40B4-BE49-F238E27FC236}">
                <a16:creationId xmlns:a16="http://schemas.microsoft.com/office/drawing/2014/main" id="{1A9FA107-6F70-4A7A-B1AE-32A7FAF087A5}"/>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439A61A0-98B1-43CB-A433-60C60EFE358A}"/>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8526496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Remember from the prevention section, consecutive warm, wet and calm days provide ideal conditions for female flies to lay eggs on sheep and are a good indicator that strike may occur.</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Monitoring the weather helps you to know in advance when conditions are likely to favour flies.</a:t>
            </a:r>
          </a:p>
        </p:txBody>
      </p:sp>
    </p:spTree>
    <p:extLst>
      <p:ext uri="{BB962C8B-B14F-4D97-AF65-F5344CB8AC3E}">
        <p14:creationId xmlns:p14="http://schemas.microsoft.com/office/powerpoint/2010/main" val="7790141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Noto Sans Symbols"/>
                <a:cs typeface="+mn-cs"/>
              </a:rPr>
              <a:t>A forecast of wetter than average conditions can be a valuable indicator of increased fly activity.</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Noto Sans Symbols"/>
                <a:cs typeface="+mn-cs"/>
              </a:rPr>
              <a:t>You can access free national risk maps for flystrike via </a:t>
            </a:r>
            <a:r>
              <a:rPr lang="en-AU" sz="1200" kern="1200" dirty="0" err="1">
                <a:solidFill>
                  <a:srgbClr val="000000"/>
                </a:solidFill>
                <a:latin typeface="+mn-lt"/>
                <a:ea typeface="Noto Sans Symbols"/>
                <a:cs typeface="+mn-cs"/>
              </a:rPr>
              <a:t>FlyBoss</a:t>
            </a:r>
            <a:r>
              <a:rPr lang="en-AU" sz="1200" kern="1200" dirty="0">
                <a:solidFill>
                  <a:srgbClr val="000000"/>
                </a:solidFill>
                <a:latin typeface="+mn-lt"/>
                <a:ea typeface="Noto Sans Symbols"/>
                <a:cs typeface="+mn-cs"/>
              </a:rPr>
              <a:t>.</a:t>
            </a:r>
          </a:p>
          <a:p>
            <a:pPr marL="371429" indent="-371429" algn="l" defTabSz="685983" rtl="0" eaLnBrk="1" latinLnBrk="0" hangingPunct="1">
              <a:lnSpc>
                <a:spcPct val="107000"/>
              </a:lnSpc>
              <a:spcAft>
                <a:spcPts val="325"/>
              </a:spcAft>
              <a:buFont typeface="Arial" panose="020B0604020202020204" pitchFamily="34" charset="0"/>
              <a:buChar char="●"/>
              <a:defRPr/>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325"/>
              </a:spcAft>
              <a:buFont typeface="Arial" panose="020B0604020202020204" pitchFamily="34" charset="0"/>
              <a:buChar char="●"/>
              <a:defRPr/>
            </a:pPr>
            <a:r>
              <a:rPr lang="en-AU" sz="1200" kern="1200" dirty="0">
                <a:solidFill>
                  <a:srgbClr val="000000"/>
                </a:solidFill>
                <a:latin typeface="+mn-lt"/>
                <a:ea typeface="Calibri" panose="020F0502020204030204" pitchFamily="34" charset="0"/>
                <a:cs typeface="+mn-cs"/>
              </a:rPr>
              <a:t>[The current map is showing Dec 2020 for visual effect – try to</a:t>
            </a:r>
            <a:r>
              <a:rPr lang="en-AU" sz="1200" kern="1200" dirty="0">
                <a:solidFill>
                  <a:srgbClr val="000000"/>
                </a:solidFill>
                <a:latin typeface="+mn-lt"/>
                <a:ea typeface="Noto Sans Symbols"/>
                <a:cs typeface="+mn-cs"/>
              </a:rPr>
              <a:t> use the most current map available when presenting, or visit the site live:</a:t>
            </a:r>
            <a:br>
              <a:rPr lang="en-AU" sz="1200" kern="1200" dirty="0">
                <a:solidFill>
                  <a:srgbClr val="000000"/>
                </a:solidFill>
                <a:latin typeface="+mn-lt"/>
                <a:ea typeface="Noto Sans Symbols"/>
                <a:cs typeface="+mn-cs"/>
              </a:rPr>
            </a:br>
            <a:r>
              <a:rPr lang="en-AU" sz="1200" kern="1200" dirty="0">
                <a:solidFill>
                  <a:srgbClr val="000000"/>
                </a:solidFill>
                <a:latin typeface="+mn-lt"/>
                <a:ea typeface="Calibri" panose="020F0502020204030204" pitchFamily="34" charset="0"/>
                <a:cs typeface="+mn-cs"/>
                <a:hlinkClick r:id="rId3">
                  <a:extLst>
                    <a:ext uri="{A12FA001-AC4F-418D-AE19-62706E023703}">
                      <ahyp:hlinkClr xmlns:ahyp="http://schemas.microsoft.com/office/drawing/2018/hyperlinkcolor" val="tx"/>
                    </a:ext>
                  </a:extLst>
                </a:hlinkClick>
              </a:rPr>
              <a:t>http://www.flyboss.com.au/sheep-goats/management/national-risk-maps.php</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67</a:t>
            </a:fld>
            <a:endParaRPr lang="en-AU"/>
          </a:p>
        </p:txBody>
      </p:sp>
      <p:sp>
        <p:nvSpPr>
          <p:cNvPr id="5" name="Date Placeholder 4">
            <a:extLst>
              <a:ext uri="{FF2B5EF4-FFF2-40B4-BE49-F238E27FC236}">
                <a16:creationId xmlns:a16="http://schemas.microsoft.com/office/drawing/2014/main" id="{D144A2EC-1D95-4361-BDFE-623AE8521090}"/>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B8845B28-D7DE-4A11-B0A3-5F434479CE34}"/>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2428318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Noto Sans Symbols"/>
                <a:cs typeface="+mn-cs"/>
              </a:rPr>
              <a:t>And they are the key monitoring activities you need to be undertaking regularly.</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68</a:t>
            </a:fld>
            <a:endParaRPr lang="en-AU"/>
          </a:p>
        </p:txBody>
      </p:sp>
      <p:sp>
        <p:nvSpPr>
          <p:cNvPr id="5" name="Date Placeholder 4">
            <a:extLst>
              <a:ext uri="{FF2B5EF4-FFF2-40B4-BE49-F238E27FC236}">
                <a16:creationId xmlns:a16="http://schemas.microsoft.com/office/drawing/2014/main" id="{17313D2E-0EAA-46CB-94B9-F8CFA0E2241B}"/>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E91E18F0-0F2F-4453-AC46-B57E11FF866F}"/>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969181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Noto Sans Symbols"/>
                <a:cs typeface="+mn-cs"/>
              </a:rPr>
              <a:t>Now to summarise what we’ve heard for monitoring:</a:t>
            </a:r>
          </a:p>
          <a:p>
            <a:pPr marL="371429"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200" kern="1200" dirty="0">
              <a:solidFill>
                <a:srgbClr val="000000"/>
              </a:solidFill>
              <a:latin typeface="+mn-lt"/>
              <a:ea typeface="Noto Sans Symbols"/>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Courier New" panose="02070309020205020404" pitchFamily="49" charset="0"/>
                <a:cs typeface="+mn-cs"/>
              </a:rPr>
              <a:t>Regular monitoring activities will help you to detect signs of flystrike in sheep as well as conditions which may favour flystrike. Finding these as early as possible helps prevent severe infections.</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200" kern="1200" dirty="0">
              <a:solidFill>
                <a:srgbClr val="000000"/>
              </a:solidFill>
              <a:latin typeface="+mn-lt"/>
              <a:ea typeface="Courier New" panose="02070309020205020404" pitchFamily="49" charset="0"/>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Courier New" panose="02070309020205020404" pitchFamily="49" charset="0"/>
                <a:cs typeface="+mn-cs"/>
              </a:rPr>
              <a:t>Monitoring involves a combination of checks including looking for flystrike in sheep, checking populations of flies and checking weather conditions.</a:t>
            </a: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200" kern="1200" dirty="0">
              <a:solidFill>
                <a:srgbClr val="000000"/>
              </a:solidFill>
              <a:latin typeface="+mn-lt"/>
              <a:ea typeface="Courier New" panose="02070309020205020404" pitchFamily="49" charset="0"/>
              <a:cs typeface="+mn-cs"/>
            </a:endParaRPr>
          </a:p>
          <a:p>
            <a:pPr marL="714421" lvl="2"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Calibri" panose="020F0502020204030204" pitchFamily="34" charset="0"/>
                <a:cs typeface="+mn-cs"/>
              </a:rPr>
              <a:t>Monitoring is an important activity to undertake regularly even with the use of preventative activities including chemicals.</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69</a:t>
            </a:fld>
            <a:endParaRPr lang="en-AU"/>
          </a:p>
        </p:txBody>
      </p:sp>
      <p:sp>
        <p:nvSpPr>
          <p:cNvPr id="5" name="Date Placeholder 4">
            <a:extLst>
              <a:ext uri="{FF2B5EF4-FFF2-40B4-BE49-F238E27FC236}">
                <a16:creationId xmlns:a16="http://schemas.microsoft.com/office/drawing/2014/main" id="{2DA156BC-4E00-4A33-9F90-97AD7507A059}"/>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9A482B5F-1FA6-43CD-ACD8-46E755D51D04}"/>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82251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defTabSz="743057">
              <a:lnSpc>
                <a:spcPct val="107000"/>
              </a:lnSpc>
              <a:spcAft>
                <a:spcPts val="325"/>
              </a:spcAft>
              <a:buFont typeface="Arial" panose="020B0604020202020204" pitchFamily="34" charset="0"/>
              <a:buChar char="●"/>
              <a:defRPr/>
            </a:pPr>
            <a:r>
              <a:rPr lang="en-AU" sz="1100" dirty="0">
                <a:solidFill>
                  <a:srgbClr val="000000"/>
                </a:solidFill>
                <a:latin typeface="+mn-lt"/>
                <a:ea typeface="Noto Sans Symbols"/>
                <a:cs typeface="Noto Sans Symbols"/>
              </a:rPr>
              <a:t>Flystrike risk is highest when the conditions are ideal for flies to reproduce and spread.</a:t>
            </a: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endParaRPr lang="en-AU" sz="1100" dirty="0">
              <a:solidFill>
                <a:srgbClr val="000000"/>
              </a:solidFill>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The three basic conditions required for flystrike to occur:</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804763" lvl="1" indent="-309524">
              <a:lnSpc>
                <a:spcPct val="107000"/>
              </a:lnSpc>
              <a:spcAft>
                <a:spcPts val="325"/>
              </a:spcAft>
              <a:buFont typeface="Courier New" panose="02070309020205020404" pitchFamily="49" charset="0"/>
              <a:buChar char="o"/>
            </a:pPr>
            <a:r>
              <a:rPr lang="en-AU" sz="1100" u="sng" dirty="0">
                <a:solidFill>
                  <a:srgbClr val="000000"/>
                </a:solidFill>
                <a:latin typeface="+mn-lt"/>
                <a:ea typeface="Courier New" panose="02070309020205020404" pitchFamily="49" charset="0"/>
                <a:cs typeface="Courier New" panose="02070309020205020404" pitchFamily="49" charset="0"/>
              </a:rPr>
              <a:t>presence</a:t>
            </a:r>
            <a:r>
              <a:rPr lang="en-AU" sz="1100" dirty="0">
                <a:solidFill>
                  <a:srgbClr val="000000"/>
                </a:solidFill>
                <a:latin typeface="+mn-lt"/>
                <a:ea typeface="Courier New" panose="02070309020205020404" pitchFamily="49" charset="0"/>
                <a:cs typeface="Courier New" panose="02070309020205020404" pitchFamily="49" charset="0"/>
              </a:rPr>
              <a:t> of susceptible sheep; </a:t>
            </a:r>
          </a:p>
          <a:p>
            <a:pPr marL="804763" lvl="1" indent="-309524">
              <a:lnSpc>
                <a:spcPct val="107000"/>
              </a:lnSpc>
              <a:spcAft>
                <a:spcPts val="325"/>
              </a:spcAft>
              <a:buFont typeface="Courier New" panose="02070309020205020404" pitchFamily="49" charset="0"/>
              <a:buChar char="o"/>
            </a:pPr>
            <a:endParaRPr lang="en-AU" sz="1100" dirty="0">
              <a:latin typeface="+mn-lt"/>
              <a:ea typeface="Courier New" panose="02070309020205020404" pitchFamily="49" charset="0"/>
              <a:cs typeface="Courier New" panose="02070309020205020404" pitchFamily="49" charset="0"/>
            </a:endParaRPr>
          </a:p>
          <a:p>
            <a:pPr marL="804763" lvl="1" indent="-309524">
              <a:lnSpc>
                <a:spcPct val="107000"/>
              </a:lnSpc>
              <a:spcAft>
                <a:spcPts val="325"/>
              </a:spcAft>
              <a:buFont typeface="Courier New" panose="02070309020205020404" pitchFamily="49" charset="0"/>
              <a:buChar char="o"/>
            </a:pPr>
            <a:r>
              <a:rPr lang="en-AU" sz="1100" u="sng" dirty="0">
                <a:solidFill>
                  <a:srgbClr val="000000"/>
                </a:solidFill>
                <a:latin typeface="+mn-lt"/>
                <a:ea typeface="Courier New" panose="02070309020205020404" pitchFamily="49" charset="0"/>
                <a:cs typeface="Courier New" panose="02070309020205020404" pitchFamily="49" charset="0"/>
              </a:rPr>
              <a:t>presence</a:t>
            </a:r>
            <a:r>
              <a:rPr lang="en-AU" sz="1100" dirty="0">
                <a:solidFill>
                  <a:srgbClr val="000000"/>
                </a:solidFill>
                <a:latin typeface="+mn-lt"/>
                <a:ea typeface="Courier New" panose="02070309020205020404" pitchFamily="49" charset="0"/>
                <a:cs typeface="Courier New" panose="02070309020205020404" pitchFamily="49" charset="0"/>
              </a:rPr>
              <a:t> of flies; and</a:t>
            </a:r>
          </a:p>
          <a:p>
            <a:pPr marL="804763" lvl="1" indent="-309524">
              <a:lnSpc>
                <a:spcPct val="107000"/>
              </a:lnSpc>
              <a:spcAft>
                <a:spcPts val="325"/>
              </a:spcAft>
              <a:buFont typeface="Courier New" panose="02070309020205020404" pitchFamily="49" charset="0"/>
              <a:buChar char="o"/>
            </a:pPr>
            <a:endParaRPr lang="en-AU" sz="1100" dirty="0">
              <a:latin typeface="+mn-lt"/>
              <a:ea typeface="Courier New" panose="02070309020205020404" pitchFamily="49" charset="0"/>
              <a:cs typeface="Courier New" panose="02070309020205020404" pitchFamily="49" charset="0"/>
            </a:endParaRPr>
          </a:p>
          <a:p>
            <a:pPr marL="804763" lvl="1" indent="-309524" defTabSz="990478">
              <a:lnSpc>
                <a:spcPct val="107000"/>
              </a:lnSpc>
              <a:spcAft>
                <a:spcPts val="325"/>
              </a:spcAft>
              <a:buFont typeface="Courier New" panose="02070309020205020404" pitchFamily="49" charset="0"/>
              <a:buChar char="o"/>
            </a:pPr>
            <a:r>
              <a:rPr lang="en-AU" sz="1100" u="sng" dirty="0">
                <a:solidFill>
                  <a:srgbClr val="000000"/>
                </a:solidFill>
                <a:latin typeface="+mn-lt"/>
                <a:ea typeface="Calibri" panose="020F0502020204030204" pitchFamily="34" charset="0"/>
                <a:cs typeface="Courier New" panose="02070309020205020404" pitchFamily="49" charset="0"/>
              </a:rPr>
              <a:t>favourable</a:t>
            </a:r>
            <a:r>
              <a:rPr lang="en-AU" sz="1100" dirty="0">
                <a:solidFill>
                  <a:srgbClr val="000000"/>
                </a:solidFill>
                <a:latin typeface="+mn-lt"/>
                <a:ea typeface="Calibri" panose="020F0502020204030204" pitchFamily="34" charset="0"/>
                <a:cs typeface="Courier New" panose="02070309020205020404" pitchFamily="49" charset="0"/>
              </a:rPr>
              <a:t> weather conditions.</a:t>
            </a:r>
            <a:endParaRPr lang="en-AU" sz="1100" dirty="0">
              <a:solidFill>
                <a:srgbClr val="000000"/>
              </a:solidFill>
              <a:latin typeface="+mn-lt"/>
              <a:cs typeface="Courier New" panose="02070309020205020404" pitchFamily="49" charset="0"/>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a:t>
            </a:fld>
            <a:endParaRPr lang="en-AU"/>
          </a:p>
        </p:txBody>
      </p:sp>
      <p:sp>
        <p:nvSpPr>
          <p:cNvPr id="5" name="Date Placeholder 4">
            <a:extLst>
              <a:ext uri="{FF2B5EF4-FFF2-40B4-BE49-F238E27FC236}">
                <a16:creationId xmlns:a16="http://schemas.microsoft.com/office/drawing/2014/main" id="{1786503B-8D9F-4F33-92AA-08F5C9D93D85}"/>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FC5F81BB-D880-445F-86EA-AEBFA7005FBA}"/>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7149392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Noto Sans Symbols"/>
                <a:cs typeface="+mn-cs"/>
              </a:rPr>
              <a:t>That brings us to the end of our section on monitoring so we’ll check for questions before moving onto treatment.</a:t>
            </a:r>
          </a:p>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200" kern="1200" dirty="0">
              <a:solidFill>
                <a:srgbClr val="000000"/>
              </a:solidFill>
              <a:latin typeface="+mn-lt"/>
              <a:ea typeface="Noto Sans Symbols"/>
              <a:cs typeface="+mn-cs"/>
            </a:endParaRPr>
          </a:p>
          <a:p>
            <a:pPr marL="0" lvl="1" indent="0" algn="l" defTabSz="685983" rtl="0" eaLnBrk="1" latinLnBrk="0" hangingPunct="1">
              <a:lnSpc>
                <a:spcPct val="107000"/>
              </a:lnSpc>
              <a:spcAft>
                <a:spcPts val="325"/>
              </a:spcAft>
              <a:buFont typeface="Arial" panose="020B0604020202020204" pitchFamily="34" charset="0"/>
              <a:buNone/>
              <a:tabLst>
                <a:tab pos="315715" algn="l"/>
                <a:tab pos="705716" algn="l"/>
              </a:tabLst>
              <a:defRPr/>
            </a:pPr>
            <a:r>
              <a:rPr lang="en-AU" sz="1200" b="1" kern="1200" dirty="0">
                <a:solidFill>
                  <a:srgbClr val="000000"/>
                </a:solidFill>
                <a:latin typeface="+mn-lt"/>
                <a:ea typeface="Noto Sans Symbols"/>
                <a:cs typeface="+mn-cs"/>
              </a:rPr>
              <a:t>FACILITATOR</a:t>
            </a:r>
          </a:p>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Noto Sans Symbols"/>
                <a:cs typeface="+mn-cs"/>
              </a:rPr>
              <a:t>Ask questions from participants and Deliverer answers.</a:t>
            </a:r>
          </a:p>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200" kern="1200" dirty="0">
              <a:solidFill>
                <a:srgbClr val="000000"/>
              </a:solidFill>
              <a:latin typeface="+mn-lt"/>
              <a:ea typeface="Noto Sans Symbols"/>
              <a:cs typeface="+mn-cs"/>
            </a:endParaRPr>
          </a:p>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Calibri" panose="020F0502020204030204" pitchFamily="34" charset="0"/>
                <a:cs typeface="+mn-cs"/>
              </a:rPr>
              <a:t>[have three questions prepared]</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70</a:t>
            </a:fld>
            <a:endParaRPr lang="en-AU"/>
          </a:p>
        </p:txBody>
      </p:sp>
      <p:sp>
        <p:nvSpPr>
          <p:cNvPr id="5" name="Date Placeholder 4">
            <a:extLst>
              <a:ext uri="{FF2B5EF4-FFF2-40B4-BE49-F238E27FC236}">
                <a16:creationId xmlns:a16="http://schemas.microsoft.com/office/drawing/2014/main" id="{1224BAD6-F289-437F-AB69-7FC3EE080F78}"/>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ACA0C39D-0E71-4B22-BFE0-E76457CF2279}"/>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7061047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Noto Sans Symbols"/>
                <a:cs typeface="+mn-cs"/>
              </a:rPr>
              <a:t>We’ve now covered prevention and monitoring so in this next section we’ll look at treating flystrike when it occurs.</a:t>
            </a: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71</a:t>
            </a:fld>
            <a:endParaRPr lang="en-AU"/>
          </a:p>
        </p:txBody>
      </p:sp>
      <p:sp>
        <p:nvSpPr>
          <p:cNvPr id="5" name="Date Placeholder 4">
            <a:extLst>
              <a:ext uri="{FF2B5EF4-FFF2-40B4-BE49-F238E27FC236}">
                <a16:creationId xmlns:a16="http://schemas.microsoft.com/office/drawing/2014/main" id="{2B8EFE4C-5E9E-442B-BD9C-3DFA864CB580}"/>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8725E5F6-2152-4040-88B2-AF2734B3A335}"/>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5750933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Noto Sans Symbols"/>
                <a:cs typeface="+mn-cs"/>
              </a:rPr>
              <a:t>Treating flystrike is essential to protect the health and welfare of your flock, break the lifecycle of flies and prevent economic losses.</a:t>
            </a:r>
          </a:p>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endParaRPr lang="en-AU" sz="1200" kern="1200" dirty="0">
              <a:solidFill>
                <a:srgbClr val="000000"/>
              </a:solidFill>
              <a:latin typeface="+mn-lt"/>
              <a:ea typeface="Noto Sans Symbols"/>
              <a:cs typeface="+mn-cs"/>
            </a:endParaRPr>
          </a:p>
          <a:p>
            <a:pPr marL="371429" lvl="1" indent="-371429" algn="l" defTabSz="685983" rtl="0" eaLnBrk="1" latinLnBrk="0" hangingPunct="1">
              <a:lnSpc>
                <a:spcPct val="107000"/>
              </a:lnSpc>
              <a:spcAft>
                <a:spcPts val="325"/>
              </a:spcAft>
              <a:buFont typeface="Arial" panose="020B0604020202020204" pitchFamily="34" charset="0"/>
              <a:buChar char="●"/>
              <a:tabLst>
                <a:tab pos="315715" algn="l"/>
                <a:tab pos="705716" algn="l"/>
              </a:tabLst>
              <a:defRPr/>
            </a:pPr>
            <a:r>
              <a:rPr lang="en-AU" sz="1200" kern="1200" dirty="0">
                <a:solidFill>
                  <a:srgbClr val="000000"/>
                </a:solidFill>
                <a:latin typeface="+mn-lt"/>
                <a:ea typeface="Noto Sans Symbols"/>
                <a:cs typeface="+mn-cs"/>
              </a:rPr>
              <a:t>In this section, we will look at how to treat </a:t>
            </a:r>
            <a:r>
              <a:rPr lang="en-AU" sz="1200" kern="1200" dirty="0" err="1">
                <a:solidFill>
                  <a:srgbClr val="000000"/>
                </a:solidFill>
                <a:latin typeface="+mn-lt"/>
                <a:ea typeface="Noto Sans Symbols"/>
                <a:cs typeface="+mn-cs"/>
              </a:rPr>
              <a:t>flystruck</a:t>
            </a:r>
            <a:r>
              <a:rPr lang="en-AU" sz="1200" kern="1200" dirty="0">
                <a:solidFill>
                  <a:srgbClr val="000000"/>
                </a:solidFill>
                <a:latin typeface="+mn-lt"/>
                <a:ea typeface="Noto Sans Symbols"/>
                <a:cs typeface="+mn-cs"/>
              </a:rPr>
              <a:t> sheep</a:t>
            </a:r>
            <a:r>
              <a:rPr lang="en-AU" sz="1200" kern="1200" dirty="0">
                <a:solidFill>
                  <a:srgbClr val="000000"/>
                </a:solidFill>
                <a:latin typeface="+mn-lt"/>
                <a:ea typeface="Calibri" panose="020F0502020204030204" pitchFamily="34" charset="0"/>
                <a:cs typeface="+mn-cs"/>
              </a:rPr>
              <a:t>.</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72</a:t>
            </a:fld>
            <a:endParaRPr lang="en-AU"/>
          </a:p>
        </p:txBody>
      </p:sp>
      <p:sp>
        <p:nvSpPr>
          <p:cNvPr id="5" name="Date Placeholder 4">
            <a:extLst>
              <a:ext uri="{FF2B5EF4-FFF2-40B4-BE49-F238E27FC236}">
                <a16:creationId xmlns:a16="http://schemas.microsoft.com/office/drawing/2014/main" id="{D8C0AF6E-2027-46AD-AC74-B73B54F42F4F}"/>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8BAB6418-C5D6-4424-ADD8-272F5CA9D5BA}"/>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567814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defTabSz="990478">
              <a:lnSpc>
                <a:spcPct val="107000"/>
              </a:lnSpc>
              <a:spcAft>
                <a:spcPts val="867"/>
              </a:spcAft>
              <a:buFont typeface="Arial" panose="020B0604020202020204" pitchFamily="34" charset="0"/>
              <a:buChar char="●"/>
              <a:tabLst>
                <a:tab pos="315715" algn="l"/>
                <a:tab pos="705716" algn="l"/>
              </a:tabLst>
            </a:pPr>
            <a:r>
              <a:rPr lang="en-AU" sz="1900" dirty="0">
                <a:solidFill>
                  <a:srgbClr val="000000"/>
                </a:solidFill>
                <a:latin typeface="Noto Sans Symbols"/>
                <a:ea typeface="Calibri" panose="020F0502020204030204" pitchFamily="34" charset="0"/>
              </a:rPr>
              <a:t>So</a:t>
            </a:r>
            <a:r>
              <a:rPr lang="en-AU" sz="1200" kern="1200" dirty="0">
                <a:solidFill>
                  <a:srgbClr val="000000"/>
                </a:solidFill>
                <a:latin typeface="+mn-lt"/>
                <a:ea typeface="Calibri" panose="020F0502020204030204" pitchFamily="34" charset="0"/>
                <a:cs typeface="+mn-cs"/>
              </a:rPr>
              <a:t>, you were monitoring your sheep and you found a </a:t>
            </a:r>
            <a:r>
              <a:rPr lang="en-AU" sz="1200" kern="1200" dirty="0" err="1">
                <a:solidFill>
                  <a:srgbClr val="000000"/>
                </a:solidFill>
                <a:latin typeface="+mn-lt"/>
                <a:ea typeface="Calibri" panose="020F0502020204030204" pitchFamily="34" charset="0"/>
                <a:cs typeface="+mn-cs"/>
              </a:rPr>
              <a:t>flystruck</a:t>
            </a:r>
            <a:r>
              <a:rPr lang="en-AU" sz="1200" kern="1200" dirty="0">
                <a:solidFill>
                  <a:srgbClr val="000000"/>
                </a:solidFill>
                <a:latin typeface="+mn-lt"/>
                <a:ea typeface="Calibri" panose="020F0502020204030204" pitchFamily="34" charset="0"/>
                <a:cs typeface="+mn-cs"/>
              </a:rPr>
              <a:t> one, what do you do next?</a:t>
            </a:r>
            <a:endParaRPr lang="en-AU" sz="1200" kern="1200"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73</a:t>
            </a:fld>
            <a:endParaRPr lang="en-AU"/>
          </a:p>
        </p:txBody>
      </p:sp>
      <p:sp>
        <p:nvSpPr>
          <p:cNvPr id="5" name="Date Placeholder 4">
            <a:extLst>
              <a:ext uri="{FF2B5EF4-FFF2-40B4-BE49-F238E27FC236}">
                <a16:creationId xmlns:a16="http://schemas.microsoft.com/office/drawing/2014/main" id="{6A285740-6ADF-42AF-AB8B-E4CDF95D3351}"/>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2E9508FD-D3AF-4331-B23C-1295DC0D3A5B}"/>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294407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nSpc>
                <a:spcPct val="107000"/>
              </a:lnSpc>
              <a:spcAft>
                <a:spcPts val="867"/>
              </a:spcAft>
              <a:buFont typeface="Arial" panose="020B0604020202020204" pitchFamily="34" charset="0"/>
              <a:buChar char="●"/>
              <a:tabLst>
                <a:tab pos="315715" algn="l"/>
                <a:tab pos="705716" algn="l"/>
              </a:tabLst>
            </a:pPr>
            <a:r>
              <a:rPr lang="en-AU" sz="1200" kern="1200" dirty="0">
                <a:solidFill>
                  <a:srgbClr val="000000"/>
                </a:solidFill>
                <a:latin typeface="+mn-lt"/>
                <a:ea typeface="Noto Sans Symbols"/>
                <a:cs typeface="+mn-cs"/>
              </a:rPr>
              <a:t>The </a:t>
            </a:r>
            <a:r>
              <a:rPr lang="en-AU" sz="1200" u="sng" kern="1200" dirty="0">
                <a:solidFill>
                  <a:srgbClr val="000000"/>
                </a:solidFill>
                <a:latin typeface="+mn-lt"/>
                <a:ea typeface="Noto Sans Symbols"/>
                <a:cs typeface="+mn-cs"/>
              </a:rPr>
              <a:t>first</a:t>
            </a:r>
            <a:r>
              <a:rPr lang="en-AU" sz="1200" kern="1200" dirty="0">
                <a:solidFill>
                  <a:srgbClr val="000000"/>
                </a:solidFill>
                <a:latin typeface="+mn-lt"/>
                <a:ea typeface="Noto Sans Symbols"/>
                <a:cs typeface="+mn-cs"/>
              </a:rPr>
              <a:t> step is to clean the strike area.</a:t>
            </a:r>
          </a:p>
          <a:p>
            <a:pPr marL="371429" indent="-371429">
              <a:lnSpc>
                <a:spcPct val="107000"/>
              </a:lnSpc>
              <a:spcAft>
                <a:spcPts val="867"/>
              </a:spcAft>
              <a:buFont typeface="Arial" panose="020B0604020202020204" pitchFamily="34" charset="0"/>
              <a:buChar char="●"/>
              <a:tabLst>
                <a:tab pos="315715" algn="l"/>
                <a:tab pos="705716" algn="l"/>
              </a:tabLst>
            </a:pPr>
            <a:endParaRPr lang="en-AU" sz="1200" kern="1200" dirty="0">
              <a:solidFill>
                <a:srgbClr val="000000"/>
              </a:solidFill>
              <a:latin typeface="+mn-lt"/>
              <a:ea typeface="Noto Sans Symbols"/>
              <a:cs typeface="+mn-cs"/>
            </a:endParaRPr>
          </a:p>
          <a:p>
            <a:pPr marL="371429" indent="-371429">
              <a:lnSpc>
                <a:spcPct val="107000"/>
              </a:lnSpc>
              <a:spcAft>
                <a:spcPts val="867"/>
              </a:spcAft>
              <a:buFont typeface="Arial" panose="020B0604020202020204" pitchFamily="34" charset="0"/>
              <a:buChar char="●"/>
              <a:tabLst>
                <a:tab pos="315715" algn="l"/>
                <a:tab pos="705716" algn="l"/>
              </a:tabLst>
            </a:pPr>
            <a:r>
              <a:rPr lang="en-AU" sz="1200" kern="1200" dirty="0">
                <a:solidFill>
                  <a:srgbClr val="000000"/>
                </a:solidFill>
                <a:latin typeface="+mn-lt"/>
                <a:ea typeface="Noto Sans Symbols"/>
                <a:cs typeface="+mn-cs"/>
              </a:rPr>
              <a:t>This means the area of the strike wound and around the wound.</a:t>
            </a:r>
          </a:p>
          <a:p>
            <a:pPr marL="371429" indent="-371429">
              <a:lnSpc>
                <a:spcPct val="107000"/>
              </a:lnSpc>
              <a:spcAft>
                <a:spcPts val="867"/>
              </a:spcAft>
              <a:buFont typeface="Arial" panose="020B0604020202020204" pitchFamily="34" charset="0"/>
              <a:buChar char="●"/>
              <a:tabLst>
                <a:tab pos="315715" algn="l"/>
                <a:tab pos="705716" algn="l"/>
              </a:tabLst>
            </a:pPr>
            <a:endParaRPr lang="en-AU" sz="1200" kern="1200" dirty="0">
              <a:solidFill>
                <a:srgbClr val="000000"/>
              </a:solidFill>
              <a:latin typeface="+mn-lt"/>
              <a:ea typeface="Noto Sans Symbols"/>
              <a:cs typeface="+mn-cs"/>
            </a:endParaRPr>
          </a:p>
          <a:p>
            <a:pPr marL="804763" lvl="1" indent="-309524">
              <a:lnSpc>
                <a:spcPct val="107000"/>
              </a:lnSpc>
              <a:spcAft>
                <a:spcPts val="867"/>
              </a:spcAft>
              <a:buFont typeface="Courier New" panose="02070309020205020404" pitchFamily="49" charset="0"/>
              <a:buChar char="o"/>
              <a:tabLst>
                <a:tab pos="315715" algn="l"/>
              </a:tabLst>
            </a:pPr>
            <a:r>
              <a:rPr lang="en-AU" sz="1200" kern="1200" dirty="0">
                <a:solidFill>
                  <a:srgbClr val="000000"/>
                </a:solidFill>
                <a:latin typeface="+mn-lt"/>
                <a:ea typeface="Courier New" panose="02070309020205020404" pitchFamily="49" charset="0"/>
                <a:cs typeface="+mn-cs"/>
              </a:rPr>
              <a:t>Remove struck wool by clipping the wool on and around the infected area. Clip the wool close to the skin. Machine shearing with a hand piece is generally better than using manual hand shears </a:t>
            </a:r>
            <a:r>
              <a:rPr lang="en-AU" sz="1200" kern="1200" dirty="0">
                <a:solidFill>
                  <a:srgbClr val="000000"/>
                </a:solidFill>
                <a:latin typeface="+mn-lt"/>
                <a:ea typeface="Calibri" panose="020F0502020204030204" pitchFamily="34" charset="0"/>
                <a:cs typeface="+mn-cs"/>
              </a:rPr>
              <a:t>as you can get closer the skin, removing more maggots and infected wool</a:t>
            </a:r>
            <a:r>
              <a:rPr lang="en-AU" sz="1200" kern="1200" dirty="0">
                <a:solidFill>
                  <a:srgbClr val="000000"/>
                </a:solidFill>
                <a:latin typeface="+mn-lt"/>
                <a:ea typeface="Courier New" panose="02070309020205020404" pitchFamily="49" charset="0"/>
                <a:cs typeface="+mn-cs"/>
              </a:rPr>
              <a:t>.</a:t>
            </a:r>
          </a:p>
          <a:p>
            <a:pPr marL="804763" lvl="1" indent="-309524">
              <a:lnSpc>
                <a:spcPct val="107000"/>
              </a:lnSpc>
              <a:spcAft>
                <a:spcPts val="867"/>
              </a:spcAft>
              <a:buFont typeface="Courier New" panose="02070309020205020404" pitchFamily="49" charset="0"/>
              <a:buChar char="o"/>
              <a:tabLst>
                <a:tab pos="315715" algn="l"/>
              </a:tabLst>
            </a:pPr>
            <a:endParaRPr lang="en-AU" sz="1200" kern="1200" dirty="0">
              <a:solidFill>
                <a:srgbClr val="000000"/>
              </a:solidFill>
              <a:latin typeface="+mn-lt"/>
              <a:ea typeface="Courier New" panose="02070309020205020404" pitchFamily="49" charset="0"/>
              <a:cs typeface="+mn-cs"/>
            </a:endParaRPr>
          </a:p>
          <a:p>
            <a:pPr marL="804763" lvl="1" indent="-309524">
              <a:lnSpc>
                <a:spcPct val="107000"/>
              </a:lnSpc>
              <a:spcAft>
                <a:spcPts val="867"/>
              </a:spcAft>
              <a:buFont typeface="Courier New" panose="02070309020205020404" pitchFamily="49" charset="0"/>
              <a:buChar char="o"/>
              <a:tabLst>
                <a:tab pos="315715" algn="l"/>
              </a:tabLst>
            </a:pPr>
            <a:r>
              <a:rPr lang="en-AU" sz="1200" kern="1200" dirty="0">
                <a:solidFill>
                  <a:srgbClr val="000000"/>
                </a:solidFill>
                <a:latin typeface="+mn-lt"/>
                <a:ea typeface="Courier New" panose="02070309020205020404" pitchFamily="49" charset="0"/>
                <a:cs typeface="+mn-cs"/>
              </a:rPr>
              <a:t>Clip into at least 5 cm, or one blow with a handpiece, of clean wool around the struck area to ensure all maggot trails have been exposed and create a buffer so the infected skin can dry out. </a:t>
            </a:r>
          </a:p>
          <a:p>
            <a:pPr marL="804763" lvl="1" indent="-309524">
              <a:lnSpc>
                <a:spcPct val="107000"/>
              </a:lnSpc>
              <a:spcAft>
                <a:spcPts val="867"/>
              </a:spcAft>
              <a:buFont typeface="Courier New" panose="02070309020205020404" pitchFamily="49" charset="0"/>
              <a:buChar char="o"/>
              <a:tabLst>
                <a:tab pos="315715" algn="l"/>
              </a:tabLst>
            </a:pPr>
            <a:endParaRPr lang="en-AU" sz="1200" kern="1200" dirty="0">
              <a:solidFill>
                <a:srgbClr val="000000"/>
              </a:solidFill>
              <a:latin typeface="+mn-lt"/>
              <a:ea typeface="Courier New" panose="02070309020205020404" pitchFamily="49" charset="0"/>
              <a:cs typeface="+mn-cs"/>
            </a:endParaRPr>
          </a:p>
          <a:p>
            <a:pPr marL="804763" lvl="1" indent="-309524">
              <a:lnSpc>
                <a:spcPct val="107000"/>
              </a:lnSpc>
              <a:spcAft>
                <a:spcPts val="867"/>
              </a:spcAft>
              <a:buFont typeface="Courier New" panose="02070309020205020404" pitchFamily="49" charset="0"/>
              <a:buChar char="o"/>
              <a:tabLst>
                <a:tab pos="315715" algn="l"/>
              </a:tabLst>
            </a:pPr>
            <a:r>
              <a:rPr lang="en-AU" sz="1200" kern="1200" dirty="0">
                <a:solidFill>
                  <a:srgbClr val="000000"/>
                </a:solidFill>
                <a:latin typeface="+mn-lt"/>
                <a:ea typeface="Courier New" panose="02070309020205020404" pitchFamily="49" charset="0"/>
                <a:cs typeface="+mn-cs"/>
              </a:rPr>
              <a:t>If you find maggot trails, follow these and clip out all infected wool.</a:t>
            </a:r>
          </a:p>
          <a:p>
            <a:pPr marL="804763" lvl="1" indent="-309524">
              <a:lnSpc>
                <a:spcPct val="107000"/>
              </a:lnSpc>
              <a:spcAft>
                <a:spcPts val="867"/>
              </a:spcAft>
              <a:buFont typeface="Courier New" panose="02070309020205020404" pitchFamily="49" charset="0"/>
              <a:buChar char="o"/>
              <a:tabLst>
                <a:tab pos="315715" algn="l"/>
              </a:tabLst>
            </a:pPr>
            <a:endParaRPr lang="en-AU" sz="1200" dirty="0">
              <a:latin typeface="Courier New" panose="02070309020205020404" pitchFamily="49" charset="0"/>
              <a:ea typeface="Courier New" panose="02070309020205020404" pitchFamily="49" charset="0"/>
              <a:cs typeface="Courier New" panose="02070309020205020404" pitchFamily="49" charset="0"/>
            </a:endParaRPr>
          </a:p>
          <a:p>
            <a:pPr marL="371429" indent="-371429" algn="l" defTabSz="685983" rtl="0" eaLnBrk="1" latinLnBrk="0" hangingPunct="1">
              <a:lnSpc>
                <a:spcPct val="107000"/>
              </a:lnSpc>
              <a:spcAft>
                <a:spcPts val="867"/>
              </a:spcAft>
              <a:buFont typeface="Arial" panose="020B0604020202020204" pitchFamily="34" charset="0"/>
              <a:buChar char="●"/>
              <a:tabLst>
                <a:tab pos="315715" algn="l"/>
                <a:tab pos="705716" algn="l"/>
              </a:tabLst>
            </a:pPr>
            <a:r>
              <a:rPr lang="en-AU" sz="1200" kern="1200" dirty="0">
                <a:solidFill>
                  <a:srgbClr val="000000"/>
                </a:solidFill>
                <a:latin typeface="+mn-lt"/>
                <a:ea typeface="Noto Sans Symbols"/>
                <a:cs typeface="+mn-cs"/>
              </a:rPr>
              <a:t>Many maggots may escape treatment if care is not taken. Poor control of maggots can lead to further strike as well as resistance to treatment and prevention chemicals.</a:t>
            </a:r>
          </a:p>
          <a:p>
            <a:pPr marL="371429" indent="-371429" algn="l" defTabSz="685983" rtl="0" eaLnBrk="1" latinLnBrk="0" hangingPunct="1">
              <a:lnSpc>
                <a:spcPct val="107000"/>
              </a:lnSpc>
              <a:spcAft>
                <a:spcPts val="867"/>
              </a:spcAft>
              <a:buFont typeface="Arial" panose="020B0604020202020204" pitchFamily="34" charset="0"/>
              <a:buChar char="●"/>
              <a:tabLst>
                <a:tab pos="315715" algn="l"/>
                <a:tab pos="705716" algn="l"/>
              </a:tabLst>
            </a:pPr>
            <a:endParaRPr lang="en-AU" sz="1200" kern="1200" dirty="0">
              <a:solidFill>
                <a:srgbClr val="000000"/>
              </a:solidFill>
              <a:latin typeface="+mn-lt"/>
              <a:ea typeface="Noto Sans Symbols"/>
              <a:cs typeface="+mn-cs"/>
            </a:endParaRPr>
          </a:p>
          <a:p>
            <a:pPr marL="371429" indent="-371429" algn="l" defTabSz="685983" rtl="0" eaLnBrk="1" latinLnBrk="0" hangingPunct="1">
              <a:lnSpc>
                <a:spcPct val="107000"/>
              </a:lnSpc>
              <a:spcAft>
                <a:spcPts val="867"/>
              </a:spcAft>
              <a:buFont typeface="Arial" panose="020B0604020202020204" pitchFamily="34" charset="0"/>
              <a:buChar char="●"/>
              <a:tabLst>
                <a:tab pos="315715" algn="l"/>
                <a:tab pos="705716" algn="l"/>
              </a:tabLst>
            </a:pPr>
            <a:r>
              <a:rPr lang="en-AU" sz="1200" kern="1200" dirty="0">
                <a:solidFill>
                  <a:srgbClr val="000000"/>
                </a:solidFill>
                <a:latin typeface="+mn-lt"/>
                <a:ea typeface="Noto Sans Symbols"/>
                <a:cs typeface="+mn-cs"/>
              </a:rPr>
              <a:t>It is important to </a:t>
            </a:r>
            <a:r>
              <a:rPr lang="en-AU" sz="1200" u="sng" kern="1200" dirty="0">
                <a:solidFill>
                  <a:srgbClr val="000000"/>
                </a:solidFill>
                <a:latin typeface="+mn-lt"/>
                <a:ea typeface="Noto Sans Symbols"/>
                <a:cs typeface="+mn-cs"/>
              </a:rPr>
              <a:t>collect</a:t>
            </a:r>
            <a:r>
              <a:rPr lang="en-AU" sz="1200" kern="1200" dirty="0">
                <a:solidFill>
                  <a:srgbClr val="000000"/>
                </a:solidFill>
                <a:latin typeface="+mn-lt"/>
                <a:ea typeface="Noto Sans Symbols"/>
                <a:cs typeface="+mn-cs"/>
              </a:rPr>
              <a:t> as many maggots as possible during treatment and kill them.  </a:t>
            </a:r>
          </a:p>
          <a:p>
            <a:pPr marL="371429" indent="-371429">
              <a:lnSpc>
                <a:spcPct val="107000"/>
              </a:lnSpc>
              <a:spcAft>
                <a:spcPts val="867"/>
              </a:spcAft>
              <a:buFont typeface="Arial" panose="020B0604020202020204" pitchFamily="34" charset="0"/>
              <a:buChar char="●"/>
              <a:tabLst>
                <a:tab pos="315715" algn="l"/>
                <a:tab pos="705716" algn="l"/>
              </a:tabLst>
            </a:pPr>
            <a:endParaRPr lang="en-AU" sz="1200" dirty="0">
              <a:latin typeface="Noto Sans Symbols"/>
              <a:ea typeface="Noto Sans Symbols"/>
              <a:cs typeface="Noto Sans Symbols"/>
            </a:endParaRPr>
          </a:p>
          <a:p>
            <a:pPr marL="804763" lvl="1" indent="-309524" algn="l" defTabSz="685983" rtl="0" eaLnBrk="1" latinLnBrk="0" hangingPunct="1">
              <a:lnSpc>
                <a:spcPct val="107000"/>
              </a:lnSpc>
              <a:spcAft>
                <a:spcPts val="867"/>
              </a:spcAft>
              <a:buFont typeface="Courier New" panose="02070309020205020404" pitchFamily="49" charset="0"/>
              <a:buChar char="o"/>
              <a:tabLst>
                <a:tab pos="315715" algn="l"/>
              </a:tabLst>
            </a:pPr>
            <a:r>
              <a:rPr lang="en-AU" sz="1200" kern="1200" dirty="0">
                <a:solidFill>
                  <a:srgbClr val="000000"/>
                </a:solidFill>
                <a:latin typeface="+mn-lt"/>
                <a:ea typeface="Courier New" panose="02070309020205020404" pitchFamily="49" charset="0"/>
                <a:cs typeface="+mn-cs"/>
              </a:rPr>
              <a:t>Don’t just kick the maggots and wool clippings down the chute if you’re in the shed.</a:t>
            </a:r>
          </a:p>
          <a:p>
            <a:pPr marL="804763" lvl="1" indent="-309524" algn="l" defTabSz="685983" rtl="0" eaLnBrk="1" latinLnBrk="0" hangingPunct="1">
              <a:lnSpc>
                <a:spcPct val="107000"/>
              </a:lnSpc>
              <a:spcAft>
                <a:spcPts val="867"/>
              </a:spcAft>
              <a:buFont typeface="Courier New" panose="02070309020205020404" pitchFamily="49" charset="0"/>
              <a:buChar char="o"/>
              <a:tabLst>
                <a:tab pos="315715" algn="l"/>
              </a:tabLst>
            </a:pPr>
            <a:endParaRPr lang="en-AU" sz="1200" kern="1200" dirty="0">
              <a:solidFill>
                <a:srgbClr val="000000"/>
              </a:solidFill>
              <a:latin typeface="+mn-lt"/>
              <a:ea typeface="Courier New" panose="02070309020205020404" pitchFamily="49" charset="0"/>
              <a:cs typeface="+mn-cs"/>
            </a:endParaRPr>
          </a:p>
          <a:p>
            <a:pPr marL="804763" lvl="1" indent="-309524" algn="l" defTabSz="685983" rtl="0" eaLnBrk="1" latinLnBrk="0" hangingPunct="1">
              <a:lnSpc>
                <a:spcPct val="107000"/>
              </a:lnSpc>
              <a:spcAft>
                <a:spcPts val="867"/>
              </a:spcAft>
              <a:buFont typeface="Courier New" panose="02070309020205020404" pitchFamily="49" charset="0"/>
              <a:buChar char="o"/>
              <a:tabLst>
                <a:tab pos="315715" algn="l"/>
              </a:tabLst>
            </a:pPr>
            <a:r>
              <a:rPr lang="en-AU" sz="1200" kern="1200" dirty="0">
                <a:solidFill>
                  <a:srgbClr val="000000"/>
                </a:solidFill>
                <a:latin typeface="+mn-lt"/>
                <a:ea typeface="Courier New" panose="02070309020205020404" pitchFamily="49" charset="0"/>
                <a:cs typeface="+mn-cs"/>
              </a:rPr>
              <a:t>To dispose of maggots effectively, place all clipped wool and all maggots into a plastic bag that can be sealed. </a:t>
            </a:r>
          </a:p>
          <a:p>
            <a:pPr marL="804763" lvl="1" indent="-309524" algn="l" defTabSz="685983" rtl="0" eaLnBrk="1" latinLnBrk="0" hangingPunct="1">
              <a:lnSpc>
                <a:spcPct val="107000"/>
              </a:lnSpc>
              <a:spcAft>
                <a:spcPts val="867"/>
              </a:spcAft>
              <a:buFont typeface="Courier New" panose="02070309020205020404" pitchFamily="49" charset="0"/>
              <a:buChar char="o"/>
              <a:tabLst>
                <a:tab pos="315715" algn="l"/>
              </a:tabLst>
            </a:pPr>
            <a:endParaRPr lang="en-AU" sz="1200" kern="1200" dirty="0">
              <a:solidFill>
                <a:srgbClr val="000000"/>
              </a:solidFill>
              <a:latin typeface="+mn-lt"/>
              <a:ea typeface="Courier New" panose="02070309020205020404" pitchFamily="49" charset="0"/>
              <a:cs typeface="+mn-cs"/>
            </a:endParaRPr>
          </a:p>
          <a:p>
            <a:pPr marL="804763" lvl="1" indent="-309524" algn="l" defTabSz="685983" rtl="0" eaLnBrk="1" latinLnBrk="0" hangingPunct="1">
              <a:lnSpc>
                <a:spcPct val="107000"/>
              </a:lnSpc>
              <a:spcAft>
                <a:spcPts val="867"/>
              </a:spcAft>
              <a:buFont typeface="Courier New" panose="02070309020205020404" pitchFamily="49" charset="0"/>
              <a:buChar char="o"/>
              <a:tabLst>
                <a:tab pos="315715" algn="l"/>
              </a:tabLst>
            </a:pPr>
            <a:r>
              <a:rPr lang="en-AU" sz="1200" kern="1200" dirty="0">
                <a:solidFill>
                  <a:srgbClr val="000000"/>
                </a:solidFill>
                <a:latin typeface="+mn-lt"/>
                <a:ea typeface="Courier New" panose="02070309020205020404" pitchFamily="49" charset="0"/>
                <a:cs typeface="+mn-cs"/>
              </a:rPr>
              <a:t>Leave the bag in the sun for several days to kill the maggots.</a:t>
            </a:r>
          </a:p>
          <a:p>
            <a:pPr marL="804763" lvl="1" indent="-309524">
              <a:lnSpc>
                <a:spcPct val="107000"/>
              </a:lnSpc>
              <a:spcAft>
                <a:spcPts val="867"/>
              </a:spcAft>
              <a:buFont typeface="Courier New" panose="02070309020205020404" pitchFamily="49" charset="0"/>
              <a:buChar char="o"/>
              <a:tabLst>
                <a:tab pos="315715" algn="l"/>
              </a:tabLst>
            </a:pPr>
            <a:endParaRPr lang="en-AU" sz="1200" dirty="0">
              <a:highlight>
                <a:srgbClr val="FFFF00"/>
              </a:highlight>
              <a:latin typeface="Courier New" panose="02070309020205020404" pitchFamily="49" charset="0"/>
              <a:ea typeface="Courier New" panose="02070309020205020404" pitchFamily="49" charset="0"/>
              <a:cs typeface="Courier New" panose="02070309020205020404" pitchFamily="49" charset="0"/>
            </a:endParaRPr>
          </a:p>
          <a:p>
            <a:pPr marL="371429" indent="-371429">
              <a:lnSpc>
                <a:spcPct val="107000"/>
              </a:lnSpc>
              <a:spcAft>
                <a:spcPts val="867"/>
              </a:spcAft>
              <a:buFont typeface="Arial" panose="020B0604020202020204" pitchFamily="34" charset="0"/>
              <a:buChar char="●"/>
              <a:tabLst>
                <a:tab pos="315715" algn="l"/>
                <a:tab pos="705716" algn="l"/>
              </a:tabLst>
            </a:pPr>
            <a:r>
              <a:rPr lang="en-AU" sz="1100" dirty="0">
                <a:latin typeface="+mn-lt"/>
                <a:ea typeface="Noto Sans Symbols"/>
                <a:cs typeface="Noto Sans Symbols"/>
              </a:rPr>
              <a:t>Once you’ve cleaned the site and cleaned up the wool and maggots, the next step is to </a:t>
            </a:r>
            <a:r>
              <a:rPr lang="en-AU" sz="1100" u="sng" dirty="0">
                <a:latin typeface="+mn-lt"/>
                <a:ea typeface="Noto Sans Symbols"/>
                <a:cs typeface="Noto Sans Symbols"/>
              </a:rPr>
              <a:t>dress</a:t>
            </a:r>
            <a:r>
              <a:rPr lang="en-AU" sz="1100" dirty="0">
                <a:latin typeface="+mn-lt"/>
                <a:ea typeface="Noto Sans Symbols"/>
                <a:cs typeface="Noto Sans Symbols"/>
              </a:rPr>
              <a:t> the infected area.</a:t>
            </a:r>
          </a:p>
          <a:p>
            <a:pPr marL="371429" indent="-371429">
              <a:lnSpc>
                <a:spcPct val="107000"/>
              </a:lnSpc>
              <a:spcAft>
                <a:spcPts val="867"/>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804763" lvl="1" indent="-309524">
              <a:lnSpc>
                <a:spcPct val="107000"/>
              </a:lnSpc>
              <a:spcAft>
                <a:spcPts val="867"/>
              </a:spcAft>
              <a:buFont typeface="Courier New" panose="02070309020205020404" pitchFamily="49" charset="0"/>
              <a:buChar char="o"/>
              <a:tabLst>
                <a:tab pos="315715" algn="l"/>
              </a:tabLst>
            </a:pPr>
            <a:r>
              <a:rPr lang="en-AU" sz="1100" dirty="0">
                <a:latin typeface="+mn-lt"/>
                <a:ea typeface="Courier New" panose="02070309020205020404" pitchFamily="49" charset="0"/>
                <a:cs typeface="Courier New" panose="02070309020205020404" pitchFamily="49" charset="0"/>
              </a:rPr>
              <a:t>Dress the infected area using a suitable registered chemical to prevent the wound from being restruck while it is healing.</a:t>
            </a:r>
          </a:p>
          <a:p>
            <a:pPr marL="804763" lvl="1" indent="-309524">
              <a:lnSpc>
                <a:spcPct val="107000"/>
              </a:lnSpc>
              <a:spcAft>
                <a:spcPts val="867"/>
              </a:spcAft>
              <a:buFont typeface="Courier New" panose="02070309020205020404" pitchFamily="49" charset="0"/>
              <a:buChar char="o"/>
              <a:tabLst>
                <a:tab pos="315715" algn="l"/>
              </a:tabLst>
            </a:pPr>
            <a:endParaRPr lang="en-AU" sz="1100" dirty="0">
              <a:latin typeface="+mn-lt"/>
              <a:ea typeface="Courier New" panose="02070309020205020404" pitchFamily="49" charset="0"/>
              <a:cs typeface="Courier New" panose="02070309020205020404" pitchFamily="49" charset="0"/>
            </a:endParaRPr>
          </a:p>
          <a:p>
            <a:pPr marL="371429" indent="-371429">
              <a:lnSpc>
                <a:spcPct val="107000"/>
              </a:lnSpc>
              <a:spcAft>
                <a:spcPts val="867"/>
              </a:spcAft>
              <a:buFont typeface="Arial" panose="020B0604020202020204" pitchFamily="34" charset="0"/>
              <a:buChar char="●"/>
              <a:tabLst>
                <a:tab pos="315715" algn="l"/>
                <a:tab pos="705716" algn="l"/>
              </a:tabLst>
            </a:pPr>
            <a:r>
              <a:rPr lang="en-AU" sz="1100" dirty="0">
                <a:latin typeface="+mn-lt"/>
                <a:ea typeface="Noto Sans Symbols"/>
                <a:cs typeface="Noto Sans Symbols"/>
              </a:rPr>
              <a:t>After dressing the wound, you then need to </a:t>
            </a:r>
            <a:r>
              <a:rPr lang="en-AU" sz="1100" u="sng" dirty="0">
                <a:latin typeface="+mn-lt"/>
                <a:ea typeface="Noto Sans Symbols"/>
                <a:cs typeface="Noto Sans Symbols"/>
              </a:rPr>
              <a:t>move</a:t>
            </a:r>
            <a:r>
              <a:rPr lang="en-AU" sz="1100" dirty="0">
                <a:latin typeface="+mn-lt"/>
                <a:ea typeface="Noto Sans Symbols"/>
                <a:cs typeface="Noto Sans Symbols"/>
              </a:rPr>
              <a:t> struck sheep to a ‘hospital’ paddock (if possible) to reduce the risk of attracting more flies to the rest of the flock. Provide the treated sheep with fresh feed and water, shelter and contact with other sheep and monitor them regularly.</a:t>
            </a:r>
          </a:p>
          <a:p>
            <a:pPr marL="371429" indent="-371429">
              <a:lnSpc>
                <a:spcPct val="107000"/>
              </a:lnSpc>
              <a:spcAft>
                <a:spcPts val="867"/>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867"/>
              </a:spcAft>
              <a:buFont typeface="Arial" panose="020B0604020202020204" pitchFamily="34" charset="0"/>
              <a:buChar char="●"/>
              <a:tabLst>
                <a:tab pos="315715" algn="l"/>
                <a:tab pos="705716" algn="l"/>
              </a:tabLst>
            </a:pPr>
            <a:r>
              <a:rPr lang="en-AU" sz="1100" dirty="0">
                <a:latin typeface="+mn-lt"/>
                <a:ea typeface="Noto Sans Symbols"/>
                <a:cs typeface="Noto Sans Symbols"/>
              </a:rPr>
              <a:t>When treating sheep with severe flystrike, it is best to consult your local vet as these sheep are at greater risk of death.</a:t>
            </a:r>
          </a:p>
          <a:p>
            <a:pPr marL="371429" indent="-371429">
              <a:lnSpc>
                <a:spcPct val="107000"/>
              </a:lnSpc>
              <a:spcAft>
                <a:spcPts val="867"/>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defTabSz="990478">
              <a:lnSpc>
                <a:spcPct val="107000"/>
              </a:lnSpc>
              <a:spcAft>
                <a:spcPts val="867"/>
              </a:spcAft>
              <a:buFont typeface="Arial" panose="020B0604020202020204" pitchFamily="34" charset="0"/>
              <a:buChar char="●"/>
              <a:tabLst>
                <a:tab pos="315715" algn="l"/>
                <a:tab pos="705716" algn="l"/>
              </a:tabLst>
            </a:pPr>
            <a:r>
              <a:rPr lang="en-AU" sz="1100" dirty="0">
                <a:latin typeface="+mn-lt"/>
                <a:ea typeface="Calibri" panose="020F0502020204030204" pitchFamily="34" charset="0"/>
              </a:rPr>
              <a:t>Make sure you follow all the steps described to effectively treat struck sheep, prevent additional strike and avoid the development of resistance to chemicals.</a:t>
            </a:r>
            <a:endParaRPr lang="en-AU" sz="1100" dirty="0">
              <a:latin typeface="+mn-lt"/>
              <a:ea typeface="Courier New" panose="02070309020205020404" pitchFamily="49" charset="0"/>
              <a:cs typeface="Courier New" panose="02070309020205020404" pitchFamily="49" charset="0"/>
            </a:endParaRPr>
          </a:p>
          <a:p>
            <a:pPr marL="804763" lvl="1" indent="-309524">
              <a:lnSpc>
                <a:spcPct val="107000"/>
              </a:lnSpc>
              <a:spcAft>
                <a:spcPts val="867"/>
              </a:spcAft>
              <a:buFont typeface="Courier New" panose="02070309020205020404" pitchFamily="49" charset="0"/>
              <a:buChar char="o"/>
              <a:tabLst>
                <a:tab pos="315715" algn="l"/>
              </a:tabLst>
            </a:pPr>
            <a:endParaRPr lang="en-AU" sz="1100" dirty="0">
              <a:latin typeface="+mn-lt"/>
              <a:ea typeface="Courier New" panose="02070309020205020404" pitchFamily="49" charset="0"/>
              <a:cs typeface="Courier New" panose="02070309020205020404" pitchFamily="49" charset="0"/>
            </a:endParaRP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74</a:t>
            </a:fld>
            <a:endParaRPr lang="en-AU"/>
          </a:p>
        </p:txBody>
      </p:sp>
      <p:sp>
        <p:nvSpPr>
          <p:cNvPr id="5" name="Date Placeholder 4">
            <a:extLst>
              <a:ext uri="{FF2B5EF4-FFF2-40B4-BE49-F238E27FC236}">
                <a16:creationId xmlns:a16="http://schemas.microsoft.com/office/drawing/2014/main" id="{4F5AF581-C609-4D7B-9592-83B39006E43B}"/>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1FF61F2E-E4AC-4E79-AB72-919DCD425D94}"/>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7802521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In summary, when it comes to treating </a:t>
            </a:r>
            <a:r>
              <a:rPr lang="en-AU" sz="1100" dirty="0" err="1">
                <a:solidFill>
                  <a:srgbClr val="000000"/>
                </a:solidFill>
                <a:latin typeface="+mn-lt"/>
                <a:ea typeface="Noto Sans Symbols"/>
                <a:cs typeface="Noto Sans Symbols"/>
              </a:rPr>
              <a:t>flystruck</a:t>
            </a:r>
            <a:r>
              <a:rPr lang="en-AU" sz="1100" dirty="0">
                <a:solidFill>
                  <a:srgbClr val="000000"/>
                </a:solidFill>
                <a:latin typeface="+mn-lt"/>
                <a:ea typeface="Noto Sans Symbols"/>
                <a:cs typeface="Noto Sans Symbols"/>
              </a:rPr>
              <a:t> sheep, make sure you use a combination of treatment activities and don’t rely on one single activity alone.</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It’s important to make sure all </a:t>
            </a:r>
            <a:r>
              <a:rPr lang="en-AU" sz="1100" dirty="0" err="1">
                <a:solidFill>
                  <a:srgbClr val="000000"/>
                </a:solidFill>
                <a:latin typeface="+mn-lt"/>
                <a:ea typeface="Noto Sans Symbols"/>
                <a:cs typeface="Noto Sans Symbols"/>
              </a:rPr>
              <a:t>flystruck</a:t>
            </a:r>
            <a:r>
              <a:rPr lang="en-AU" sz="1100" dirty="0">
                <a:solidFill>
                  <a:srgbClr val="000000"/>
                </a:solidFill>
                <a:latin typeface="+mn-lt"/>
                <a:ea typeface="Noto Sans Symbols"/>
                <a:cs typeface="Noto Sans Symbols"/>
              </a:rPr>
              <a:t> sheep are effectively treated, all maggots are killed and sources of protein are removed to aid the sheep’s recovery and to prevent additional strikes.</a:t>
            </a:r>
          </a:p>
          <a:p>
            <a:pPr marL="371429" indent="-371429">
              <a:lnSpc>
                <a:spcPct val="107000"/>
              </a:lnSpc>
              <a:spcAft>
                <a:spcPts val="325"/>
              </a:spcAft>
              <a:buFont typeface="Arial" panose="020B0604020202020204" pitchFamily="34" charset="0"/>
              <a:buChar char="●"/>
            </a:pPr>
            <a:endParaRPr lang="en-AU" sz="1100" dirty="0">
              <a:solidFill>
                <a:srgbClr val="000000"/>
              </a:solidFill>
              <a:latin typeface="+mn-lt"/>
              <a:ea typeface="Noto Sans Symbols"/>
              <a:cs typeface="Noto Sans Symbols"/>
            </a:endParaRPr>
          </a:p>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Calibri" panose="020F0502020204030204" pitchFamily="34" charset="0"/>
              </a:rPr>
              <a:t>Treatment of flystrike should be considered as part of a larger flystrike management plan which also incorporations prevention and monitoring activities, as we’ve heard about today.</a:t>
            </a:r>
            <a:endParaRPr lang="en-AU" sz="1100" dirty="0">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75</a:t>
            </a:fld>
            <a:endParaRPr lang="en-AU"/>
          </a:p>
        </p:txBody>
      </p:sp>
      <p:sp>
        <p:nvSpPr>
          <p:cNvPr id="5" name="Date Placeholder 4">
            <a:extLst>
              <a:ext uri="{FF2B5EF4-FFF2-40B4-BE49-F238E27FC236}">
                <a16:creationId xmlns:a16="http://schemas.microsoft.com/office/drawing/2014/main" id="{0908DCF6-A590-4ADD-B572-9690BD51A4F4}"/>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9D5D7581-BEF4-42FE-AE85-BCF234752699}"/>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8340848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pPr>
            <a:r>
              <a:rPr lang="en-AU" sz="1100" dirty="0">
                <a:solidFill>
                  <a:srgbClr val="000000"/>
                </a:solidFill>
                <a:latin typeface="+mn-lt"/>
                <a:ea typeface="Noto Sans Symbols"/>
                <a:cs typeface="Noto Sans Symbols"/>
              </a:rPr>
              <a:t>That’s the end of our section on treatment and takes us to the end of three sections we had planned for today.</a:t>
            </a:r>
          </a:p>
          <a:p>
            <a:pPr marL="371429" indent="-371429">
              <a:lnSpc>
                <a:spcPct val="107000"/>
              </a:lnSpc>
              <a:spcAft>
                <a:spcPts val="325"/>
              </a:spcAft>
              <a:buFont typeface="Arial" panose="020B0604020202020204" pitchFamily="34" charset="0"/>
              <a:buChar char="●"/>
            </a:pPr>
            <a:endParaRPr lang="en-AU" sz="1100" dirty="0">
              <a:latin typeface="+mn-lt"/>
              <a:ea typeface="Noto Sans Symbols"/>
              <a:cs typeface="Noto Sans Symbols"/>
            </a:endParaRPr>
          </a:p>
          <a:p>
            <a:pPr marL="371429" indent="-371429">
              <a:lnSpc>
                <a:spcPct val="107000"/>
              </a:lnSpc>
              <a:spcAft>
                <a:spcPts val="867"/>
              </a:spcAft>
              <a:buFont typeface="Arial" panose="020B0604020202020204" pitchFamily="34" charset="0"/>
              <a:buChar char="●"/>
            </a:pPr>
            <a:r>
              <a:rPr lang="en-AU" sz="1100" dirty="0">
                <a:solidFill>
                  <a:srgbClr val="000000"/>
                </a:solidFill>
                <a:latin typeface="+mn-lt"/>
                <a:ea typeface="Noto Sans Symbols"/>
                <a:cs typeface="Noto Sans Symbols"/>
              </a:rPr>
              <a:t>Before we move onto questions, just a final summary about key points from today.</a:t>
            </a:r>
            <a:endParaRPr lang="en-AU" sz="1100" dirty="0">
              <a:latin typeface="+mn-lt"/>
              <a:ea typeface="Noto Sans Symbols"/>
              <a:cs typeface="Noto Sans Symbols"/>
            </a:endParaRPr>
          </a:p>
          <a:p>
            <a:endParaRPr lang="en-AU" dirty="0"/>
          </a:p>
        </p:txBody>
      </p:sp>
      <p:sp>
        <p:nvSpPr>
          <p:cNvPr id="4" name="Slide Number Placeholder 3"/>
          <p:cNvSpPr>
            <a:spLocks noGrp="1"/>
          </p:cNvSpPr>
          <p:nvPr>
            <p:ph type="sldNum" sz="quarter" idx="5"/>
          </p:nvPr>
        </p:nvSpPr>
        <p:spPr/>
        <p:txBody>
          <a:bodyPr/>
          <a:lstStyle/>
          <a:p>
            <a:fld id="{204AA82A-7A51-4C1A-A7D6-B104C1B6ED85}" type="slidenum">
              <a:rPr lang="en-AU" smtClean="0"/>
              <a:t>76</a:t>
            </a:fld>
            <a:endParaRPr lang="en-AU"/>
          </a:p>
        </p:txBody>
      </p:sp>
      <p:sp>
        <p:nvSpPr>
          <p:cNvPr id="5" name="Date Placeholder 4">
            <a:extLst>
              <a:ext uri="{FF2B5EF4-FFF2-40B4-BE49-F238E27FC236}">
                <a16:creationId xmlns:a16="http://schemas.microsoft.com/office/drawing/2014/main" id="{E0D3A45C-4040-4DBA-B46F-967FA93316CD}"/>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FF7CB7C1-40D0-44B9-89A0-5E67175DF9DF}"/>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7346215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nSpc>
                <a:spcPct val="107000"/>
              </a:lnSpc>
              <a:spcAft>
                <a:spcPts val="867"/>
              </a:spcAft>
              <a:buFont typeface="Arial" panose="020B0604020202020204" pitchFamily="34" charset="0"/>
              <a:buChar char="●"/>
            </a:pPr>
            <a:r>
              <a:rPr lang="en-AU" sz="1100" dirty="0">
                <a:solidFill>
                  <a:srgbClr val="000000"/>
                </a:solidFill>
                <a:latin typeface="+mn-lt"/>
                <a:ea typeface="Noto Sans Symbols"/>
                <a:cs typeface="Noto Sans Symbols"/>
              </a:rPr>
              <a:t>Prevention, monitoring and treatment activities are all important but preventing flystrike is key.</a:t>
            </a:r>
          </a:p>
          <a:p>
            <a:pPr marL="371429" indent="-371429">
              <a:lnSpc>
                <a:spcPct val="107000"/>
              </a:lnSpc>
              <a:spcAft>
                <a:spcPts val="867"/>
              </a:spcAft>
              <a:buFont typeface="Arial" panose="020B0604020202020204" pitchFamily="34" charset="0"/>
              <a:buChar char="●"/>
            </a:pPr>
            <a:endParaRPr lang="en-AU" sz="1100" dirty="0">
              <a:latin typeface="+mn-lt"/>
              <a:ea typeface="Noto Sans Symbols"/>
              <a:cs typeface="Noto Sans Symbols"/>
            </a:endParaRPr>
          </a:p>
          <a:p>
            <a:pPr marL="371429" indent="-371429" defTabSz="743057">
              <a:lnSpc>
                <a:spcPct val="107000"/>
              </a:lnSpc>
              <a:spcAft>
                <a:spcPts val="867"/>
              </a:spcAft>
              <a:buFont typeface="Arial" panose="020B0604020202020204" pitchFamily="34" charset="0"/>
              <a:buChar char="●"/>
              <a:defRPr/>
            </a:pPr>
            <a:r>
              <a:rPr lang="en-AU" sz="1100" dirty="0">
                <a:solidFill>
                  <a:schemeClr val="bg1"/>
                </a:solidFill>
                <a:latin typeface="+mn-lt"/>
                <a:cs typeface="Times New Roman" panose="02020603050405020304" pitchFamily="18" charset="0"/>
              </a:rPr>
              <a:t>Have an integrated plan for p</a:t>
            </a:r>
            <a:r>
              <a:rPr lang="en-AU" sz="1100" dirty="0">
                <a:solidFill>
                  <a:schemeClr val="bg1"/>
                </a:solidFill>
                <a:latin typeface="+mn-lt"/>
                <a:ea typeface="Calibri" panose="020F0502020204030204" pitchFamily="34" charset="0"/>
                <a:cs typeface="Times New Roman" panose="02020603050405020304" pitchFamily="18" charset="0"/>
              </a:rPr>
              <a:t>revention, monitoring and treatment and review it review regularly</a:t>
            </a:r>
            <a:r>
              <a:rPr lang="en-AU" sz="1100" dirty="0">
                <a:solidFill>
                  <a:schemeClr val="bg1"/>
                </a:solidFill>
                <a:latin typeface="+mn-lt"/>
                <a:cs typeface="Times New Roman" panose="02020603050405020304" pitchFamily="18" charset="0"/>
              </a:rPr>
              <a:t>. </a:t>
            </a:r>
            <a:r>
              <a:rPr lang="en-AU" sz="1100" dirty="0">
                <a:latin typeface="+mn-lt"/>
                <a:ea typeface="Noto Sans Symbols"/>
                <a:cs typeface="Noto Sans Symbols"/>
              </a:rPr>
              <a:t>No single preventative, monitoring or treatment activity should be relied upon alone. Remember it’s a strategy, we’re using them all together.</a:t>
            </a:r>
          </a:p>
          <a:p>
            <a:pPr marL="371429" indent="-371429">
              <a:lnSpc>
                <a:spcPct val="107000"/>
              </a:lnSpc>
              <a:spcAft>
                <a:spcPts val="867"/>
              </a:spcAft>
              <a:buFont typeface="Arial" panose="020B0604020202020204" pitchFamily="34" charset="0"/>
              <a:buChar char="●"/>
            </a:pPr>
            <a:endParaRPr lang="en-AU" sz="1100" dirty="0">
              <a:latin typeface="+mn-lt"/>
              <a:ea typeface="Noto Sans Symbols"/>
              <a:cs typeface="Noto Sans Symbols"/>
            </a:endParaRPr>
          </a:p>
          <a:p>
            <a:pPr marL="371429" indent="-371429">
              <a:lnSpc>
                <a:spcPct val="107000"/>
              </a:lnSpc>
              <a:spcAft>
                <a:spcPts val="867"/>
              </a:spcAft>
              <a:buFont typeface="Arial" panose="020B0604020202020204" pitchFamily="34" charset="0"/>
              <a:buChar char="●"/>
            </a:pPr>
            <a:r>
              <a:rPr lang="en-AU" sz="1100" dirty="0">
                <a:solidFill>
                  <a:srgbClr val="000000"/>
                </a:solidFill>
                <a:latin typeface="+mn-lt"/>
                <a:ea typeface="Noto Sans Symbols"/>
                <a:cs typeface="Noto Sans Symbols"/>
              </a:rPr>
              <a:t>These prevention, monitoring and treatment activities need to consider sheep, flies and weather holistically.</a:t>
            </a:r>
          </a:p>
          <a:p>
            <a:pPr marL="371429" indent="-371429">
              <a:lnSpc>
                <a:spcPct val="107000"/>
              </a:lnSpc>
              <a:spcAft>
                <a:spcPts val="867"/>
              </a:spcAft>
              <a:buFont typeface="Arial" panose="020B0604020202020204" pitchFamily="34" charset="0"/>
              <a:buChar char="●"/>
            </a:pPr>
            <a:endParaRPr lang="en-AU" sz="1100" dirty="0">
              <a:latin typeface="+mn-lt"/>
              <a:ea typeface="Noto Sans Symbols"/>
              <a:cs typeface="Noto Sans Symbols"/>
            </a:endParaRPr>
          </a:p>
          <a:p>
            <a:pPr marL="371429" indent="-371429" defTabSz="990478">
              <a:lnSpc>
                <a:spcPct val="107000"/>
              </a:lnSpc>
              <a:spcAft>
                <a:spcPts val="867"/>
              </a:spcAft>
              <a:buFont typeface="Arial" panose="020B0604020202020204" pitchFamily="34" charset="0"/>
              <a:buChar char="●"/>
            </a:pPr>
            <a:r>
              <a:rPr lang="en-AU" sz="1100" dirty="0">
                <a:solidFill>
                  <a:srgbClr val="000000"/>
                </a:solidFill>
                <a:latin typeface="+mn-lt"/>
                <a:ea typeface="Calibri" panose="020F0502020204030204" pitchFamily="34" charset="0"/>
              </a:rPr>
              <a:t>Ok, thank you everyone for your attention, I’ll hand over to </a:t>
            </a:r>
            <a:r>
              <a:rPr lang="en-AU" sz="1100" i="1" dirty="0">
                <a:solidFill>
                  <a:srgbClr val="000000"/>
                </a:solidFill>
                <a:latin typeface="+mn-lt"/>
                <a:ea typeface="Calibri" panose="020F0502020204030204" pitchFamily="34" charset="0"/>
              </a:rPr>
              <a:t>[Facilitator] </a:t>
            </a:r>
            <a:r>
              <a:rPr lang="en-AU" sz="1100" dirty="0">
                <a:solidFill>
                  <a:srgbClr val="000000"/>
                </a:solidFill>
                <a:latin typeface="+mn-lt"/>
                <a:ea typeface="Calibri" panose="020F0502020204030204" pitchFamily="34" charset="0"/>
              </a:rPr>
              <a:t>and we will go through questions.</a:t>
            </a:r>
            <a:endParaRPr lang="en-AU" sz="11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77</a:t>
            </a:fld>
            <a:endParaRPr lang="en-AU"/>
          </a:p>
        </p:txBody>
      </p:sp>
      <p:sp>
        <p:nvSpPr>
          <p:cNvPr id="5" name="Date Placeholder 4">
            <a:extLst>
              <a:ext uri="{FF2B5EF4-FFF2-40B4-BE49-F238E27FC236}">
                <a16:creationId xmlns:a16="http://schemas.microsoft.com/office/drawing/2014/main" id="{D0C1D6DC-3AE2-4498-962B-AB40CB9432BA}"/>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1198D38D-3313-4114-97A6-B2319EB95CB0}"/>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8332257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19113"/>
            <a:ext cx="5756275" cy="3241675"/>
          </a:xfrm>
        </p:spPr>
      </p:sp>
      <p:sp>
        <p:nvSpPr>
          <p:cNvPr id="3" name="Notes Placeholder 2"/>
          <p:cNvSpPr>
            <a:spLocks noGrp="1"/>
          </p:cNvSpPr>
          <p:nvPr>
            <p:ph type="body" idx="1"/>
          </p:nvPr>
        </p:nvSpPr>
        <p:spPr/>
        <p:txBody>
          <a:bodyPr/>
          <a:lstStyle/>
          <a:p>
            <a:pPr marL="371429" indent="-371429" defTabSz="743057">
              <a:lnSpc>
                <a:spcPct val="100000"/>
              </a:lnSpc>
              <a:spcBef>
                <a:spcPts val="0"/>
              </a:spcBef>
              <a:spcAft>
                <a:spcPts val="0"/>
              </a:spcAft>
              <a:buFont typeface="Symbol" panose="05050102010706020507" pitchFamily="18" charset="2"/>
              <a:buChar char=""/>
            </a:pPr>
            <a:r>
              <a:rPr lang="en-AU" sz="1100" dirty="0">
                <a:latin typeface="Calibri" panose="020F0502020204030204" pitchFamily="34" charset="0"/>
                <a:cs typeface="Calibri" panose="020F0502020204030204" pitchFamily="34" charset="0"/>
              </a:rPr>
              <a:t>This presentation is one of a range of initiatives </a:t>
            </a:r>
            <a:r>
              <a:rPr lang="en-AU" sz="1100" dirty="0" err="1">
                <a:latin typeface="Calibri" panose="020F0502020204030204" pitchFamily="34" charset="0"/>
                <a:cs typeface="Calibri" panose="020F0502020204030204" pitchFamily="34" charset="0"/>
              </a:rPr>
              <a:t>AWI</a:t>
            </a:r>
            <a:r>
              <a:rPr lang="en-AU" sz="1100" dirty="0">
                <a:latin typeface="Calibri" panose="020F0502020204030204" pitchFamily="34" charset="0"/>
                <a:cs typeface="Calibri" panose="020F0502020204030204" pitchFamily="34" charset="0"/>
              </a:rPr>
              <a:t> has available or will soon be available that can help you manage flystrike short and long term.</a:t>
            </a:r>
          </a:p>
          <a:p>
            <a:pPr marL="0" indent="0" defTabSz="743057">
              <a:lnSpc>
                <a:spcPct val="100000"/>
              </a:lnSpc>
              <a:spcBef>
                <a:spcPts val="0"/>
              </a:spcBef>
              <a:spcAft>
                <a:spcPts val="0"/>
              </a:spcAft>
              <a:buFont typeface="Symbol" panose="05050102010706020507" pitchFamily="18" charset="2"/>
              <a:buNone/>
            </a:pPr>
            <a:endParaRPr lang="en-AU" sz="1100" dirty="0">
              <a:latin typeface="Calibri" panose="020F0502020204030204" pitchFamily="34" charset="0"/>
              <a:cs typeface="Calibri" panose="020F0502020204030204" pitchFamily="34" charset="0"/>
            </a:endParaRPr>
          </a:p>
          <a:p>
            <a:pPr marL="371429" marR="0" lvl="0" indent="-371429" algn="l" defTabSz="74305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b="0" kern="1200" dirty="0">
                <a:solidFill>
                  <a:schemeClr val="tx1"/>
                </a:solidFill>
                <a:latin typeface="Calibri" panose="020F0502020204030204" pitchFamily="34" charset="0"/>
                <a:ea typeface="+mn-ea"/>
                <a:cs typeface="Calibri" panose="020F0502020204030204" pitchFamily="34" charset="0"/>
              </a:rPr>
              <a:t>There are a number of other learning opportunities available from </a:t>
            </a:r>
            <a:r>
              <a:rPr lang="en-AU" sz="1100" b="0" kern="1200" dirty="0" err="1">
                <a:solidFill>
                  <a:schemeClr val="tx1"/>
                </a:solidFill>
                <a:latin typeface="Calibri" panose="020F0502020204030204" pitchFamily="34" charset="0"/>
                <a:ea typeface="+mn-ea"/>
                <a:cs typeface="Calibri" panose="020F0502020204030204" pitchFamily="34" charset="0"/>
              </a:rPr>
              <a:t>AWI</a:t>
            </a:r>
            <a:r>
              <a:rPr lang="en-AU" sz="1100" b="0" kern="1200" dirty="0">
                <a:solidFill>
                  <a:schemeClr val="tx1"/>
                </a:solidFill>
                <a:latin typeface="Calibri" panose="020F0502020204030204" pitchFamily="34" charset="0"/>
                <a:ea typeface="+mn-ea"/>
                <a:cs typeface="Calibri" panose="020F0502020204030204" pitchFamily="34" charset="0"/>
              </a:rPr>
              <a:t>…</a:t>
            </a:r>
          </a:p>
          <a:p>
            <a:pPr marL="371429" marR="0" lvl="0" indent="-371429" algn="l" defTabSz="743057"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AU" sz="1100" b="0" kern="1200" dirty="0">
              <a:solidFill>
                <a:schemeClr val="tx1"/>
              </a:solidFill>
              <a:latin typeface="Calibri" panose="020F0502020204030204" pitchFamily="34" charset="0"/>
              <a:ea typeface="+mn-ea"/>
              <a:cs typeface="Calibri" panose="020F0502020204030204" pitchFamily="34" charset="0"/>
            </a:endParaRPr>
          </a:p>
          <a:p>
            <a:pPr marL="371429" marR="0" lvl="0" indent="-371429" algn="l" defTabSz="74305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b="1" kern="1200" dirty="0">
                <a:solidFill>
                  <a:schemeClr val="tx1"/>
                </a:solidFill>
                <a:latin typeface="Calibri" panose="020F0502020204030204" pitchFamily="34" charset="0"/>
                <a:ea typeface="+mn-ea"/>
                <a:cs typeface="Calibri" panose="020F0502020204030204" pitchFamily="34" charset="0"/>
              </a:rPr>
              <a:t>It’s Fly Time! </a:t>
            </a:r>
            <a:r>
              <a:rPr lang="en-AU" sz="1100" b="0" kern="1200" dirty="0">
                <a:solidFill>
                  <a:schemeClr val="tx1"/>
                </a:solidFill>
                <a:latin typeface="Calibri" panose="020F0502020204030204" pitchFamily="34" charset="0"/>
                <a:ea typeface="+mn-ea"/>
                <a:cs typeface="Calibri" panose="020F0502020204030204" pitchFamily="34" charset="0"/>
              </a:rPr>
              <a:t>Is a one hour webinar held in the lead up to high flystrike risk periods via </a:t>
            </a:r>
            <a:r>
              <a:rPr lang="en-AU" sz="1100" b="0" kern="1200" dirty="0" err="1">
                <a:solidFill>
                  <a:schemeClr val="tx1"/>
                </a:solidFill>
                <a:latin typeface="Calibri" panose="020F0502020204030204" pitchFamily="34" charset="0"/>
                <a:ea typeface="+mn-ea"/>
                <a:cs typeface="Calibri" panose="020F0502020204030204" pitchFamily="34" charset="0"/>
              </a:rPr>
              <a:t>AWI</a:t>
            </a:r>
            <a:r>
              <a:rPr lang="en-AU" sz="1100" b="0" kern="1200" dirty="0">
                <a:solidFill>
                  <a:schemeClr val="tx1"/>
                </a:solidFill>
                <a:latin typeface="Calibri" panose="020F0502020204030204" pitchFamily="34" charset="0"/>
                <a:ea typeface="+mn-ea"/>
                <a:cs typeface="Calibri" panose="020F0502020204030204" pitchFamily="34" charset="0"/>
              </a:rPr>
              <a:t>. The contents cover what you have heard in this presentation.</a:t>
            </a:r>
          </a:p>
          <a:p>
            <a:endParaRPr lang="en-AU" dirty="0"/>
          </a:p>
        </p:txBody>
      </p:sp>
      <p:sp>
        <p:nvSpPr>
          <p:cNvPr id="4" name="Slide Number Placeholder 3"/>
          <p:cNvSpPr>
            <a:spLocks noGrp="1"/>
          </p:cNvSpPr>
          <p:nvPr>
            <p:ph type="sldNum" sz="quarter" idx="5"/>
          </p:nvPr>
        </p:nvSpPr>
        <p:spPr/>
        <p:txBody>
          <a:bodyPr/>
          <a:lstStyle/>
          <a:p>
            <a:fld id="{3CE4697D-DD46-40BF-8AD7-E8FBBCF37496}" type="slidenum">
              <a:rPr lang="en-US" smtClean="0"/>
              <a:t>78</a:t>
            </a:fld>
            <a:endParaRPr lang="en-US"/>
          </a:p>
        </p:txBody>
      </p:sp>
    </p:spTree>
    <p:extLst>
      <p:ext uri="{BB962C8B-B14F-4D97-AF65-F5344CB8AC3E}">
        <p14:creationId xmlns:p14="http://schemas.microsoft.com/office/powerpoint/2010/main" val="14092280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19113"/>
            <a:ext cx="5756275" cy="3241675"/>
          </a:xfrm>
        </p:spPr>
      </p:sp>
      <p:sp>
        <p:nvSpPr>
          <p:cNvPr id="3" name="Notes Placeholder 2"/>
          <p:cNvSpPr>
            <a:spLocks noGrp="1"/>
          </p:cNvSpPr>
          <p:nvPr>
            <p:ph type="body" idx="1"/>
          </p:nvPr>
        </p:nvSpPr>
        <p:spPr/>
        <p:txBody>
          <a:bodyPr/>
          <a:lstStyle/>
          <a:p>
            <a:pPr marL="371429" marR="0" lvl="0" indent="-371429" algn="l" defTabSz="74305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100" b="1" kern="1200" dirty="0" err="1">
                <a:solidFill>
                  <a:schemeClr val="tx1"/>
                </a:solidFill>
                <a:latin typeface="Calibri" panose="020F0502020204030204" pitchFamily="34" charset="0"/>
                <a:ea typeface="+mn-ea"/>
                <a:cs typeface="Calibri" panose="020F0502020204030204" pitchFamily="34" charset="0"/>
              </a:rPr>
              <a:t>DemystiFly</a:t>
            </a:r>
            <a:r>
              <a:rPr lang="en-GB" sz="1100" b="0" kern="1200" dirty="0">
                <a:solidFill>
                  <a:schemeClr val="tx1"/>
                </a:solidFill>
                <a:latin typeface="Calibri" panose="020F0502020204030204" pitchFamily="34" charset="0"/>
                <a:ea typeface="+mn-ea"/>
                <a:cs typeface="Calibri" panose="020F0502020204030204" pitchFamily="34" charset="0"/>
              </a:rPr>
              <a:t> - Practical information for woolgrowers and their advisors regarding managing blowfly chemical resistance. </a:t>
            </a:r>
          </a:p>
          <a:p>
            <a:pPr marL="371429" indent="-371429" algn="l" defTabSz="743057" rtl="0" eaLnBrk="1" latinLnBrk="0" hangingPunct="1">
              <a:lnSpc>
                <a:spcPct val="100000"/>
              </a:lnSpc>
              <a:spcBef>
                <a:spcPts val="0"/>
              </a:spcBef>
              <a:spcAft>
                <a:spcPts val="0"/>
              </a:spcAft>
              <a:buFont typeface="Symbol" panose="05050102010706020507" pitchFamily="18" charset="2"/>
              <a:buChar char=""/>
              <a:defRPr/>
            </a:pPr>
            <a:endParaRPr lang="en-GB" sz="1000" b="1" kern="1200" dirty="0">
              <a:solidFill>
                <a:schemeClr val="tx1"/>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3CE4697D-DD46-40BF-8AD7-E8FBBCF37496}" type="slidenum">
              <a:rPr lang="en-US" smtClean="0"/>
              <a:t>79</a:t>
            </a:fld>
            <a:endParaRPr lang="en-US"/>
          </a:p>
        </p:txBody>
      </p:sp>
    </p:spTree>
    <p:extLst>
      <p:ext uri="{BB962C8B-B14F-4D97-AF65-F5344CB8AC3E}">
        <p14:creationId xmlns:p14="http://schemas.microsoft.com/office/powerpoint/2010/main" val="143800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We’ll actually start with weather first.</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Weather conditions play a big role in determining the risk of flystrike. </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The risk of flystrike is greatest during warm and wet conditions. </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defTabSz="990478">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Calibri" panose="020F0502020204030204" pitchFamily="34" charset="0"/>
              </a:rPr>
              <a:t>This usually coincides with spring and autumn but it can occur throughout the year if climatic conditions make sheep more susceptible to flystrike and favour fly reproduction.</a:t>
            </a:r>
            <a:endParaRPr lang="en-AU" sz="1100" dirty="0">
              <a:solidFill>
                <a:srgbClr val="000000"/>
              </a:solidFill>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8</a:t>
            </a:fld>
            <a:endParaRPr lang="en-AU"/>
          </a:p>
        </p:txBody>
      </p:sp>
      <p:sp>
        <p:nvSpPr>
          <p:cNvPr id="5" name="Date Placeholder 4">
            <a:extLst>
              <a:ext uri="{FF2B5EF4-FFF2-40B4-BE49-F238E27FC236}">
                <a16:creationId xmlns:a16="http://schemas.microsoft.com/office/drawing/2014/main" id="{8F00B133-8C2F-4AAB-B36E-D6BE0F077EB1}"/>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427A970B-08B6-41EE-9DA5-16D1D4B5B0AB}"/>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1182438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19113"/>
            <a:ext cx="5756275" cy="3241675"/>
          </a:xfrm>
        </p:spPr>
      </p:sp>
      <p:sp>
        <p:nvSpPr>
          <p:cNvPr id="3" name="Notes Placeholder 2"/>
          <p:cNvSpPr>
            <a:spLocks noGrp="1"/>
          </p:cNvSpPr>
          <p:nvPr>
            <p:ph type="body" idx="1"/>
          </p:nvPr>
        </p:nvSpPr>
        <p:spPr/>
        <p:txBody>
          <a:bodyPr/>
          <a:lstStyle/>
          <a:p>
            <a:pPr marL="371429" indent="-371429" algn="l" defTabSz="743057" rtl="0" eaLnBrk="1" latinLnBrk="0" hangingPunct="1">
              <a:lnSpc>
                <a:spcPct val="100000"/>
              </a:lnSpc>
              <a:spcBef>
                <a:spcPts val="0"/>
              </a:spcBef>
              <a:spcAft>
                <a:spcPts val="0"/>
              </a:spcAft>
              <a:buFont typeface="Symbol" panose="05050102010706020507" pitchFamily="18" charset="2"/>
              <a:buChar char=""/>
              <a:defRPr/>
            </a:pPr>
            <a:r>
              <a:rPr lang="en-GB" sz="1100" b="1" kern="1200" dirty="0" err="1">
                <a:solidFill>
                  <a:schemeClr val="tx1"/>
                </a:solidFill>
                <a:latin typeface="+mn-lt"/>
                <a:ea typeface="+mn-ea"/>
                <a:cs typeface="Calibri" panose="020F0502020204030204" pitchFamily="34" charset="0"/>
              </a:rPr>
              <a:t>SimpliFly</a:t>
            </a:r>
            <a:r>
              <a:rPr lang="en-GB" sz="1100" b="0" kern="1200" dirty="0">
                <a:solidFill>
                  <a:schemeClr val="tx1"/>
                </a:solidFill>
                <a:latin typeface="+mn-lt"/>
                <a:ea typeface="+mn-ea"/>
                <a:cs typeface="Calibri" panose="020F0502020204030204" pitchFamily="34" charset="0"/>
              </a:rPr>
              <a:t> – A one-day workshop to help develop a strategic flystrike management plan and annual calendar that integrates many of the tools you’ve heard about today into an overall plan across your flystrike risk period. </a:t>
            </a:r>
          </a:p>
          <a:p>
            <a:pPr marL="371429" indent="-371429" algn="l" defTabSz="743057" rtl="0" eaLnBrk="1" latinLnBrk="0" hangingPunct="1">
              <a:lnSpc>
                <a:spcPct val="100000"/>
              </a:lnSpc>
              <a:spcBef>
                <a:spcPts val="0"/>
              </a:spcBef>
              <a:spcAft>
                <a:spcPts val="0"/>
              </a:spcAft>
              <a:buFont typeface="Symbol" panose="05050102010706020507" pitchFamily="18" charset="2"/>
              <a:buChar char=""/>
              <a:defRPr/>
            </a:pPr>
            <a:endParaRPr lang="en-GB" sz="1000" b="0" kern="1200" dirty="0">
              <a:solidFill>
                <a:schemeClr val="tx1"/>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3CE4697D-DD46-40BF-8AD7-E8FBBCF37496}" type="slidenum">
              <a:rPr lang="en-US" smtClean="0"/>
              <a:t>80</a:t>
            </a:fld>
            <a:endParaRPr lang="en-US"/>
          </a:p>
        </p:txBody>
      </p:sp>
    </p:spTree>
    <p:extLst>
      <p:ext uri="{BB962C8B-B14F-4D97-AF65-F5344CB8AC3E}">
        <p14:creationId xmlns:p14="http://schemas.microsoft.com/office/powerpoint/2010/main" val="41598464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19113"/>
            <a:ext cx="5756275" cy="3241675"/>
          </a:xfrm>
        </p:spPr>
      </p:sp>
      <p:sp>
        <p:nvSpPr>
          <p:cNvPr id="3" name="Notes Placeholder 2"/>
          <p:cNvSpPr>
            <a:spLocks noGrp="1"/>
          </p:cNvSpPr>
          <p:nvPr>
            <p:ph type="body" idx="1"/>
          </p:nvPr>
        </p:nvSpPr>
        <p:spPr/>
        <p:txBody>
          <a:bodyPr/>
          <a:lstStyle/>
          <a:p>
            <a:pPr marL="371429" marR="0" lvl="0" indent="-371429" algn="l" defTabSz="74305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100" b="1" kern="1200" dirty="0" err="1">
                <a:solidFill>
                  <a:schemeClr val="tx1"/>
                </a:solidFill>
                <a:latin typeface="Calibri" panose="020F0502020204030204" pitchFamily="34" charset="0"/>
                <a:ea typeface="+mn-ea"/>
                <a:cs typeface="Calibri" panose="020F0502020204030204" pitchFamily="34" charset="0"/>
              </a:rPr>
              <a:t>ClassiFly</a:t>
            </a:r>
            <a:r>
              <a:rPr lang="en-GB" sz="1100" b="0" kern="1200" dirty="0">
                <a:solidFill>
                  <a:schemeClr val="tx1"/>
                </a:solidFill>
                <a:latin typeface="Calibri" panose="020F0502020204030204" pitchFamily="34" charset="0"/>
                <a:ea typeface="+mn-ea"/>
                <a:cs typeface="Calibri" panose="020F0502020204030204" pitchFamily="34" charset="0"/>
              </a:rPr>
              <a:t> – A one-day workshop to increase skills and awareness in breeding for improved natural flystrike resistance. </a:t>
            </a:r>
            <a:endParaRPr lang="en-AU" sz="1100" dirty="0"/>
          </a:p>
          <a:p>
            <a:endParaRPr lang="en-AU" dirty="0"/>
          </a:p>
        </p:txBody>
      </p:sp>
      <p:sp>
        <p:nvSpPr>
          <p:cNvPr id="4" name="Slide Number Placeholder 3"/>
          <p:cNvSpPr>
            <a:spLocks noGrp="1"/>
          </p:cNvSpPr>
          <p:nvPr>
            <p:ph type="sldNum" sz="quarter" idx="5"/>
          </p:nvPr>
        </p:nvSpPr>
        <p:spPr/>
        <p:txBody>
          <a:bodyPr/>
          <a:lstStyle/>
          <a:p>
            <a:fld id="{3CE4697D-DD46-40BF-8AD7-E8FBBCF37496}" type="slidenum">
              <a:rPr lang="en-US" smtClean="0"/>
              <a:t>81</a:t>
            </a:fld>
            <a:endParaRPr lang="en-US"/>
          </a:p>
        </p:txBody>
      </p:sp>
    </p:spTree>
    <p:extLst>
      <p:ext uri="{BB962C8B-B14F-4D97-AF65-F5344CB8AC3E}">
        <p14:creationId xmlns:p14="http://schemas.microsoft.com/office/powerpoint/2010/main" val="9655511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19113"/>
            <a:ext cx="5756275" cy="3241675"/>
          </a:xfrm>
        </p:spPr>
      </p:sp>
      <p:sp>
        <p:nvSpPr>
          <p:cNvPr id="3" name="Notes Placeholder 2"/>
          <p:cNvSpPr>
            <a:spLocks noGrp="1"/>
          </p:cNvSpPr>
          <p:nvPr>
            <p:ph type="body" idx="1"/>
          </p:nvPr>
        </p:nvSpPr>
        <p:spPr/>
        <p:txBody>
          <a:bodyPr/>
          <a:lstStyle/>
          <a:p>
            <a:pPr marL="371429" marR="0" lvl="0" indent="-371429" algn="l" defTabSz="743057"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100" b="1" kern="1200" dirty="0" err="1">
                <a:solidFill>
                  <a:schemeClr val="tx1"/>
                </a:solidFill>
                <a:latin typeface="+mn-lt"/>
                <a:ea typeface="+mn-ea"/>
                <a:cs typeface="Calibri" panose="020F0502020204030204" pitchFamily="34" charset="0"/>
              </a:rPr>
              <a:t>StrateFly</a:t>
            </a:r>
            <a:r>
              <a:rPr lang="en-AU" sz="1100" b="0" kern="1200" dirty="0">
                <a:solidFill>
                  <a:schemeClr val="tx1"/>
                </a:solidFill>
                <a:latin typeface="+mn-lt"/>
                <a:ea typeface="+mn-ea"/>
                <a:cs typeface="Calibri" panose="020F0502020204030204" pitchFamily="34" charset="0"/>
              </a:rPr>
              <a:t> – A o</a:t>
            </a:r>
            <a:r>
              <a:rPr lang="en-GB" sz="1100" b="0" kern="1200" dirty="0">
                <a:solidFill>
                  <a:schemeClr val="tx1"/>
                </a:solidFill>
                <a:latin typeface="+mn-lt"/>
                <a:ea typeface="+mn-ea"/>
                <a:cs typeface="Calibri" panose="020F0502020204030204" pitchFamily="34" charset="0"/>
              </a:rPr>
              <a:t>ne-day workshop to develop a whole-of-farm plan for moving to a non-</a:t>
            </a:r>
            <a:r>
              <a:rPr lang="en-GB" sz="1100" b="0" kern="1200" dirty="0" err="1">
                <a:solidFill>
                  <a:schemeClr val="tx1"/>
                </a:solidFill>
                <a:latin typeface="+mn-lt"/>
                <a:ea typeface="+mn-ea"/>
                <a:cs typeface="Calibri" panose="020F0502020204030204" pitchFamily="34" charset="0"/>
              </a:rPr>
              <a:t>mulesed</a:t>
            </a:r>
            <a:r>
              <a:rPr lang="en-GB" sz="1100" b="0" kern="1200" dirty="0">
                <a:solidFill>
                  <a:schemeClr val="tx1"/>
                </a:solidFill>
                <a:latin typeface="+mn-lt"/>
                <a:ea typeface="+mn-ea"/>
                <a:cs typeface="Calibri" panose="020F0502020204030204" pitchFamily="34" charset="0"/>
              </a:rPr>
              <a:t> Merino enterprise. </a:t>
            </a:r>
          </a:p>
          <a:p>
            <a:pPr>
              <a:lnSpc>
                <a:spcPct val="100000"/>
              </a:lnSpc>
              <a:spcBef>
                <a:spcPts val="0"/>
              </a:spcBef>
              <a:spcAft>
                <a:spcPts val="0"/>
              </a:spcAft>
            </a:pPr>
            <a:endParaRPr lang="en-AU" sz="1100" dirty="0">
              <a:latin typeface="+mn-lt"/>
            </a:endParaRPr>
          </a:p>
          <a:p>
            <a:endParaRPr lang="en-AU" sz="1100" dirty="0">
              <a:latin typeface="+mn-lt"/>
            </a:endParaRPr>
          </a:p>
        </p:txBody>
      </p:sp>
      <p:sp>
        <p:nvSpPr>
          <p:cNvPr id="4" name="Slide Number Placeholder 3"/>
          <p:cNvSpPr>
            <a:spLocks noGrp="1"/>
          </p:cNvSpPr>
          <p:nvPr>
            <p:ph type="sldNum" sz="quarter" idx="5"/>
          </p:nvPr>
        </p:nvSpPr>
        <p:spPr/>
        <p:txBody>
          <a:bodyPr/>
          <a:lstStyle/>
          <a:p>
            <a:fld id="{3CE4697D-DD46-40BF-8AD7-E8FBBCF37496}" type="slidenum">
              <a:rPr lang="en-US" smtClean="0"/>
              <a:t>82</a:t>
            </a:fld>
            <a:endParaRPr lang="en-US"/>
          </a:p>
        </p:txBody>
      </p:sp>
    </p:spTree>
    <p:extLst>
      <p:ext uri="{BB962C8B-B14F-4D97-AF65-F5344CB8AC3E}">
        <p14:creationId xmlns:p14="http://schemas.microsoft.com/office/powerpoint/2010/main" val="18657004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19113"/>
            <a:ext cx="5756275" cy="3241675"/>
          </a:xfrm>
        </p:spPr>
      </p:sp>
      <p:sp>
        <p:nvSpPr>
          <p:cNvPr id="3" name="Notes Placeholder 2"/>
          <p:cNvSpPr>
            <a:spLocks noGrp="1"/>
          </p:cNvSpPr>
          <p:nvPr>
            <p:ph type="body" idx="1"/>
          </p:nvPr>
        </p:nvSpPr>
        <p:spPr/>
        <p:txBody>
          <a:bodyPr/>
          <a:lstStyle/>
          <a:p>
            <a:pPr marL="371429" indent="-371429" algn="l" defTabSz="743057" rtl="0" eaLnBrk="1" latinLnBrk="0" hangingPunct="1">
              <a:lnSpc>
                <a:spcPct val="100000"/>
              </a:lnSpc>
              <a:spcBef>
                <a:spcPts val="0"/>
              </a:spcBef>
              <a:spcAft>
                <a:spcPts val="0"/>
              </a:spcAft>
              <a:buFont typeface="Symbol" panose="05050102010706020507" pitchFamily="18" charset="2"/>
              <a:buChar char=""/>
              <a:defRPr/>
            </a:pPr>
            <a:r>
              <a:rPr lang="en-AU" sz="1100" b="1" kern="1200" dirty="0" err="1">
                <a:solidFill>
                  <a:schemeClr val="tx1"/>
                </a:solidFill>
                <a:latin typeface="Calibri" panose="020F0502020204030204" pitchFamily="34" charset="0"/>
                <a:ea typeface="+mn-ea"/>
                <a:cs typeface="Calibri" panose="020F0502020204030204" pitchFamily="34" charset="0"/>
              </a:rPr>
              <a:t>AmpliFly</a:t>
            </a:r>
            <a:r>
              <a:rPr lang="en-AU" sz="1100" kern="1200" dirty="0">
                <a:solidFill>
                  <a:schemeClr val="tx1"/>
                </a:solidFill>
                <a:latin typeface="Calibri" panose="020F0502020204030204" pitchFamily="34" charset="0"/>
                <a:ea typeface="+mn-ea"/>
                <a:cs typeface="Calibri" panose="020F0502020204030204" pitchFamily="34" charset="0"/>
              </a:rPr>
              <a:t> - </a:t>
            </a:r>
            <a:r>
              <a:rPr lang="en-GB" sz="1100" kern="1200" dirty="0">
                <a:solidFill>
                  <a:schemeClr val="tx1"/>
                </a:solidFill>
                <a:latin typeface="Calibri" panose="020F0502020204030204" pitchFamily="34" charset="0"/>
                <a:ea typeface="+mn-ea"/>
                <a:cs typeface="Calibri" panose="020F0502020204030204" pitchFamily="34" charset="0"/>
              </a:rPr>
              <a:t>1-on-1 coaching and support to implement your whole-of-farm plan for moving to a non-</a:t>
            </a:r>
            <a:r>
              <a:rPr lang="en-GB" sz="1100" kern="1200" dirty="0" err="1">
                <a:solidFill>
                  <a:schemeClr val="tx1"/>
                </a:solidFill>
                <a:latin typeface="Calibri" panose="020F0502020204030204" pitchFamily="34" charset="0"/>
                <a:ea typeface="+mn-ea"/>
                <a:cs typeface="Calibri" panose="020F0502020204030204" pitchFamily="34" charset="0"/>
              </a:rPr>
              <a:t>mulesed</a:t>
            </a:r>
            <a:r>
              <a:rPr lang="en-GB" sz="1100" kern="1200" dirty="0">
                <a:solidFill>
                  <a:schemeClr val="tx1"/>
                </a:solidFill>
                <a:latin typeface="Calibri" panose="020F0502020204030204" pitchFamily="34" charset="0"/>
                <a:ea typeface="+mn-ea"/>
                <a:cs typeface="Calibri" panose="020F0502020204030204" pitchFamily="34" charset="0"/>
              </a:rPr>
              <a:t> Merino enterprise. </a:t>
            </a:r>
            <a:endParaRPr lang="en-AU" sz="1100" dirty="0"/>
          </a:p>
          <a:p>
            <a:endParaRPr lang="en-AU" dirty="0"/>
          </a:p>
        </p:txBody>
      </p:sp>
      <p:sp>
        <p:nvSpPr>
          <p:cNvPr id="4" name="Slide Number Placeholder 3"/>
          <p:cNvSpPr>
            <a:spLocks noGrp="1"/>
          </p:cNvSpPr>
          <p:nvPr>
            <p:ph type="sldNum" sz="quarter" idx="5"/>
          </p:nvPr>
        </p:nvSpPr>
        <p:spPr/>
        <p:txBody>
          <a:bodyPr/>
          <a:lstStyle/>
          <a:p>
            <a:fld id="{3CE4697D-DD46-40BF-8AD7-E8FBBCF37496}" type="slidenum">
              <a:rPr lang="en-US" smtClean="0"/>
              <a:t>83</a:t>
            </a:fld>
            <a:endParaRPr lang="en-US"/>
          </a:p>
        </p:txBody>
      </p:sp>
    </p:spTree>
    <p:extLst>
      <p:ext uri="{BB962C8B-B14F-4D97-AF65-F5344CB8AC3E}">
        <p14:creationId xmlns:p14="http://schemas.microsoft.com/office/powerpoint/2010/main" val="18185634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You can find out more about these initiatives from wool.com/</a:t>
            </a:r>
            <a:r>
              <a:rPr lang="en-AU" sz="1100" dirty="0" err="1">
                <a:solidFill>
                  <a:srgbClr val="000000"/>
                </a:solidFill>
                <a:latin typeface="+mn-lt"/>
                <a:ea typeface="Noto Sans Symbols"/>
                <a:cs typeface="Noto Sans Symbols"/>
              </a:rPr>
              <a:t>flystrikeresources</a:t>
            </a:r>
            <a:endParaRPr lang="en-AU" sz="1100" dirty="0">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84</a:t>
            </a:fld>
            <a:endParaRPr lang="en-AU"/>
          </a:p>
        </p:txBody>
      </p:sp>
      <p:sp>
        <p:nvSpPr>
          <p:cNvPr id="5" name="Date Placeholder 4">
            <a:extLst>
              <a:ext uri="{FF2B5EF4-FFF2-40B4-BE49-F238E27FC236}">
                <a16:creationId xmlns:a16="http://schemas.microsoft.com/office/drawing/2014/main" id="{D144A2EC-1D95-4361-BDFE-623AE8521090}"/>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B8845B28-D7DE-4A11-B0A3-5F434479CE34}"/>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38711100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40088"/>
          </a:xfrm>
        </p:spPr>
      </p:sp>
      <p:sp>
        <p:nvSpPr>
          <p:cNvPr id="3" name="Notes Placeholder 2"/>
          <p:cNvSpPr>
            <a:spLocks noGrp="1"/>
          </p:cNvSpPr>
          <p:nvPr>
            <p:ph type="body" idx="1"/>
          </p:nvPr>
        </p:nvSpPr>
        <p:spPr/>
        <p:txBody>
          <a:bodyPr/>
          <a:lstStyle/>
          <a:p>
            <a:pPr defTabSz="743057">
              <a:lnSpc>
                <a:spcPct val="107000"/>
              </a:lnSpc>
              <a:spcAft>
                <a:spcPts val="325"/>
              </a:spcAft>
              <a:tabLst>
                <a:tab pos="315715" algn="l"/>
                <a:tab pos="705716" algn="l"/>
              </a:tabLst>
              <a:defRPr/>
            </a:pPr>
            <a:r>
              <a:rPr lang="en-AU" sz="1100" dirty="0">
                <a:solidFill>
                  <a:srgbClr val="000000"/>
                </a:solidFill>
                <a:latin typeface="+mn-lt"/>
                <a:ea typeface="Calibri" panose="020F0502020204030204" pitchFamily="34" charset="0"/>
              </a:rPr>
              <a:t>FACILITATOR </a:t>
            </a:r>
            <a:endParaRPr lang="en-AU" sz="1100" dirty="0">
              <a:latin typeface="+mn-lt"/>
              <a:ea typeface="Calibri" panose="020F0502020204030204" pitchFamily="34" charset="0"/>
            </a:endParaRP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solidFill>
                <a:srgbClr val="000000"/>
              </a:solidFill>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Thanks [Deliverer], that was terrific.</a:t>
            </a:r>
            <a:r>
              <a:rPr lang="en-AU" sz="1100" i="1" dirty="0">
                <a:solidFill>
                  <a:srgbClr val="000000"/>
                </a:solidFill>
                <a:latin typeface="+mn-lt"/>
                <a:ea typeface="Noto Sans Symbols"/>
                <a:cs typeface="Noto Sans Symbols"/>
              </a:rPr>
              <a:t> </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i="1" dirty="0">
                <a:solidFill>
                  <a:srgbClr val="000000"/>
                </a:solidFill>
                <a:latin typeface="+mn-lt"/>
                <a:ea typeface="Noto Sans Symbols"/>
                <a:cs typeface="Noto Sans Symbols"/>
              </a:rPr>
              <a:t>Summarise a key point or two from the webinar. E.g. how prevention, monitoring and treatment can’t be considered in isolation of each other and each contributes differently to effective flystrike management/getting the balance of activities right is key to effective flystrike management.</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dirty="0">
                <a:solidFill>
                  <a:srgbClr val="000000"/>
                </a:solidFill>
                <a:latin typeface="+mn-lt"/>
                <a:ea typeface="Noto Sans Symbols"/>
                <a:cs typeface="Noto Sans Symbols"/>
              </a:rPr>
              <a:t>Ok, we’ll move onto questions either on the topic of treatment which we just finished or if there are any other questions overall about prevention, monitoring and treating flystrike.</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dirty="0">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i="1" dirty="0">
                <a:solidFill>
                  <a:srgbClr val="000000"/>
                </a:solidFill>
                <a:latin typeface="+mn-lt"/>
                <a:ea typeface="Noto Sans Symbols"/>
                <a:cs typeface="Noto Sans Symbols"/>
              </a:rPr>
              <a:t>Facilitator – asks questions from participants and Deliverer answers.</a:t>
            </a:r>
          </a:p>
          <a:p>
            <a:pPr marL="371429" indent="-371429">
              <a:lnSpc>
                <a:spcPct val="107000"/>
              </a:lnSpc>
              <a:spcAft>
                <a:spcPts val="325"/>
              </a:spcAft>
              <a:buFont typeface="Arial" panose="020B0604020202020204" pitchFamily="34" charset="0"/>
              <a:buChar char="●"/>
              <a:tabLst>
                <a:tab pos="315715" algn="l"/>
                <a:tab pos="705716" algn="l"/>
              </a:tabLst>
            </a:pPr>
            <a:endParaRPr lang="en-AU" sz="1100" i="1" dirty="0">
              <a:solidFill>
                <a:srgbClr val="000000"/>
              </a:solidFill>
              <a:latin typeface="+mn-lt"/>
              <a:ea typeface="Noto Sans Symbols"/>
              <a:cs typeface="Noto Sans Symbols"/>
            </a:endParaRPr>
          </a:p>
          <a:p>
            <a:pPr marL="371429" indent="-371429">
              <a:lnSpc>
                <a:spcPct val="107000"/>
              </a:lnSpc>
              <a:spcAft>
                <a:spcPts val="325"/>
              </a:spcAft>
              <a:buFont typeface="Arial" panose="020B0604020202020204" pitchFamily="34" charset="0"/>
              <a:buChar char="●"/>
              <a:tabLst>
                <a:tab pos="315715" algn="l"/>
                <a:tab pos="705716" algn="l"/>
              </a:tabLst>
            </a:pPr>
            <a:r>
              <a:rPr lang="en-AU" sz="1100" i="1" dirty="0">
                <a:solidFill>
                  <a:srgbClr val="000000"/>
                </a:solidFill>
                <a:latin typeface="+mn-lt"/>
                <a:ea typeface="Calibri" panose="020F0502020204030204" pitchFamily="34" charset="0"/>
              </a:rPr>
              <a:t>[have three questions prepared]</a:t>
            </a:r>
            <a:endParaRPr lang="en-AU" sz="1100" dirty="0">
              <a:latin typeface="+mn-lt"/>
              <a:ea typeface="Noto Sans Symbols"/>
              <a:cs typeface="Noto Sans Symbols"/>
            </a:endParaRPr>
          </a:p>
          <a:p>
            <a:endParaRPr lang="en-AU" sz="1100" dirty="0">
              <a:latin typeface="+mn-lt"/>
            </a:endParaRPr>
          </a:p>
        </p:txBody>
      </p:sp>
      <p:sp>
        <p:nvSpPr>
          <p:cNvPr id="4" name="Slide Number Placeholder 3"/>
          <p:cNvSpPr>
            <a:spLocks noGrp="1"/>
          </p:cNvSpPr>
          <p:nvPr>
            <p:ph type="sldNum" sz="quarter" idx="5"/>
          </p:nvPr>
        </p:nvSpPr>
        <p:spPr/>
        <p:txBody>
          <a:bodyPr/>
          <a:lstStyle/>
          <a:p>
            <a:fld id="{204AA82A-7A51-4C1A-A7D6-B104C1B6ED85}" type="slidenum">
              <a:rPr lang="en-AU" smtClean="0"/>
              <a:t>85</a:t>
            </a:fld>
            <a:endParaRPr lang="en-AU"/>
          </a:p>
        </p:txBody>
      </p:sp>
      <p:sp>
        <p:nvSpPr>
          <p:cNvPr id="5" name="Date Placeholder 4">
            <a:extLst>
              <a:ext uri="{FF2B5EF4-FFF2-40B4-BE49-F238E27FC236}">
                <a16:creationId xmlns:a16="http://schemas.microsoft.com/office/drawing/2014/main" id="{7C2A6173-E646-435A-99BA-A590D2C9AEF0}"/>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073C7CD1-FB47-4626-9BDF-DCD7DD802F79}"/>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22316834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4697D-DD46-40BF-8AD7-E8FBBCF37496}" type="slidenum">
              <a:rPr lang="en-US" smtClean="0"/>
              <a:t>86</a:t>
            </a:fld>
            <a:endParaRPr lang="en-US"/>
          </a:p>
        </p:txBody>
      </p:sp>
      <p:sp>
        <p:nvSpPr>
          <p:cNvPr id="5" name="Date Placeholder 4">
            <a:extLst>
              <a:ext uri="{FF2B5EF4-FFF2-40B4-BE49-F238E27FC236}">
                <a16:creationId xmlns:a16="http://schemas.microsoft.com/office/drawing/2014/main" id="{FA925B53-B09F-468F-B0C8-DBE1DF80E7FE}"/>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66712C0E-FE33-4339-8B95-6CA7716D2E8E}"/>
              </a:ext>
            </a:extLst>
          </p:cNvPr>
          <p:cNvSpPr>
            <a:spLocks noGrp="1"/>
          </p:cNvSpPr>
          <p:nvPr>
            <p:ph type="hdr" sz="quarter"/>
          </p:nvPr>
        </p:nvSpPr>
        <p:spPr/>
        <p:txBody>
          <a:bodyPr/>
          <a:lstStyle/>
          <a:p>
            <a:r>
              <a:rPr lang="en-US"/>
              <a:t>AWI - It's Fly Time!</a:t>
            </a:r>
          </a:p>
        </p:txBody>
      </p:sp>
    </p:spTree>
    <p:extLst>
      <p:ext uri="{BB962C8B-B14F-4D97-AF65-F5344CB8AC3E}">
        <p14:creationId xmlns:p14="http://schemas.microsoft.com/office/powerpoint/2010/main" val="114878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06425"/>
            <a:ext cx="5756275" cy="3240088"/>
          </a:xfrm>
          <a:prstGeom prst="rect">
            <a:avLst/>
          </a:prstGeom>
        </p:spPr>
      </p:sp>
      <p:sp>
        <p:nvSpPr>
          <p:cNvPr id="3" name="Notes Placeholder 2"/>
          <p:cNvSpPr>
            <a:spLocks noGrp="1"/>
          </p:cNvSpPr>
          <p:nvPr>
            <p:ph type="body" idx="1"/>
          </p:nvPr>
        </p:nvSpPr>
        <p:spPr/>
        <p:txBody>
          <a:bodyPr/>
          <a:lstStyle/>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pPr>
            <a:r>
              <a:rPr lang="en-US" sz="1100" kern="1200" dirty="0">
                <a:solidFill>
                  <a:srgbClr val="000000"/>
                </a:solidFill>
                <a:latin typeface="+mn-lt"/>
                <a:ea typeface="Calibri" panose="020F0502020204030204" pitchFamily="34" charset="0"/>
                <a:cs typeface="+mn-cs"/>
              </a:rPr>
              <a:t>The blowfly lifecycle requires temperatures between 15</a:t>
            </a:r>
            <a:r>
              <a:rPr lang="en-AU" sz="1100" kern="1200" baseline="30000" dirty="0">
                <a:solidFill>
                  <a:srgbClr val="000000"/>
                </a:solidFill>
                <a:latin typeface="+mn-lt"/>
                <a:ea typeface="Calibri" panose="020F0502020204030204" pitchFamily="34" charset="0"/>
                <a:cs typeface="+mn-cs"/>
              </a:rPr>
              <a:t>o</a:t>
            </a:r>
            <a:r>
              <a:rPr lang="en-US" sz="1100" kern="1200" dirty="0">
                <a:solidFill>
                  <a:srgbClr val="000000"/>
                </a:solidFill>
                <a:latin typeface="+mn-lt"/>
                <a:ea typeface="Calibri" panose="020F0502020204030204" pitchFamily="34" charset="0"/>
                <a:cs typeface="+mn-cs"/>
              </a:rPr>
              <a:t>C and 38</a:t>
            </a:r>
            <a:r>
              <a:rPr lang="en-AU" sz="1100" kern="1200" baseline="30000" dirty="0">
                <a:solidFill>
                  <a:srgbClr val="000000"/>
                </a:solidFill>
                <a:latin typeface="+mn-lt"/>
                <a:ea typeface="Calibri" panose="020F0502020204030204" pitchFamily="34" charset="0"/>
                <a:cs typeface="+mn-cs"/>
              </a:rPr>
              <a:t>o</a:t>
            </a:r>
            <a:r>
              <a:rPr lang="en-US" sz="1100" kern="1200" dirty="0">
                <a:solidFill>
                  <a:srgbClr val="000000"/>
                </a:solidFill>
                <a:latin typeface="+mn-lt"/>
                <a:ea typeface="Calibri" panose="020F0502020204030204" pitchFamily="34" charset="0"/>
                <a:cs typeface="+mn-cs"/>
              </a:rPr>
              <a:t>C.</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pPr>
            <a:endParaRPr lang="en-US" sz="1100" kern="1200" dirty="0">
              <a:solidFill>
                <a:srgbClr val="000000"/>
              </a:solidFill>
              <a:latin typeface="+mn-lt"/>
              <a:ea typeface="Calibri" panose="020F0502020204030204" pitchFamily="34" charset="0"/>
              <a:cs typeface="+mn-cs"/>
            </a:endParaRPr>
          </a:p>
          <a:p>
            <a:pPr marL="371429" marR="0" lvl="0" indent="-371429" algn="l" defTabSz="685983"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100" dirty="0">
                <a:latin typeface="+mn-lt"/>
                <a:ea typeface="Calibri" panose="020F0502020204030204" pitchFamily="34" charset="0"/>
                <a:cs typeface="Calibri" panose="020F0502020204030204" pitchFamily="34" charset="0"/>
              </a:rPr>
              <a:t>Blowfly eggs ‘over winter’ in the soil and emergence of blowflies after winter is controlled by temperature. As soil temperatures increase over </a:t>
            </a:r>
            <a:r>
              <a:rPr lang="en-AU" sz="1100" dirty="0" err="1">
                <a:latin typeface="+mn-lt"/>
                <a:ea typeface="Calibri" panose="020F0502020204030204" pitchFamily="34" charset="0"/>
                <a:cs typeface="Calibri" panose="020F0502020204030204" pitchFamily="34" charset="0"/>
              </a:rPr>
              <a:t>15</a:t>
            </a:r>
            <a:r>
              <a:rPr lang="en-AU" sz="1100" baseline="30000" dirty="0" err="1">
                <a:latin typeface="+mn-lt"/>
                <a:ea typeface="Calibri" panose="020F0502020204030204" pitchFamily="34" charset="0"/>
                <a:cs typeface="Calibri" panose="020F0502020204030204" pitchFamily="34" charset="0"/>
              </a:rPr>
              <a:t>o</a:t>
            </a:r>
            <a:r>
              <a:rPr lang="en-AU" sz="1100" dirty="0" err="1">
                <a:latin typeface="+mn-lt"/>
                <a:ea typeface="Calibri" panose="020F0502020204030204" pitchFamily="34" charset="0"/>
                <a:cs typeface="Calibri" panose="020F0502020204030204" pitchFamily="34" charset="0"/>
              </a:rPr>
              <a:t>C</a:t>
            </a:r>
            <a:r>
              <a:rPr lang="en-AU" sz="1100" dirty="0">
                <a:latin typeface="+mn-lt"/>
                <a:ea typeface="Calibri" panose="020F0502020204030204" pitchFamily="34" charset="0"/>
                <a:cs typeface="Calibri" panose="020F0502020204030204" pitchFamily="34" charset="0"/>
              </a:rPr>
              <a:t>, larvae pupate and emerge.</a:t>
            </a:r>
          </a:p>
          <a:p>
            <a:pPr marL="371429" lvl="0" indent="-371429" algn="l" defTabSz="685983" rtl="0" eaLnBrk="1" latinLnBrk="0" hangingPunct="1">
              <a:lnSpc>
                <a:spcPct val="115000"/>
              </a:lnSpc>
              <a:spcBef>
                <a:spcPts val="0"/>
              </a:spcBef>
              <a:spcAft>
                <a:spcPts val="0"/>
              </a:spcAft>
              <a:buFont typeface="Symbol" panose="05050102010706020507" pitchFamily="18" charset="2"/>
              <a:buChar char=""/>
            </a:pPr>
            <a:endParaRPr lang="en-AU" sz="1100" kern="1200" dirty="0">
              <a:solidFill>
                <a:schemeClr val="tx1"/>
              </a:solidFill>
              <a:latin typeface="+mn-lt"/>
              <a:ea typeface="Calibri" panose="020F0502020204030204" pitchFamily="34" charset="0"/>
              <a:cs typeface="Calibri" panose="020F0502020204030204" pitchFamily="34" charset="0"/>
            </a:endParaRPr>
          </a:p>
          <a:p>
            <a:pPr marL="371429" lvl="0" indent="-371429" algn="l" defTabSz="685983" rtl="0" eaLnBrk="1" latinLnBrk="0" hangingPunct="1">
              <a:lnSpc>
                <a:spcPct val="115000"/>
              </a:lnSpc>
              <a:spcBef>
                <a:spcPts val="0"/>
              </a:spcBef>
              <a:spcAft>
                <a:spcPts val="0"/>
              </a:spcAft>
              <a:buFont typeface="Symbol" panose="05050102010706020507" pitchFamily="18" charset="2"/>
              <a:buChar char=""/>
            </a:pPr>
            <a:r>
              <a:rPr lang="en-US" sz="1100" kern="1200" dirty="0">
                <a:solidFill>
                  <a:schemeClr val="tx1"/>
                </a:solidFill>
                <a:latin typeface="+mn-lt"/>
                <a:ea typeface="Calibri" panose="020F0502020204030204" pitchFamily="34" charset="0"/>
                <a:cs typeface="Calibri" panose="020F0502020204030204" pitchFamily="34" charset="0"/>
              </a:rPr>
              <a:t>Fly activity increases above 17</a:t>
            </a:r>
            <a:r>
              <a:rPr lang="en-AU" sz="1100" baseline="30000" dirty="0">
                <a:latin typeface="+mn-lt"/>
                <a:ea typeface="Calibri" panose="020F0502020204030204" pitchFamily="34" charset="0"/>
                <a:cs typeface="Calibri" panose="020F0502020204030204" pitchFamily="34" charset="0"/>
              </a:rPr>
              <a:t>o</a:t>
            </a:r>
            <a:r>
              <a:rPr lang="en-US" sz="1100" kern="1200" dirty="0">
                <a:solidFill>
                  <a:schemeClr val="tx1"/>
                </a:solidFill>
                <a:latin typeface="+mn-lt"/>
                <a:ea typeface="Calibri" panose="020F0502020204030204" pitchFamily="34" charset="0"/>
                <a:cs typeface="Calibri" panose="020F0502020204030204" pitchFamily="34" charset="0"/>
              </a:rPr>
              <a:t>C and peaks between 26</a:t>
            </a:r>
            <a:r>
              <a:rPr lang="en-AU" sz="1100" baseline="30000" dirty="0">
                <a:latin typeface="+mn-lt"/>
                <a:ea typeface="Calibri" panose="020F0502020204030204" pitchFamily="34" charset="0"/>
                <a:cs typeface="Calibri" panose="020F0502020204030204" pitchFamily="34" charset="0"/>
              </a:rPr>
              <a:t>o</a:t>
            </a:r>
            <a:r>
              <a:rPr lang="en-US" sz="1100" kern="1200" dirty="0">
                <a:solidFill>
                  <a:schemeClr val="tx1"/>
                </a:solidFill>
                <a:latin typeface="+mn-lt"/>
                <a:ea typeface="Calibri" panose="020F0502020204030204" pitchFamily="34" charset="0"/>
                <a:cs typeface="Calibri" panose="020F0502020204030204" pitchFamily="34" charset="0"/>
              </a:rPr>
              <a:t>C to 36</a:t>
            </a:r>
            <a:r>
              <a:rPr lang="en-AU" sz="1100" baseline="30000" dirty="0">
                <a:latin typeface="+mn-lt"/>
                <a:ea typeface="Calibri" panose="020F0502020204030204" pitchFamily="34" charset="0"/>
                <a:cs typeface="Calibri" panose="020F0502020204030204" pitchFamily="34" charset="0"/>
              </a:rPr>
              <a:t>o</a:t>
            </a:r>
            <a:r>
              <a:rPr lang="en-US" sz="1100" kern="1200" dirty="0">
                <a:solidFill>
                  <a:schemeClr val="tx1"/>
                </a:solidFill>
                <a:latin typeface="+mn-lt"/>
                <a:ea typeface="Calibri" panose="020F0502020204030204" pitchFamily="34" charset="0"/>
                <a:cs typeface="Calibri" panose="020F0502020204030204" pitchFamily="34" charset="0"/>
              </a:rPr>
              <a:t>C. Higher than 38</a:t>
            </a:r>
            <a:r>
              <a:rPr lang="en-AU" sz="1100" baseline="30000" dirty="0">
                <a:latin typeface="+mn-lt"/>
                <a:ea typeface="Calibri" panose="020F0502020204030204" pitchFamily="34" charset="0"/>
                <a:cs typeface="Calibri" panose="020F0502020204030204" pitchFamily="34" charset="0"/>
              </a:rPr>
              <a:t>o</a:t>
            </a:r>
            <a:r>
              <a:rPr lang="en-US" sz="1100" kern="1200" dirty="0">
                <a:solidFill>
                  <a:schemeClr val="tx1"/>
                </a:solidFill>
                <a:latin typeface="+mn-lt"/>
                <a:ea typeface="Calibri" panose="020F0502020204030204" pitchFamily="34" charset="0"/>
                <a:cs typeface="Calibri" panose="020F0502020204030204" pitchFamily="34" charset="0"/>
              </a:rPr>
              <a:t>C they become lethargic.</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pPr>
            <a:endParaRPr lang="en-US" sz="1100" kern="1200" dirty="0">
              <a:solidFill>
                <a:srgbClr val="000000"/>
              </a:solidFill>
              <a:latin typeface="+mn-lt"/>
              <a:ea typeface="Calibri" panose="020F0502020204030204" pitchFamily="34" charset="0"/>
              <a:cs typeface="+mn-cs"/>
            </a:endParaRPr>
          </a:p>
          <a:p>
            <a:pPr marL="371429" marR="0" lvl="1" indent="-371429" algn="l" defTabSz="990478" rtl="0" eaLnBrk="1" fontAlgn="auto" latinLnBrk="0" hangingPunct="1">
              <a:lnSpc>
                <a:spcPct val="107000"/>
              </a:lnSpc>
              <a:spcBef>
                <a:spcPts val="0"/>
              </a:spcBef>
              <a:spcAft>
                <a:spcPts val="325"/>
              </a:spcAft>
              <a:buClrTx/>
              <a:buSzTx/>
              <a:buFont typeface="Arial" panose="020B0604020202020204" pitchFamily="34" charset="0"/>
              <a:buChar char="●"/>
              <a:tabLst>
                <a:tab pos="315715" algn="l"/>
                <a:tab pos="705716" algn="l"/>
              </a:tabLst>
              <a:defRPr/>
            </a:pPr>
            <a:r>
              <a:rPr lang="en-AU" sz="1100" dirty="0">
                <a:latin typeface="+mn-lt"/>
                <a:ea typeface="Calibri" panose="020F0502020204030204" pitchFamily="34" charset="0"/>
                <a:cs typeface="Calibri" panose="020F0502020204030204" pitchFamily="34" charset="0"/>
              </a:rPr>
              <a:t>Consistent, regular rainfall that keeps the skin of the sheep moist for more than two days increases the risk of flystrike as there is less opportunity for skin to dry out.</a:t>
            </a:r>
          </a:p>
          <a:p>
            <a:pPr marL="371429" marR="0" lvl="1" indent="-371429" algn="l" defTabSz="990478" rtl="0" eaLnBrk="1" fontAlgn="auto" latinLnBrk="0" hangingPunct="1">
              <a:lnSpc>
                <a:spcPct val="107000"/>
              </a:lnSpc>
              <a:spcBef>
                <a:spcPts val="0"/>
              </a:spcBef>
              <a:spcAft>
                <a:spcPts val="325"/>
              </a:spcAft>
              <a:buClrTx/>
              <a:buSzTx/>
              <a:buFont typeface="Arial" panose="020B0604020202020204" pitchFamily="34" charset="0"/>
              <a:buChar char="●"/>
              <a:tabLst>
                <a:tab pos="315715" algn="l"/>
                <a:tab pos="705716" algn="l"/>
              </a:tabLst>
              <a:defRPr/>
            </a:pPr>
            <a:endParaRPr lang="en-AU" sz="1100" dirty="0">
              <a:latin typeface="+mn-lt"/>
              <a:ea typeface="Calibri" panose="020F0502020204030204" pitchFamily="34" charset="0"/>
              <a:cs typeface="Calibri" panose="020F0502020204030204" pitchFamily="34" charset="0"/>
            </a:endParaRPr>
          </a:p>
          <a:p>
            <a:pPr marL="371429" marR="0" lvl="1" indent="-371429" algn="l" defTabSz="990478" rtl="0" eaLnBrk="1" fontAlgn="auto" latinLnBrk="0" hangingPunct="1">
              <a:lnSpc>
                <a:spcPct val="107000"/>
              </a:lnSpc>
              <a:spcBef>
                <a:spcPts val="0"/>
              </a:spcBef>
              <a:spcAft>
                <a:spcPts val="325"/>
              </a:spcAft>
              <a:buClrTx/>
              <a:buSzTx/>
              <a:buFont typeface="Arial" panose="020B0604020202020204" pitchFamily="34" charset="0"/>
              <a:buChar char="●"/>
              <a:tabLst>
                <a:tab pos="315715" algn="l"/>
                <a:tab pos="705716" algn="l"/>
              </a:tabLst>
              <a:defRPr/>
            </a:pPr>
            <a:r>
              <a:rPr lang="en-AU" sz="1100" dirty="0">
                <a:latin typeface="+mn-lt"/>
                <a:ea typeface="Calibri" panose="020F0502020204030204" pitchFamily="34" charset="0"/>
                <a:cs typeface="Calibri" panose="020F0502020204030204" pitchFamily="34" charset="0"/>
              </a:rPr>
              <a:t>Frequent, small falls of rain are more conducive to flystrike than occasional heavy falls.  </a:t>
            </a:r>
          </a:p>
          <a:p>
            <a:pPr marL="371429" marR="0" lvl="1" indent="-371429" algn="l" defTabSz="990478" rtl="0" eaLnBrk="1" fontAlgn="auto" latinLnBrk="0" hangingPunct="1">
              <a:lnSpc>
                <a:spcPct val="107000"/>
              </a:lnSpc>
              <a:spcBef>
                <a:spcPts val="0"/>
              </a:spcBef>
              <a:spcAft>
                <a:spcPts val="325"/>
              </a:spcAft>
              <a:buClrTx/>
              <a:buSzTx/>
              <a:buFont typeface="Arial" panose="020B0604020202020204" pitchFamily="34" charset="0"/>
              <a:buChar char="●"/>
              <a:tabLst>
                <a:tab pos="315715" algn="l"/>
                <a:tab pos="705716" algn="l"/>
              </a:tabLst>
              <a:defRPr/>
            </a:pPr>
            <a:endParaRPr lang="en-AU" sz="1100" kern="1200" dirty="0">
              <a:solidFill>
                <a:srgbClr val="000000"/>
              </a:solidFill>
              <a:latin typeface="+mn-lt"/>
              <a:ea typeface="Courier New" panose="02070309020205020404" pitchFamily="49" charset="0"/>
              <a:cs typeface="+mn-cs"/>
            </a:endParaRPr>
          </a:p>
          <a:p>
            <a:pPr marL="371429" indent="-371429">
              <a:spcBef>
                <a:spcPts val="0"/>
              </a:spcBef>
              <a:spcAft>
                <a:spcPts val="0"/>
              </a:spcAft>
              <a:buFont typeface="Symbol" panose="05050102010706020507" pitchFamily="18" charset="2"/>
              <a:buChar char=""/>
            </a:pPr>
            <a:r>
              <a:rPr lang="en-AU" sz="1100" dirty="0">
                <a:latin typeface="+mn-lt"/>
                <a:ea typeface="Calibri" panose="020F0502020204030204" pitchFamily="34" charset="0"/>
                <a:cs typeface="Calibri" panose="020F0502020204030204" pitchFamily="34" charset="0"/>
              </a:rPr>
              <a:t>Flies are more active when wind speeds are under 9 km per hour.</a:t>
            </a:r>
          </a:p>
          <a:p>
            <a:pPr marL="371429" indent="-371429">
              <a:spcBef>
                <a:spcPts val="0"/>
              </a:spcBef>
              <a:spcAft>
                <a:spcPts val="0"/>
              </a:spcAft>
              <a:buFont typeface="Symbol" panose="05050102010706020507" pitchFamily="18" charset="2"/>
              <a:buChar char=""/>
            </a:pPr>
            <a:endParaRPr lang="en-AU" sz="1100" dirty="0">
              <a:latin typeface="+mn-lt"/>
              <a:ea typeface="Calibri" panose="020F0502020204030204" pitchFamily="34" charset="0"/>
              <a:cs typeface="Calibri" panose="020F0502020204030204" pitchFamily="34" charset="0"/>
            </a:endParaRPr>
          </a:p>
          <a:p>
            <a:pPr marL="371429" indent="-371429">
              <a:spcBef>
                <a:spcPts val="0"/>
              </a:spcBef>
              <a:spcAft>
                <a:spcPts val="0"/>
              </a:spcAft>
              <a:buFont typeface="Symbol" panose="05050102010706020507" pitchFamily="18" charset="2"/>
              <a:buChar char=""/>
            </a:pPr>
            <a:r>
              <a:rPr lang="en-AU" sz="1100" dirty="0">
                <a:latin typeface="+mn-lt"/>
                <a:ea typeface="Calibri" panose="020F0502020204030204" pitchFamily="34" charset="0"/>
                <a:cs typeface="Calibri" panose="020F0502020204030204" pitchFamily="34" charset="0"/>
              </a:rPr>
              <a:t>Fly activity decreases when wind speeds are greater than 9 km/h and stops when wind speed is greater than 30 km/h.*</a:t>
            </a:r>
          </a:p>
          <a:p>
            <a:pPr marL="371429" lvl="1" indent="-371429" algn="l" defTabSz="990478" rtl="0" eaLnBrk="1" latinLnBrk="0" hangingPunct="1">
              <a:lnSpc>
                <a:spcPct val="107000"/>
              </a:lnSpc>
              <a:spcAft>
                <a:spcPts val="325"/>
              </a:spcAft>
              <a:buFont typeface="Arial" panose="020B0604020202020204" pitchFamily="34" charset="0"/>
              <a:buChar char="●"/>
              <a:tabLst>
                <a:tab pos="315715" algn="l"/>
                <a:tab pos="705716" algn="l"/>
              </a:tabLst>
            </a:pPr>
            <a:endParaRPr lang="en-AU" sz="1100" kern="1200" dirty="0">
              <a:solidFill>
                <a:srgbClr val="000000"/>
              </a:solidFill>
              <a:latin typeface="+mn-lt"/>
              <a:ea typeface="Courier New" panose="02070309020205020404" pitchFamily="49" charset="0"/>
              <a:cs typeface="+mn-cs"/>
            </a:endParaRPr>
          </a:p>
        </p:txBody>
      </p:sp>
      <p:sp>
        <p:nvSpPr>
          <p:cNvPr id="4" name="Slide Number Placeholder 3"/>
          <p:cNvSpPr>
            <a:spLocks noGrp="1"/>
          </p:cNvSpPr>
          <p:nvPr>
            <p:ph type="sldNum" sz="quarter" idx="5"/>
          </p:nvPr>
        </p:nvSpPr>
        <p:spPr/>
        <p:txBody>
          <a:bodyPr/>
          <a:lstStyle/>
          <a:p>
            <a:pPr defTabSz="743057">
              <a:defRPr/>
            </a:pPr>
            <a:fld id="{204AA82A-7A51-4C1A-A7D6-B104C1B6ED85}" type="slidenum">
              <a:rPr lang="en-AU">
                <a:solidFill>
                  <a:prstClr val="black"/>
                </a:solidFill>
                <a:latin typeface="Calibri"/>
              </a:rPr>
              <a:pPr defTabSz="743057">
                <a:defRPr/>
              </a:pPr>
              <a:t>9</a:t>
            </a:fld>
            <a:endParaRPr lang="en-AU">
              <a:solidFill>
                <a:prstClr val="black"/>
              </a:solidFill>
              <a:latin typeface="Calibri"/>
            </a:endParaRPr>
          </a:p>
        </p:txBody>
      </p:sp>
    </p:spTree>
    <p:extLst>
      <p:ext uri="{BB962C8B-B14F-4D97-AF65-F5344CB8AC3E}">
        <p14:creationId xmlns:p14="http://schemas.microsoft.com/office/powerpoint/2010/main" val="372328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9"/>
          <p:cNvSpPr>
            <a:spLocks noGrp="1"/>
          </p:cNvSpPr>
          <p:nvPr>
            <p:ph type="pic" sz="quarter" idx="13"/>
          </p:nvPr>
        </p:nvSpPr>
        <p:spPr>
          <a:xfrm>
            <a:off x="4662000" y="0"/>
            <a:ext cx="4482000" cy="5148263"/>
          </a:xfrm>
          <a:prstGeom prst="rect">
            <a:avLst/>
          </a:prstGeom>
        </p:spPr>
        <p:txBody>
          <a:bodyPr>
            <a:normAutofit/>
          </a:bodyPr>
          <a:lstStyle>
            <a:lvl1pPr marL="0" indent="0" algn="l">
              <a:buFontTx/>
              <a:buNone/>
              <a:defRPr sz="1400">
                <a:solidFill>
                  <a:srgbClr val="231F20"/>
                </a:solidFill>
              </a:defRPr>
            </a:lvl1pPr>
          </a:lstStyle>
          <a:p>
            <a:r>
              <a:rPr lang="en-AU"/>
              <a:t>Drag picture to placeholder or click icon to add</a:t>
            </a:r>
            <a:endParaRPr lang="en-US" dirty="0"/>
          </a:p>
        </p:txBody>
      </p:sp>
      <p:sp>
        <p:nvSpPr>
          <p:cNvPr id="2" name="Title 1"/>
          <p:cNvSpPr>
            <a:spLocks noGrp="1"/>
          </p:cNvSpPr>
          <p:nvPr>
            <p:ph type="ctrTitle" hasCustomPrompt="1"/>
          </p:nvPr>
        </p:nvSpPr>
        <p:spPr>
          <a:xfrm>
            <a:off x="360000" y="1897200"/>
            <a:ext cx="4122000" cy="555537"/>
          </a:xfrm>
          <a:prstGeom prst="rect">
            <a:avLst/>
          </a:prstGeom>
        </p:spPr>
        <p:txBody>
          <a:bodyPr lIns="18288" tIns="27432" anchor="t">
            <a:spAutoFit/>
          </a:bodyPr>
          <a:lstStyle>
            <a:lvl1pPr algn="l">
              <a:lnSpc>
                <a:spcPts val="3600"/>
              </a:lnSpc>
              <a:defRPr sz="4000" b="1" i="0" cap="all" spc="150" baseline="0">
                <a:solidFill>
                  <a:srgbClr val="231F20"/>
                </a:solidFill>
              </a:defRPr>
            </a:lvl1pPr>
          </a:lstStyle>
          <a:p>
            <a:r>
              <a:rPr lang="en-US" dirty="0"/>
              <a:t>INSERT TITLE</a:t>
            </a:r>
          </a:p>
        </p:txBody>
      </p:sp>
      <p:cxnSp>
        <p:nvCxnSpPr>
          <p:cNvPr id="15" name="Straight Connector 14"/>
          <p:cNvCxnSpPr/>
          <p:nvPr userDrawn="1"/>
        </p:nvCxnSpPr>
        <p:spPr>
          <a:xfrm>
            <a:off x="360000" y="360000"/>
            <a:ext cx="412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469754"/>
            <a:ext cx="1526465" cy="647591"/>
          </a:xfrm>
          <a:prstGeom prst="rect">
            <a:avLst/>
          </a:prstGeom>
        </p:spPr>
      </p:pic>
    </p:spTree>
    <p:extLst>
      <p:ext uri="{BB962C8B-B14F-4D97-AF65-F5344CB8AC3E}">
        <p14:creationId xmlns:p14="http://schemas.microsoft.com/office/powerpoint/2010/main" val="110438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EA1B8-8A39-4B1D-92C9-1082C15A62A4}"/>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3" name="Footer Placeholder 2">
            <a:extLst>
              <a:ext uri="{FF2B5EF4-FFF2-40B4-BE49-F238E27FC236}">
                <a16:creationId xmlns:a16="http://schemas.microsoft.com/office/drawing/2014/main" id="{2EAD469F-6EB9-4EC8-B9E2-B320ABED157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3768190-C70F-447A-BAE4-6D2DD4D157C9}"/>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323508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0741-EEB8-42C2-AACE-3C66B6D97B25}"/>
              </a:ext>
            </a:extLst>
          </p:cNvPr>
          <p:cNvSpPr>
            <a:spLocks noGrp="1"/>
          </p:cNvSpPr>
          <p:nvPr>
            <p:ph type="title"/>
          </p:nvPr>
        </p:nvSpPr>
        <p:spPr>
          <a:xfrm>
            <a:off x="629841" y="343218"/>
            <a:ext cx="2949178" cy="1201261"/>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3E4EEC7-BC43-4766-8816-AB71ECBE4B23}"/>
              </a:ext>
            </a:extLst>
          </p:cNvPr>
          <p:cNvSpPr>
            <a:spLocks noGrp="1"/>
          </p:cNvSpPr>
          <p:nvPr>
            <p:ph idx="1"/>
          </p:nvPr>
        </p:nvSpPr>
        <p:spPr>
          <a:xfrm>
            <a:off x="3887391" y="741255"/>
            <a:ext cx="4629150" cy="36586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41218B7-A684-44E7-99CC-CF526747E664}"/>
              </a:ext>
            </a:extLst>
          </p:cNvPr>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0CBF8C-AD1B-4CAE-9172-0F3CAAE3B329}"/>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6" name="Footer Placeholder 5">
            <a:extLst>
              <a:ext uri="{FF2B5EF4-FFF2-40B4-BE49-F238E27FC236}">
                <a16:creationId xmlns:a16="http://schemas.microsoft.com/office/drawing/2014/main" id="{84CFEBC1-47E9-4AD9-9CB1-87104EA56C1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927D9E-2C83-419B-9BA3-6646238B5EE0}"/>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144278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9B7-4854-4B33-ADF1-DDDE38963DC6}"/>
              </a:ext>
            </a:extLst>
          </p:cNvPr>
          <p:cNvSpPr>
            <a:spLocks noGrp="1"/>
          </p:cNvSpPr>
          <p:nvPr>
            <p:ph type="title"/>
          </p:nvPr>
        </p:nvSpPr>
        <p:spPr>
          <a:xfrm>
            <a:off x="629841" y="343218"/>
            <a:ext cx="2949178" cy="1201261"/>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D66E20F-1991-4F8C-A50A-9CE562362E39}"/>
              </a:ext>
            </a:extLst>
          </p:cNvPr>
          <p:cNvSpPr>
            <a:spLocks noGrp="1"/>
          </p:cNvSpPr>
          <p:nvPr>
            <p:ph type="pic" idx="1"/>
          </p:nvPr>
        </p:nvSpPr>
        <p:spPr>
          <a:xfrm>
            <a:off x="3887391" y="741255"/>
            <a:ext cx="4629150" cy="36586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AA2E4DA7-8921-4138-85CA-2EAF7525344C}"/>
              </a:ext>
            </a:extLst>
          </p:cNvPr>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2EF75A-0A12-4FE8-AA28-794725B9F16E}"/>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6" name="Footer Placeholder 5">
            <a:extLst>
              <a:ext uri="{FF2B5EF4-FFF2-40B4-BE49-F238E27FC236}">
                <a16:creationId xmlns:a16="http://schemas.microsoft.com/office/drawing/2014/main" id="{4899D1BE-3C7F-4C87-96C5-CE34F3C688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034478-9F2A-4462-92AC-6AB096391769}"/>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236720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A22F-AAE8-4AB6-B85F-D6B0D7D700A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364DAD4-AE94-4D6A-B861-103352049E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F4E241-884A-4490-B32C-3E958BDAE49B}"/>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5" name="Footer Placeholder 4">
            <a:extLst>
              <a:ext uri="{FF2B5EF4-FFF2-40B4-BE49-F238E27FC236}">
                <a16:creationId xmlns:a16="http://schemas.microsoft.com/office/drawing/2014/main" id="{1D3D6CB3-0C33-4AC6-9899-F4D2428826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6E1A9E-6BBA-4877-8E55-865DFD9A8FC9}"/>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1759084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22B1D-3589-44D6-9DE9-2FE4B5E7DD41}"/>
              </a:ext>
            </a:extLst>
          </p:cNvPr>
          <p:cNvSpPr>
            <a:spLocks noGrp="1"/>
          </p:cNvSpPr>
          <p:nvPr>
            <p:ph type="title" orient="vert"/>
          </p:nvPr>
        </p:nvSpPr>
        <p:spPr>
          <a:xfrm>
            <a:off x="6543675" y="274097"/>
            <a:ext cx="1971675" cy="4362915"/>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B54BD30-EB72-48EB-99B1-4C149874455C}"/>
              </a:ext>
            </a:extLst>
          </p:cNvPr>
          <p:cNvSpPr>
            <a:spLocks noGrp="1"/>
          </p:cNvSpPr>
          <p:nvPr>
            <p:ph type="body" orient="vert" idx="1"/>
          </p:nvPr>
        </p:nvSpPr>
        <p:spPr>
          <a:xfrm>
            <a:off x="628650" y="274097"/>
            <a:ext cx="5800725" cy="4362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3F4953-E26B-453B-A3C7-7F57269756FF}"/>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5" name="Footer Placeholder 4">
            <a:extLst>
              <a:ext uri="{FF2B5EF4-FFF2-40B4-BE49-F238E27FC236}">
                <a16:creationId xmlns:a16="http://schemas.microsoft.com/office/drawing/2014/main" id="{167DE3BB-E1D7-41F4-8074-3F7B51F5F0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A1E4A0-34B0-42F7-8FA1-B3AF9CAAEC92}"/>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183540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E1E1DFCF-194E-0B4E-8D38-73BED3C8A689}"/>
              </a:ext>
            </a:extLst>
          </p:cNvPr>
          <p:cNvSpPr>
            <a:spLocks noGrp="1"/>
          </p:cNvSpPr>
          <p:nvPr>
            <p:ph type="body" sz="quarter" idx="10" hasCustomPrompt="1"/>
          </p:nvPr>
        </p:nvSpPr>
        <p:spPr>
          <a:xfrm>
            <a:off x="252000" y="252000"/>
            <a:ext cx="4091149" cy="311624"/>
          </a:xfrm>
          <a:prstGeom prst="rect">
            <a:avLst/>
          </a:prstGeom>
        </p:spPr>
        <p:txBody>
          <a:bodyPr wrap="square" lIns="0" tIns="0" rIns="0" bIns="0">
            <a:spAutoFit/>
          </a:bodyPr>
          <a:lstStyle>
            <a:lvl1pPr marL="0" indent="0">
              <a:buFontTx/>
              <a:buNone/>
              <a:defRPr sz="2250" b="1"/>
            </a:lvl1pPr>
          </a:lstStyle>
          <a:p>
            <a:pPr lvl="0"/>
            <a:r>
              <a:rPr lang="en-GB" dirty="0"/>
              <a:t>Insert heading here</a:t>
            </a:r>
            <a:endParaRPr lang="en-US" dirty="0"/>
          </a:p>
        </p:txBody>
      </p:sp>
    </p:spTree>
    <p:extLst>
      <p:ext uri="{BB962C8B-B14F-4D97-AF65-F5344CB8AC3E}">
        <p14:creationId xmlns:p14="http://schemas.microsoft.com/office/powerpoint/2010/main" val="176062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7DC0A7-2BB7-D84F-8CEF-2D63F8948EBC}"/>
              </a:ext>
            </a:extLst>
          </p:cNvPr>
          <p:cNvSpPr>
            <a:spLocks noGrp="1"/>
          </p:cNvSpPr>
          <p:nvPr>
            <p:ph type="body" sz="quarter" idx="10" hasCustomPrompt="1"/>
          </p:nvPr>
        </p:nvSpPr>
        <p:spPr>
          <a:xfrm>
            <a:off x="252000" y="252000"/>
            <a:ext cx="4091149" cy="311624"/>
          </a:xfrm>
          <a:prstGeom prst="rect">
            <a:avLst/>
          </a:prstGeom>
        </p:spPr>
        <p:txBody>
          <a:bodyPr wrap="square" lIns="0" tIns="0" rIns="0" bIns="0">
            <a:spAutoFit/>
          </a:bodyPr>
          <a:lstStyle>
            <a:lvl1pPr marL="0" indent="0">
              <a:buFontTx/>
              <a:buNone/>
              <a:defRPr sz="2250" b="1"/>
            </a:lvl1pPr>
          </a:lstStyle>
          <a:p>
            <a:pPr lvl="0"/>
            <a:r>
              <a:rPr lang="en-GB" dirty="0"/>
              <a:t>Insert heading here</a:t>
            </a:r>
            <a:endParaRPr lang="en-US" dirty="0"/>
          </a:p>
        </p:txBody>
      </p:sp>
      <p:sp>
        <p:nvSpPr>
          <p:cNvPr id="3" name="Text Placeholder 2">
            <a:extLst>
              <a:ext uri="{FF2B5EF4-FFF2-40B4-BE49-F238E27FC236}">
                <a16:creationId xmlns:a16="http://schemas.microsoft.com/office/drawing/2014/main" id="{80A60F37-1EFE-7149-86D4-630C0440607E}"/>
              </a:ext>
            </a:extLst>
          </p:cNvPr>
          <p:cNvSpPr>
            <a:spLocks noGrp="1"/>
          </p:cNvSpPr>
          <p:nvPr>
            <p:ph type="body" sz="quarter" idx="11" hasCustomPrompt="1"/>
          </p:nvPr>
        </p:nvSpPr>
        <p:spPr>
          <a:xfrm>
            <a:off x="311150" y="1044000"/>
            <a:ext cx="4031999" cy="442800"/>
          </a:xfrm>
          <a:prstGeom prst="rect">
            <a:avLst/>
          </a:prstGeom>
        </p:spPr>
        <p:txBody>
          <a:bodyPr lIns="0" tIns="0" rIns="0" bIns="0">
            <a:spAutoFit/>
          </a:bodyPr>
          <a:lstStyle>
            <a:lvl1pPr>
              <a:buNone/>
              <a:defRPr sz="1600"/>
            </a:lvl1pPr>
            <a:lvl2pPr marL="0" indent="-284400">
              <a:spcBef>
                <a:spcPts val="0"/>
              </a:spcBef>
              <a:spcAft>
                <a:spcPts val="1200"/>
              </a:spcAft>
              <a:defRPr sz="1600"/>
            </a:lvl2pPr>
            <a:lvl3pPr>
              <a:defRPr sz="1600"/>
            </a:lvl3pPr>
            <a:lvl4pPr>
              <a:defRPr sz="1600"/>
            </a:lvl4pPr>
            <a:lvl5pPr>
              <a:defRPr sz="1600"/>
            </a:lvl5pPr>
          </a:lstStyle>
          <a:p>
            <a:pPr lvl="0"/>
            <a:r>
              <a:rPr lang="en-GB" dirty="0"/>
              <a:t>Click to insert text here</a:t>
            </a:r>
          </a:p>
          <a:p>
            <a:pPr lvl="1"/>
            <a:r>
              <a:rPr lang="en-GB" dirty="0"/>
              <a:t>Indent text</a:t>
            </a:r>
            <a:endParaRPr lang="en-US" dirty="0"/>
          </a:p>
        </p:txBody>
      </p:sp>
      <p:sp>
        <p:nvSpPr>
          <p:cNvPr id="5" name="Picture Placeholder 9">
            <a:extLst>
              <a:ext uri="{FF2B5EF4-FFF2-40B4-BE49-F238E27FC236}">
                <a16:creationId xmlns:a16="http://schemas.microsoft.com/office/drawing/2014/main" id="{C1D7241D-3129-8445-BD3E-CEE8BFB9D396}"/>
              </a:ext>
            </a:extLst>
          </p:cNvPr>
          <p:cNvSpPr>
            <a:spLocks noGrp="1"/>
          </p:cNvSpPr>
          <p:nvPr>
            <p:ph type="pic" sz="quarter" idx="13"/>
          </p:nvPr>
        </p:nvSpPr>
        <p:spPr>
          <a:xfrm>
            <a:off x="4662000" y="1044000"/>
            <a:ext cx="4230000" cy="3537575"/>
          </a:xfrm>
          <a:prstGeom prst="rect">
            <a:avLst/>
          </a:prstGeom>
        </p:spPr>
        <p:txBody>
          <a:bodyPr>
            <a:normAutofit/>
          </a:bodyPr>
          <a:lstStyle>
            <a:lvl1pPr marL="0" indent="0" algn="l">
              <a:buFontTx/>
              <a:buNone/>
              <a:defRPr sz="1400">
                <a:solidFill>
                  <a:srgbClr val="231F20"/>
                </a:solidFill>
              </a:defRPr>
            </a:lvl1pPr>
          </a:lstStyle>
          <a:p>
            <a:r>
              <a:rPr lang="en-AU"/>
              <a:t>Drag picture to placeholder or click icon to add</a:t>
            </a:r>
            <a:endParaRPr lang="en-US" dirty="0"/>
          </a:p>
        </p:txBody>
      </p:sp>
    </p:spTree>
    <p:extLst>
      <p:ext uri="{BB962C8B-B14F-4D97-AF65-F5344CB8AC3E}">
        <p14:creationId xmlns:p14="http://schemas.microsoft.com/office/powerpoint/2010/main" val="62936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5782-A72B-4AC5-B609-F12D0ABC29D5}"/>
              </a:ext>
            </a:extLst>
          </p:cNvPr>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11BDCC17-9140-433A-A78C-15F3D6EAF48F}"/>
              </a:ext>
            </a:extLst>
          </p:cNvPr>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164ED3B-AD37-4DB9-90B4-A69A8E9C7E22}"/>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5" name="Footer Placeholder 4">
            <a:extLst>
              <a:ext uri="{FF2B5EF4-FFF2-40B4-BE49-F238E27FC236}">
                <a16:creationId xmlns:a16="http://schemas.microsoft.com/office/drawing/2014/main" id="{0FAEB911-7006-4D92-A4C9-5631E500EB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BDA7C95-426F-412E-B9C9-870061457560}"/>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8519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4EB4-9F5F-49F4-98D4-6D5B943FAFD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2E58705-7E3E-4361-9858-E48A78CB0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7CFF3E-1EE4-4090-A786-EF9E8DC8D4B5}"/>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5" name="Footer Placeholder 4">
            <a:extLst>
              <a:ext uri="{FF2B5EF4-FFF2-40B4-BE49-F238E27FC236}">
                <a16:creationId xmlns:a16="http://schemas.microsoft.com/office/drawing/2014/main" id="{1265BAA4-1B67-4AA1-8139-9291E51266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342F4D-3447-47E8-B9A5-EC61AFB80C43}"/>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424753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7ED1-E2BE-4DEB-B5DB-D38EA5EFC3AC}"/>
              </a:ext>
            </a:extLst>
          </p:cNvPr>
          <p:cNvSpPr>
            <a:spLocks noGrp="1"/>
          </p:cNvSpPr>
          <p:nvPr>
            <p:ph type="title"/>
          </p:nvPr>
        </p:nvSpPr>
        <p:spPr>
          <a:xfrm>
            <a:off x="623888" y="1283491"/>
            <a:ext cx="7886700" cy="2141534"/>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F725B20-33F0-4A2F-A0D8-1AD23EF36B62}"/>
              </a:ext>
            </a:extLst>
          </p:cNvPr>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B6C79-0B19-4C4D-900D-3E021183771F}"/>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5" name="Footer Placeholder 4">
            <a:extLst>
              <a:ext uri="{FF2B5EF4-FFF2-40B4-BE49-F238E27FC236}">
                <a16:creationId xmlns:a16="http://schemas.microsoft.com/office/drawing/2014/main" id="{0F85C758-9355-4584-B76A-E39DC0FA86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03EF7F-346A-4FFB-A52F-76824C7D2C11}"/>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113363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2FF1-A4CA-4C2E-BC62-4DF9CB4EF6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BBBB0-3EE9-4F31-800B-BE0CCCD3E26B}"/>
              </a:ext>
            </a:extLst>
          </p:cNvPr>
          <p:cNvSpPr>
            <a:spLocks noGrp="1"/>
          </p:cNvSpPr>
          <p:nvPr>
            <p:ph sz="half" idx="1"/>
          </p:nvPr>
        </p:nvSpPr>
        <p:spPr>
          <a:xfrm>
            <a:off x="62865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A4FF54E-F309-4902-B007-2C16A3593FBD}"/>
              </a:ext>
            </a:extLst>
          </p:cNvPr>
          <p:cNvSpPr>
            <a:spLocks noGrp="1"/>
          </p:cNvSpPr>
          <p:nvPr>
            <p:ph sz="half" idx="2"/>
          </p:nvPr>
        </p:nvSpPr>
        <p:spPr>
          <a:xfrm>
            <a:off x="462915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EAD9CF4-0A72-4E46-9F40-FCB8C490B403}"/>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6" name="Footer Placeholder 5">
            <a:extLst>
              <a:ext uri="{FF2B5EF4-FFF2-40B4-BE49-F238E27FC236}">
                <a16:creationId xmlns:a16="http://schemas.microsoft.com/office/drawing/2014/main" id="{04F5D271-C2C0-4995-BADB-8257C4538B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8DB78B0-0812-4385-A432-0A7716DB156A}"/>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99333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5AD2-91ED-48A7-8E8B-93D9C519CFC7}"/>
              </a:ext>
            </a:extLst>
          </p:cNvPr>
          <p:cNvSpPr>
            <a:spLocks noGrp="1"/>
          </p:cNvSpPr>
          <p:nvPr>
            <p:ph type="title"/>
          </p:nvPr>
        </p:nvSpPr>
        <p:spPr>
          <a:xfrm>
            <a:off x="629841" y="274098"/>
            <a:ext cx="7886700" cy="99509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9C3A22-23D0-4D27-B668-5F10D05BC7FC}"/>
              </a:ext>
            </a:extLst>
          </p:cNvPr>
          <p:cNvSpPr>
            <a:spLocks noGrp="1"/>
          </p:cNvSpPr>
          <p:nvPr>
            <p:ph type="body" idx="1"/>
          </p:nvPr>
        </p:nvSpPr>
        <p:spPr>
          <a:xfrm>
            <a:off x="629842" y="1262040"/>
            <a:ext cx="3868340"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3BD3E-17C3-443A-8667-827937F8B817}"/>
              </a:ext>
            </a:extLst>
          </p:cNvPr>
          <p:cNvSpPr>
            <a:spLocks noGrp="1"/>
          </p:cNvSpPr>
          <p:nvPr>
            <p:ph sz="half" idx="2"/>
          </p:nvPr>
        </p:nvSpPr>
        <p:spPr>
          <a:xfrm>
            <a:off x="629842" y="1880546"/>
            <a:ext cx="3868340"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06D42A9-16DC-41BD-9582-9618CBB31C4A}"/>
              </a:ext>
            </a:extLst>
          </p:cNvPr>
          <p:cNvSpPr>
            <a:spLocks noGrp="1"/>
          </p:cNvSpPr>
          <p:nvPr>
            <p:ph type="body" sz="quarter" idx="3"/>
          </p:nvPr>
        </p:nvSpPr>
        <p:spPr>
          <a:xfrm>
            <a:off x="4629150" y="1262040"/>
            <a:ext cx="3887391"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0DF6931-DB05-4835-899A-AD5F81E6ECB9}"/>
              </a:ext>
            </a:extLst>
          </p:cNvPr>
          <p:cNvSpPr>
            <a:spLocks noGrp="1"/>
          </p:cNvSpPr>
          <p:nvPr>
            <p:ph sz="quarter" idx="4"/>
          </p:nvPr>
        </p:nvSpPr>
        <p:spPr>
          <a:xfrm>
            <a:off x="4629150" y="1880546"/>
            <a:ext cx="3887391"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1003A0C-E36D-43C0-A155-E85CB4A020AC}"/>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8" name="Footer Placeholder 7">
            <a:extLst>
              <a:ext uri="{FF2B5EF4-FFF2-40B4-BE49-F238E27FC236}">
                <a16:creationId xmlns:a16="http://schemas.microsoft.com/office/drawing/2014/main" id="{4E43BBE5-20D6-4E38-BBE1-A271F1F0EAA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2E858B4-60BD-41E9-9D20-8218B49E410E}"/>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31886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BE62-5B02-4EA7-84D6-813AE393214E}"/>
              </a:ext>
            </a:extLst>
          </p:cNvPr>
          <p:cNvSpPr>
            <a:spLocks noGrp="1"/>
          </p:cNvSpPr>
          <p:nvPr>
            <p:ph type="title"/>
          </p:nvPr>
        </p:nvSpPr>
        <p:spPr/>
        <p:txBody>
          <a:bodyPr/>
          <a:lstStyle/>
          <a:p>
            <a:r>
              <a:rPr lang="en-US" dirty="0"/>
              <a:t>Click to edit Master title style</a:t>
            </a:r>
            <a:endParaRPr lang="en-AU" dirty="0"/>
          </a:p>
        </p:txBody>
      </p:sp>
      <p:sp>
        <p:nvSpPr>
          <p:cNvPr id="3" name="Date Placeholder 2">
            <a:extLst>
              <a:ext uri="{FF2B5EF4-FFF2-40B4-BE49-F238E27FC236}">
                <a16:creationId xmlns:a16="http://schemas.microsoft.com/office/drawing/2014/main" id="{B0DDDD06-DF79-407A-90E4-7EB890B8B880}"/>
              </a:ext>
            </a:extLst>
          </p:cNvPr>
          <p:cNvSpPr>
            <a:spLocks noGrp="1"/>
          </p:cNvSpPr>
          <p:nvPr>
            <p:ph type="dt" sz="half" idx="10"/>
          </p:nvPr>
        </p:nvSpPr>
        <p:spPr/>
        <p:txBody>
          <a:bodyPr/>
          <a:lstStyle/>
          <a:p>
            <a:fld id="{B3883839-6805-492B-8012-8287B8692F0A}" type="datetimeFigureOut">
              <a:rPr lang="en-AU" smtClean="0"/>
              <a:t>31/08/2022</a:t>
            </a:fld>
            <a:endParaRPr lang="en-AU"/>
          </a:p>
        </p:txBody>
      </p:sp>
      <p:sp>
        <p:nvSpPr>
          <p:cNvPr id="4" name="Footer Placeholder 3">
            <a:extLst>
              <a:ext uri="{FF2B5EF4-FFF2-40B4-BE49-F238E27FC236}">
                <a16:creationId xmlns:a16="http://schemas.microsoft.com/office/drawing/2014/main" id="{6B916884-54C8-4536-9B3A-3D5D1FD1E75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B81752A-E9AE-4F67-9C24-674071047761}"/>
              </a:ext>
            </a:extLst>
          </p:cNvPr>
          <p:cNvSpPr>
            <a:spLocks noGrp="1"/>
          </p:cNvSpPr>
          <p:nvPr>
            <p:ph type="sldNum" sz="quarter" idx="12"/>
          </p:nvPr>
        </p:nvSpPr>
        <p:spPr/>
        <p:txBody>
          <a:bodyPr/>
          <a:lstStyle/>
          <a:p>
            <a:fld id="{45D13E98-DEC2-4463-B634-6B661DC2D0ED}" type="slidenum">
              <a:rPr lang="en-AU" smtClean="0"/>
              <a:t>‹#›</a:t>
            </a:fld>
            <a:endParaRPr lang="en-AU"/>
          </a:p>
        </p:txBody>
      </p:sp>
    </p:spTree>
    <p:extLst>
      <p:ext uri="{BB962C8B-B14F-4D97-AF65-F5344CB8AC3E}">
        <p14:creationId xmlns:p14="http://schemas.microsoft.com/office/powerpoint/2010/main" val="4900962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752761"/>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D384D-1F04-2149-A503-7B108101AF8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698683"/>
            <a:ext cx="9144000" cy="449580"/>
          </a:xfrm>
          <a:prstGeom prst="rect">
            <a:avLst/>
          </a:prstGeom>
        </p:spPr>
      </p:pic>
      <p:sp>
        <p:nvSpPr>
          <p:cNvPr id="6" name="Rectangle 5">
            <a:extLst>
              <a:ext uri="{FF2B5EF4-FFF2-40B4-BE49-F238E27FC236}">
                <a16:creationId xmlns:a16="http://schemas.microsoft.com/office/drawing/2014/main" id="{81C8D2B0-CD7F-84DD-B52E-32C49372E7E5}"/>
              </a:ext>
            </a:extLst>
          </p:cNvPr>
          <p:cNvSpPr/>
          <p:nvPr userDrawn="1"/>
        </p:nvSpPr>
        <p:spPr>
          <a:xfrm>
            <a:off x="477980" y="4779818"/>
            <a:ext cx="845128" cy="277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3817654"/>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C0175-5D69-4C29-8537-EB052243A210}"/>
              </a:ext>
            </a:extLst>
          </p:cNvPr>
          <p:cNvSpPr>
            <a:spLocks noGrp="1"/>
          </p:cNvSpPr>
          <p:nvPr>
            <p:ph type="title"/>
          </p:nvPr>
        </p:nvSpPr>
        <p:spPr>
          <a:xfrm>
            <a:off x="170885" y="-10772"/>
            <a:ext cx="7886677" cy="821934"/>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840EE1E-F30E-47E7-B7C4-2642B0F5BD2A}"/>
              </a:ext>
            </a:extLst>
          </p:cNvPr>
          <p:cNvSpPr>
            <a:spLocks noGrp="1"/>
          </p:cNvSpPr>
          <p:nvPr>
            <p:ph type="body" idx="1"/>
          </p:nvPr>
        </p:nvSpPr>
        <p:spPr>
          <a:xfrm>
            <a:off x="628650" y="1370486"/>
            <a:ext cx="7886700" cy="32665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A4BA39-F88E-4389-BAFB-840D53328E49}"/>
              </a:ext>
            </a:extLst>
          </p:cNvPr>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B3883839-6805-492B-8012-8287B8692F0A}" type="datetimeFigureOut">
              <a:rPr lang="en-AU" smtClean="0"/>
              <a:t>31/08/2022</a:t>
            </a:fld>
            <a:endParaRPr lang="en-AU"/>
          </a:p>
        </p:txBody>
      </p:sp>
      <p:sp>
        <p:nvSpPr>
          <p:cNvPr id="5" name="Footer Placeholder 4">
            <a:extLst>
              <a:ext uri="{FF2B5EF4-FFF2-40B4-BE49-F238E27FC236}">
                <a16:creationId xmlns:a16="http://schemas.microsoft.com/office/drawing/2014/main" id="{9212CF88-1363-4098-BA35-E07AF77D7365}"/>
              </a:ext>
            </a:extLst>
          </p:cNvPr>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FB1A745-D4F9-4B1A-8C4E-26237D47A90D}"/>
              </a:ext>
            </a:extLst>
          </p:cNvPr>
          <p:cNvSpPr>
            <a:spLocks noGrp="1"/>
          </p:cNvSpPr>
          <p:nvPr>
            <p:ph type="sldNum" sz="quarter" idx="4"/>
          </p:nvPr>
        </p:nvSpPr>
        <p:spPr>
          <a:xfrm>
            <a:off x="6457950" y="4771678"/>
            <a:ext cx="2057400"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45D13E98-DEC2-4463-B634-6B661DC2D0ED}" type="slidenum">
              <a:rPr lang="en-AU" smtClean="0"/>
              <a:t>‹#›</a:t>
            </a:fld>
            <a:endParaRPr lang="en-AU"/>
          </a:p>
        </p:txBody>
      </p:sp>
      <p:pic>
        <p:nvPicPr>
          <p:cNvPr id="9" name="Picture 8">
            <a:extLst>
              <a:ext uri="{FF2B5EF4-FFF2-40B4-BE49-F238E27FC236}">
                <a16:creationId xmlns:a16="http://schemas.microsoft.com/office/drawing/2014/main" id="{30492915-CC02-4837-A301-2EEAAC50313F}"/>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0" y="4698683"/>
            <a:ext cx="9144000" cy="449580"/>
          </a:xfrm>
          <a:prstGeom prst="rect">
            <a:avLst/>
          </a:prstGeom>
        </p:spPr>
      </p:pic>
      <p:sp>
        <p:nvSpPr>
          <p:cNvPr id="7" name="Rectangle 6">
            <a:extLst>
              <a:ext uri="{FF2B5EF4-FFF2-40B4-BE49-F238E27FC236}">
                <a16:creationId xmlns:a16="http://schemas.microsoft.com/office/drawing/2014/main" id="{BC2C54DB-2D52-D61B-0AA0-D31B118937EC}"/>
              </a:ext>
            </a:extLst>
          </p:cNvPr>
          <p:cNvSpPr/>
          <p:nvPr userDrawn="1"/>
        </p:nvSpPr>
        <p:spPr>
          <a:xfrm>
            <a:off x="477982" y="4771678"/>
            <a:ext cx="789709" cy="274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614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25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6" Type="http://schemas.openxmlformats.org/officeDocument/2006/relationships/hyperlink" Target="http://www.wool.com/itsflytime" TargetMode="Externa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www.flyboss.com.au/" TargetMode="External"/><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notesSlide" Target="../notesSlides/notesSlide25.xml"/><Relationship Id="rId7" Type="http://schemas.openxmlformats.org/officeDocument/2006/relationships/image" Target="../media/image24.svg"/><Relationship Id="rId12" Type="http://schemas.openxmlformats.org/officeDocument/2006/relationships/image" Target="../media/image48.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47.svg"/><Relationship Id="rId5" Type="http://schemas.openxmlformats.org/officeDocument/2006/relationships/image" Target="../media/image43.sv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8" Type="http://schemas.openxmlformats.org/officeDocument/2006/relationships/image" Target="../media/image53.gif"/><Relationship Id="rId3" Type="http://schemas.openxmlformats.org/officeDocument/2006/relationships/image" Target="../media/image23.png"/><Relationship Id="rId7" Type="http://schemas.openxmlformats.org/officeDocument/2006/relationships/image" Target="../media/image52.gif"/><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51.gif"/><Relationship Id="rId5" Type="http://schemas.openxmlformats.org/officeDocument/2006/relationships/image" Target="../media/image50.gif"/><Relationship Id="rId4" Type="http://schemas.openxmlformats.org/officeDocument/2006/relationships/image" Target="../media/image24.svg"/><Relationship Id="rId9" Type="http://schemas.openxmlformats.org/officeDocument/2006/relationships/image" Target="../media/image54.gif"/></Relationships>
</file>

<file path=ppt/slides/_rels/slide2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60.sv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hyperlink" Target="http://www.wool.com/demystifly" TargetMode="External"/><Relationship Id="rId9"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74.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29.gif"/></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82.png"/><Relationship Id="rId7"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 Id="rId9" Type="http://schemas.openxmlformats.org/officeDocument/2006/relationships/image" Target="../media/image29.gif"/></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74.svg"/></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87.svg"/></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87.svg"/></Relationships>
</file>

<file path=ppt/slides/_rels/slide4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3.svg"/><Relationship Id="rId9" Type="http://schemas.openxmlformats.org/officeDocument/2006/relationships/image" Target="../media/image8.png"/></Relationships>
</file>

<file path=ppt/slides/_rels/slide4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image" Target="../media/image20.gif"/></Relationships>
</file>

<file path=ppt/slides/_rels/slide5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2.png"/><Relationship Id="rId7" Type="http://schemas.openxmlformats.org/officeDocument/2006/relationships/image" Target="../media/image20.gif"/><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s/_rels/slide5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21.gif"/><Relationship Id="rId4" Type="http://schemas.openxmlformats.org/officeDocument/2006/relationships/image" Target="../media/image9.svg"/></Relationships>
</file>

<file path=ppt/slides/_rels/slide5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22.gif"/><Relationship Id="rId4" Type="http://schemas.openxmlformats.org/officeDocument/2006/relationships/image" Target="../media/image21.gif"/></Relationships>
</file>

<file path=ppt/slides/_rels/slide55.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86.png"/><Relationship Id="rId12" Type="http://schemas.openxmlformats.org/officeDocument/2006/relationships/image" Target="../media/image92.pn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91.svg"/><Relationship Id="rId11" Type="http://schemas.openxmlformats.org/officeDocument/2006/relationships/image" Target="../media/image20.gif"/><Relationship Id="rId5" Type="http://schemas.openxmlformats.org/officeDocument/2006/relationships/image" Target="../media/image90.png"/><Relationship Id="rId10" Type="http://schemas.openxmlformats.org/officeDocument/2006/relationships/image" Target="../media/image74.svg"/><Relationship Id="rId4" Type="http://schemas.openxmlformats.org/officeDocument/2006/relationships/image" Target="../media/image89.svg"/><Relationship Id="rId9"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94.jpeg"/><Relationship Id="rId4" Type="http://schemas.openxmlformats.org/officeDocument/2006/relationships/image" Target="../media/image24.svg"/></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22.gif"/><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74.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22.gif"/><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74.svg"/></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gif"/><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hyperlink" Target="http://www.flyboss.com.au/sheep-goats/management/national-risk-maps"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74.svg"/></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9.xml"/><Relationship Id="rId1" Type="http://schemas.openxmlformats.org/officeDocument/2006/relationships/slideLayout" Target="../slideLayouts/slideLayout5.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87.sv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gif"/><Relationship Id="rId4" Type="http://schemas.openxmlformats.org/officeDocument/2006/relationships/image" Target="../media/image21.gif"/></Relationships>
</file>

<file path=ppt/slides/_rels/slide7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70.xml"/><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3.svg"/><Relationship Id="rId9" Type="http://schemas.openxmlformats.org/officeDocument/2006/relationships/image" Target="../media/image8.png"/></Relationships>
</file>

<file path=ppt/slides/_rels/slide7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71.xml"/><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5.xml"/><Relationship Id="rId5" Type="http://schemas.openxmlformats.org/officeDocument/2006/relationships/image" Target="../media/image100.gif"/><Relationship Id="rId4" Type="http://schemas.openxmlformats.org/officeDocument/2006/relationships/image" Target="../media/image13.svg"/></Relationships>
</file>

<file path=ppt/slides/_rels/slide73.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86.png"/><Relationship Id="rId7" Type="http://schemas.openxmlformats.org/officeDocument/2006/relationships/image" Target="../media/image101.png"/><Relationship Id="rId2" Type="http://schemas.openxmlformats.org/officeDocument/2006/relationships/notesSlide" Target="../notesSlides/notesSlide74.xml"/><Relationship Id="rId1" Type="http://schemas.openxmlformats.org/officeDocument/2006/relationships/slideLayout" Target="../slideLayouts/slideLayout5.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87.svg"/><Relationship Id="rId9" Type="http://schemas.openxmlformats.org/officeDocument/2006/relationships/image" Target="../media/image103.gif"/></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87.svg"/></Relationships>
</file>

<file path=ppt/slides/_rels/slide7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3.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76.xml"/><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74.svg"/><Relationship Id="rId9" Type="http://schemas.openxmlformats.org/officeDocument/2006/relationships/image" Target="../media/image8.png"/></Relationships>
</file>

<file path=ppt/slides/_rels/slide77.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77.xml"/><Relationship Id="rId1" Type="http://schemas.openxmlformats.org/officeDocument/2006/relationships/slideLayout" Target="../slideLayouts/slideLayout5.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slides/_rels/slide7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image" Target="../media/image21.gif"/></Relationships>
</file>

<file path=ppt/slides/_rels/slide79.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9.svg"/><Relationship Id="rId2" Type="http://schemas.openxmlformats.org/officeDocument/2006/relationships/notesSlide" Target="../notesSlides/notesSlide79.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21.gif"/><Relationship Id="rId4" Type="http://schemas.openxmlformats.org/officeDocument/2006/relationships/image" Target="../media/image11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8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notesSlide" Target="../notesSlides/notesSlide80.xml"/><Relationship Id="rId1" Type="http://schemas.openxmlformats.org/officeDocument/2006/relationships/slideLayout" Target="../slideLayouts/slideLayout10.xml"/><Relationship Id="rId6" Type="http://schemas.openxmlformats.org/officeDocument/2006/relationships/image" Target="../media/image113.svg"/><Relationship Id="rId5" Type="http://schemas.openxmlformats.org/officeDocument/2006/relationships/image" Target="../media/image112.png"/><Relationship Id="rId10" Type="http://schemas.openxmlformats.org/officeDocument/2006/relationships/image" Target="../media/image9.svg"/><Relationship Id="rId4" Type="http://schemas.openxmlformats.org/officeDocument/2006/relationships/image" Target="../media/image111.jpeg"/><Relationship Id="rId9" Type="http://schemas.openxmlformats.org/officeDocument/2006/relationships/image" Target="../media/image8.png"/></Relationships>
</file>

<file path=ppt/slides/_rels/slide81.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image" Target="../media/image113.svg"/><Relationship Id="rId3" Type="http://schemas.openxmlformats.org/officeDocument/2006/relationships/image" Target="../media/image32.jpeg"/><Relationship Id="rId7" Type="http://schemas.openxmlformats.org/officeDocument/2006/relationships/image" Target="../media/image111.jpeg"/><Relationship Id="rId12" Type="http://schemas.openxmlformats.org/officeDocument/2006/relationships/image" Target="../media/image112.png"/><Relationship Id="rId2" Type="http://schemas.openxmlformats.org/officeDocument/2006/relationships/notesSlide" Target="../notesSlides/notesSlide81.xml"/><Relationship Id="rId1" Type="http://schemas.openxmlformats.org/officeDocument/2006/relationships/slideLayout" Target="../slideLayouts/slideLayout10.xml"/><Relationship Id="rId6" Type="http://schemas.openxmlformats.org/officeDocument/2006/relationships/image" Target="../media/image110.jpeg"/><Relationship Id="rId11" Type="http://schemas.openxmlformats.org/officeDocument/2006/relationships/image" Target="../media/image9.svg"/><Relationship Id="rId5" Type="http://schemas.openxmlformats.org/officeDocument/2006/relationships/image" Target="../media/image116.svg"/><Relationship Id="rId10" Type="http://schemas.openxmlformats.org/officeDocument/2006/relationships/image" Target="../media/image8.png"/><Relationship Id="rId4" Type="http://schemas.openxmlformats.org/officeDocument/2006/relationships/image" Target="../media/image115.png"/><Relationship Id="rId9" Type="http://schemas.openxmlformats.org/officeDocument/2006/relationships/image" Target="../media/image21.gif"/></Relationships>
</file>

<file path=ppt/slides/_rels/slide82.xml.rels><?xml version="1.0" encoding="UTF-8" standalone="yes"?>
<Relationships xmlns="http://schemas.openxmlformats.org/package/2006/relationships"><Relationship Id="rId8" Type="http://schemas.openxmlformats.org/officeDocument/2006/relationships/image" Target="../media/image118.svg"/><Relationship Id="rId13" Type="http://schemas.openxmlformats.org/officeDocument/2006/relationships/image" Target="../media/image112.png"/><Relationship Id="rId3" Type="http://schemas.openxmlformats.org/officeDocument/2006/relationships/image" Target="../media/image32.jpeg"/><Relationship Id="rId7" Type="http://schemas.openxmlformats.org/officeDocument/2006/relationships/image" Target="../media/image117.png"/><Relationship Id="rId12" Type="http://schemas.openxmlformats.org/officeDocument/2006/relationships/image" Target="../media/image9.svg"/><Relationship Id="rId2" Type="http://schemas.openxmlformats.org/officeDocument/2006/relationships/notesSlide" Target="../notesSlides/notesSlide82.xml"/><Relationship Id="rId16" Type="http://schemas.openxmlformats.org/officeDocument/2006/relationships/image" Target="../media/image116.svg"/><Relationship Id="rId1" Type="http://schemas.openxmlformats.org/officeDocument/2006/relationships/slideLayout" Target="../slideLayouts/slideLayout10.xml"/><Relationship Id="rId6" Type="http://schemas.openxmlformats.org/officeDocument/2006/relationships/image" Target="../media/image114.jpeg"/><Relationship Id="rId11" Type="http://schemas.openxmlformats.org/officeDocument/2006/relationships/image" Target="../media/image8.png"/><Relationship Id="rId5" Type="http://schemas.openxmlformats.org/officeDocument/2006/relationships/image" Target="../media/image111.jpeg"/><Relationship Id="rId15" Type="http://schemas.openxmlformats.org/officeDocument/2006/relationships/image" Target="../media/image115.png"/><Relationship Id="rId10" Type="http://schemas.openxmlformats.org/officeDocument/2006/relationships/image" Target="../media/image21.gif"/><Relationship Id="rId4" Type="http://schemas.openxmlformats.org/officeDocument/2006/relationships/image" Target="../media/image110.jpeg"/><Relationship Id="rId9" Type="http://schemas.openxmlformats.org/officeDocument/2006/relationships/image" Target="../media/image119.jpeg"/><Relationship Id="rId14" Type="http://schemas.openxmlformats.org/officeDocument/2006/relationships/image" Target="../media/image113.svg"/></Relationships>
</file>

<file path=ppt/slides/_rels/slide83.xml.rels><?xml version="1.0" encoding="UTF-8" standalone="yes"?>
<Relationships xmlns="http://schemas.openxmlformats.org/package/2006/relationships"><Relationship Id="rId8" Type="http://schemas.openxmlformats.org/officeDocument/2006/relationships/image" Target="../media/image120.jpeg"/><Relationship Id="rId13" Type="http://schemas.openxmlformats.org/officeDocument/2006/relationships/image" Target="../media/image9.svg"/><Relationship Id="rId18" Type="http://schemas.openxmlformats.org/officeDocument/2006/relationships/image" Target="../media/image117.png"/><Relationship Id="rId3" Type="http://schemas.openxmlformats.org/officeDocument/2006/relationships/image" Target="../media/image32.jpeg"/><Relationship Id="rId7" Type="http://schemas.openxmlformats.org/officeDocument/2006/relationships/image" Target="../media/image119.jpeg"/><Relationship Id="rId12" Type="http://schemas.openxmlformats.org/officeDocument/2006/relationships/image" Target="../media/image8.png"/><Relationship Id="rId17" Type="http://schemas.openxmlformats.org/officeDocument/2006/relationships/image" Target="../media/image116.svg"/><Relationship Id="rId2" Type="http://schemas.openxmlformats.org/officeDocument/2006/relationships/notesSlide" Target="../notesSlides/notesSlide83.xml"/><Relationship Id="rId16" Type="http://schemas.openxmlformats.org/officeDocument/2006/relationships/image" Target="../media/image115.png"/><Relationship Id="rId1" Type="http://schemas.openxmlformats.org/officeDocument/2006/relationships/slideLayout" Target="../slideLayouts/slideLayout10.xml"/><Relationship Id="rId6" Type="http://schemas.openxmlformats.org/officeDocument/2006/relationships/image" Target="../media/image114.jpeg"/><Relationship Id="rId11" Type="http://schemas.openxmlformats.org/officeDocument/2006/relationships/image" Target="../media/image21.gif"/><Relationship Id="rId5" Type="http://schemas.openxmlformats.org/officeDocument/2006/relationships/image" Target="../media/image111.jpeg"/><Relationship Id="rId15" Type="http://schemas.openxmlformats.org/officeDocument/2006/relationships/image" Target="../media/image113.svg"/><Relationship Id="rId10" Type="http://schemas.openxmlformats.org/officeDocument/2006/relationships/image" Target="../media/image122.svg"/><Relationship Id="rId19" Type="http://schemas.openxmlformats.org/officeDocument/2006/relationships/image" Target="../media/image118.svg"/><Relationship Id="rId4" Type="http://schemas.openxmlformats.org/officeDocument/2006/relationships/image" Target="../media/image110.jpeg"/><Relationship Id="rId9" Type="http://schemas.openxmlformats.org/officeDocument/2006/relationships/image" Target="../media/image121.png"/><Relationship Id="rId14" Type="http://schemas.openxmlformats.org/officeDocument/2006/relationships/image" Target="../media/image112.png"/></Relationships>
</file>

<file path=ppt/slides/_rels/slide84.xml.rels><?xml version="1.0" encoding="UTF-8" standalone="yes"?>
<Relationships xmlns="http://schemas.openxmlformats.org/package/2006/relationships"><Relationship Id="rId3" Type="http://schemas.openxmlformats.org/officeDocument/2006/relationships/hyperlink" Target="http://www.wool.com/flystrikeresources" TargetMode="External"/><Relationship Id="rId7" Type="http://schemas.openxmlformats.org/officeDocument/2006/relationships/image" Target="../media/image124.png"/><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23.png"/></Relationships>
</file>

<file path=ppt/slides/_rels/slide8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6.svg"/><Relationship Id="rId2" Type="http://schemas.openxmlformats.org/officeDocument/2006/relationships/notesSlide" Target="../notesSlides/notesSlide85.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25.png"/><Relationship Id="rId5" Type="http://schemas.openxmlformats.org/officeDocument/2006/relationships/image" Target="../media/image8.png"/><Relationship Id="rId10" Type="http://schemas.openxmlformats.org/officeDocument/2006/relationships/image" Target="../media/image5.svg"/><Relationship Id="rId4" Type="http://schemas.openxmlformats.org/officeDocument/2006/relationships/image" Target="../media/image7.svg"/><Relationship Id="rId9"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7.gif"/><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4058D1E-F163-884F-8F59-4CFEBADD2D3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662000" y="0"/>
            <a:ext cx="4482000" cy="5148263"/>
          </a:xfrm>
        </p:spPr>
      </p:pic>
      <p:sp>
        <p:nvSpPr>
          <p:cNvPr id="3" name="Title 2">
            <a:extLst>
              <a:ext uri="{FF2B5EF4-FFF2-40B4-BE49-F238E27FC236}">
                <a16:creationId xmlns:a16="http://schemas.microsoft.com/office/drawing/2014/main" id="{D7BD0A36-0426-854C-9F8E-F08F4B078EBA}"/>
              </a:ext>
            </a:extLst>
          </p:cNvPr>
          <p:cNvSpPr>
            <a:spLocks noGrp="1"/>
          </p:cNvSpPr>
          <p:nvPr>
            <p:ph type="ctrTitle"/>
          </p:nvPr>
        </p:nvSpPr>
        <p:spPr>
          <a:xfrm>
            <a:off x="360000" y="2044914"/>
            <a:ext cx="4122000" cy="555537"/>
          </a:xfrm>
        </p:spPr>
        <p:txBody>
          <a:bodyPr/>
          <a:lstStyle/>
          <a:p>
            <a:r>
              <a:rPr lang="en-US" dirty="0"/>
              <a:t>It’s fly time!™</a:t>
            </a:r>
          </a:p>
        </p:txBody>
      </p:sp>
      <p:sp>
        <p:nvSpPr>
          <p:cNvPr id="4" name="Subtitle 2">
            <a:extLst>
              <a:ext uri="{FF2B5EF4-FFF2-40B4-BE49-F238E27FC236}">
                <a16:creationId xmlns:a16="http://schemas.microsoft.com/office/drawing/2014/main" id="{64485FB7-7654-474D-B5AB-D7B724434D42}"/>
              </a:ext>
            </a:extLst>
          </p:cNvPr>
          <p:cNvSpPr txBox="1">
            <a:spLocks/>
          </p:cNvSpPr>
          <p:nvPr/>
        </p:nvSpPr>
        <p:spPr>
          <a:xfrm>
            <a:off x="296695" y="2843240"/>
            <a:ext cx="3304903" cy="1241822"/>
          </a:xfrm>
          <a:prstGeom prst="rect">
            <a:avLst/>
          </a:prstGeom>
        </p:spPr>
        <p:txBody>
          <a:bodyPr/>
          <a:lstStyle>
            <a:defPPr>
              <a:defRPr lang="en-US"/>
            </a:defPPr>
            <a:lvl1pPr marL="0" indent="-171450" algn="l" defTabSz="685983"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342991"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983"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974"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966"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957"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949"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940"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932" indent="-171450"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buNone/>
            </a:pPr>
            <a:r>
              <a:rPr lang="en-AU" sz="1600" dirty="0">
                <a:latin typeface="+mj-lt"/>
              </a:rPr>
              <a:t>PREVENTING, MONITORING</a:t>
            </a:r>
            <a:br>
              <a:rPr lang="en-AU" sz="1600" dirty="0">
                <a:latin typeface="+mj-lt"/>
              </a:rPr>
            </a:br>
            <a:r>
              <a:rPr lang="en-AU" sz="1600" dirty="0">
                <a:latin typeface="+mj-lt"/>
              </a:rPr>
              <a:t>AND TREATING FLYSTRIKE</a:t>
            </a:r>
          </a:p>
        </p:txBody>
      </p:sp>
    </p:spTree>
    <p:extLst>
      <p:ext uri="{BB962C8B-B14F-4D97-AF65-F5344CB8AC3E}">
        <p14:creationId xmlns:p14="http://schemas.microsoft.com/office/powerpoint/2010/main" val="29433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Presence of flies</a:t>
            </a:r>
            <a:endParaRPr lang="en-AU" sz="2250" dirty="0"/>
          </a:p>
        </p:txBody>
      </p:sp>
      <p:sp>
        <p:nvSpPr>
          <p:cNvPr id="12" name="Content Placeholder 2">
            <a:extLst>
              <a:ext uri="{FF2B5EF4-FFF2-40B4-BE49-F238E27FC236}">
                <a16:creationId xmlns:a16="http://schemas.microsoft.com/office/drawing/2014/main" id="{EA4D0BDA-0097-461F-9BB6-D841E1783A38}"/>
              </a:ext>
            </a:extLst>
          </p:cNvPr>
          <p:cNvSpPr>
            <a:spLocks noGrp="1"/>
          </p:cNvSpPr>
          <p:nvPr>
            <p:ph idx="1"/>
          </p:nvPr>
        </p:nvSpPr>
        <p:spPr>
          <a:xfrm>
            <a:off x="628651" y="1052615"/>
            <a:ext cx="4753247"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buNone/>
              <a:tabLst>
                <a:tab pos="218599" algn="l"/>
                <a:tab pos="488633" algn="l"/>
              </a:tabLst>
            </a:pPr>
            <a:r>
              <a:rPr lang="en-AU" sz="2000" dirty="0"/>
              <a:t>The main culprit of flystrike:</a:t>
            </a:r>
          </a:p>
          <a:p>
            <a:pPr marL="333375" indent="-333375">
              <a:lnSpc>
                <a:spcPct val="120000"/>
              </a:lnSpc>
              <a:spcBef>
                <a:spcPts val="0"/>
              </a:spcBef>
              <a:tabLst>
                <a:tab pos="218599" algn="l"/>
                <a:tab pos="488633" algn="l"/>
              </a:tabLst>
            </a:pPr>
            <a:r>
              <a:rPr lang="en-AU" sz="2000" dirty="0"/>
              <a:t>Australian sheep blowfly</a:t>
            </a:r>
            <a:br>
              <a:rPr lang="en-AU" sz="2000" dirty="0"/>
            </a:br>
            <a:r>
              <a:rPr lang="en-AU" sz="2000" dirty="0"/>
              <a:t>(</a:t>
            </a:r>
            <a:r>
              <a:rPr lang="en-AU" sz="2000" i="1" dirty="0" err="1"/>
              <a:t>Lucilia</a:t>
            </a:r>
            <a:r>
              <a:rPr lang="en-AU" sz="2000" i="1" dirty="0"/>
              <a:t> </a:t>
            </a:r>
            <a:r>
              <a:rPr lang="en-AU" sz="2000" i="1" dirty="0" err="1"/>
              <a:t>cuprina</a:t>
            </a:r>
            <a:r>
              <a:rPr lang="en-AU" sz="2000" dirty="0"/>
              <a:t>)</a:t>
            </a:r>
          </a:p>
        </p:txBody>
      </p:sp>
      <p:pic>
        <p:nvPicPr>
          <p:cNvPr id="7" name="Picture Placeholder 4">
            <a:extLst>
              <a:ext uri="{FF2B5EF4-FFF2-40B4-BE49-F238E27FC236}">
                <a16:creationId xmlns:a16="http://schemas.microsoft.com/office/drawing/2014/main" id="{34F72BED-E436-4625-BD22-8E31C42678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4667" y="308345"/>
            <a:ext cx="3646967" cy="4189100"/>
          </a:xfrm>
          <a:prstGeom prst="rect">
            <a:avLst/>
          </a:prstGeom>
        </p:spPr>
      </p:pic>
    </p:spTree>
    <p:extLst>
      <p:ext uri="{BB962C8B-B14F-4D97-AF65-F5344CB8AC3E}">
        <p14:creationId xmlns:p14="http://schemas.microsoft.com/office/powerpoint/2010/main" val="5829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Presence of susceptible sheep</a:t>
            </a:r>
          </a:p>
        </p:txBody>
      </p:sp>
      <p:sp>
        <p:nvSpPr>
          <p:cNvPr id="12" name="Content Placeholder 2">
            <a:extLst>
              <a:ext uri="{FF2B5EF4-FFF2-40B4-BE49-F238E27FC236}">
                <a16:creationId xmlns:a16="http://schemas.microsoft.com/office/drawing/2014/main" id="{EA4D0BDA-0097-461F-9BB6-D841E1783A38}"/>
              </a:ext>
            </a:extLst>
          </p:cNvPr>
          <p:cNvSpPr>
            <a:spLocks noGrp="1"/>
          </p:cNvSpPr>
          <p:nvPr>
            <p:ph idx="1"/>
          </p:nvPr>
        </p:nvSpPr>
        <p:spPr>
          <a:xfrm>
            <a:off x="628650" y="1052620"/>
            <a:ext cx="5272840"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buNone/>
              <a:tabLst>
                <a:tab pos="218599" algn="l"/>
                <a:tab pos="488633" algn="l"/>
              </a:tabLst>
            </a:pPr>
            <a:r>
              <a:rPr lang="en-AU" sz="2000" dirty="0"/>
              <a:t>Some sheep are more inclined to be struck.</a:t>
            </a:r>
          </a:p>
          <a:p>
            <a:pPr marL="0" indent="0">
              <a:lnSpc>
                <a:spcPct val="120000"/>
              </a:lnSpc>
              <a:spcBef>
                <a:spcPts val="0"/>
              </a:spcBef>
              <a:buNone/>
              <a:tabLst>
                <a:tab pos="218599" algn="l"/>
                <a:tab pos="488633" algn="l"/>
              </a:tabLst>
            </a:pPr>
            <a:endParaRPr lang="en-AU" sz="2000" dirty="0"/>
          </a:p>
        </p:txBody>
      </p:sp>
      <p:sp>
        <p:nvSpPr>
          <p:cNvPr id="6" name="Rectangle 5">
            <a:extLst>
              <a:ext uri="{FF2B5EF4-FFF2-40B4-BE49-F238E27FC236}">
                <a16:creationId xmlns:a16="http://schemas.microsoft.com/office/drawing/2014/main" id="{429CC20A-CD9E-4640-9815-FDFC01A94087}"/>
              </a:ext>
            </a:extLst>
          </p:cNvPr>
          <p:cNvSpPr/>
          <p:nvPr/>
        </p:nvSpPr>
        <p:spPr>
          <a:xfrm>
            <a:off x="700549" y="1800829"/>
            <a:ext cx="4379361" cy="994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TextBox 6">
            <a:extLst>
              <a:ext uri="{FF2B5EF4-FFF2-40B4-BE49-F238E27FC236}">
                <a16:creationId xmlns:a16="http://schemas.microsoft.com/office/drawing/2014/main" id="{EED942BA-2DB4-4350-B646-53CFF810F4A8}"/>
              </a:ext>
            </a:extLst>
          </p:cNvPr>
          <p:cNvSpPr txBox="1"/>
          <p:nvPr/>
        </p:nvSpPr>
        <p:spPr>
          <a:xfrm>
            <a:off x="2079140" y="2013996"/>
            <a:ext cx="2534373" cy="454292"/>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3150"/>
              </a:spcAft>
              <a:buNone/>
              <a:tabLst>
                <a:tab pos="218599" algn="l"/>
                <a:tab pos="488633" algn="l"/>
              </a:tabLst>
            </a:pPr>
            <a:r>
              <a:rPr lang="en-AU" sz="2100" dirty="0">
                <a:solidFill>
                  <a:srgbClr val="C00000"/>
                </a:solidFill>
              </a:rPr>
              <a:t>More sheep at risk…</a:t>
            </a:r>
            <a:endParaRPr lang="en-AU" sz="2100" dirty="0"/>
          </a:p>
        </p:txBody>
      </p:sp>
      <p:sp>
        <p:nvSpPr>
          <p:cNvPr id="13" name="Rectangle 12">
            <a:extLst>
              <a:ext uri="{FF2B5EF4-FFF2-40B4-BE49-F238E27FC236}">
                <a16:creationId xmlns:a16="http://schemas.microsoft.com/office/drawing/2014/main" id="{39C57D01-E58D-44D8-B6EF-04F8492917C1}"/>
              </a:ext>
            </a:extLst>
          </p:cNvPr>
          <p:cNvSpPr/>
          <p:nvPr/>
        </p:nvSpPr>
        <p:spPr>
          <a:xfrm>
            <a:off x="698043" y="3079241"/>
            <a:ext cx="4379361" cy="994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1" name="TextBox 20">
            <a:extLst>
              <a:ext uri="{FF2B5EF4-FFF2-40B4-BE49-F238E27FC236}">
                <a16:creationId xmlns:a16="http://schemas.microsoft.com/office/drawing/2014/main" id="{FA71430D-E062-46B1-93B0-E31B32449831}"/>
              </a:ext>
            </a:extLst>
          </p:cNvPr>
          <p:cNvSpPr txBox="1"/>
          <p:nvPr/>
        </p:nvSpPr>
        <p:spPr>
          <a:xfrm>
            <a:off x="2091532" y="3175243"/>
            <a:ext cx="2812649" cy="842090"/>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3150"/>
              </a:spcAft>
              <a:buNone/>
              <a:tabLst>
                <a:tab pos="218599" algn="l"/>
                <a:tab pos="488633" algn="l"/>
              </a:tabLst>
            </a:pPr>
            <a:r>
              <a:rPr lang="en-AU" sz="2100" dirty="0">
                <a:solidFill>
                  <a:srgbClr val="C00000"/>
                </a:solidFill>
              </a:rPr>
              <a:t>The greater the risk </a:t>
            </a:r>
            <a:br>
              <a:rPr lang="en-AU" sz="2100" dirty="0">
                <a:solidFill>
                  <a:srgbClr val="C00000"/>
                </a:solidFill>
              </a:rPr>
            </a:br>
            <a:r>
              <a:rPr lang="en-AU" sz="2100" dirty="0">
                <a:solidFill>
                  <a:srgbClr val="C00000"/>
                </a:solidFill>
              </a:rPr>
              <a:t>of flystrike</a:t>
            </a:r>
            <a:endParaRPr lang="en-AU" sz="2100" dirty="0"/>
          </a:p>
        </p:txBody>
      </p:sp>
      <p:grpSp>
        <p:nvGrpSpPr>
          <p:cNvPr id="3" name="Group 2">
            <a:extLst>
              <a:ext uri="{FF2B5EF4-FFF2-40B4-BE49-F238E27FC236}">
                <a16:creationId xmlns:a16="http://schemas.microsoft.com/office/drawing/2014/main" id="{58C56C9A-7FEA-462B-3C8C-113C0B7B2E12}"/>
              </a:ext>
            </a:extLst>
          </p:cNvPr>
          <p:cNvGrpSpPr/>
          <p:nvPr/>
        </p:nvGrpSpPr>
        <p:grpSpPr>
          <a:xfrm>
            <a:off x="822661" y="3223383"/>
            <a:ext cx="856263" cy="787133"/>
            <a:chOff x="6025573" y="3157744"/>
            <a:chExt cx="1269984" cy="1167452"/>
          </a:xfrm>
        </p:grpSpPr>
        <p:pic>
          <p:nvPicPr>
            <p:cNvPr id="22" name="Picture 21">
              <a:extLst>
                <a:ext uri="{FF2B5EF4-FFF2-40B4-BE49-F238E27FC236}">
                  <a16:creationId xmlns:a16="http://schemas.microsoft.com/office/drawing/2014/main" id="{E870DA44-F207-867F-EF01-D1C2E03937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55" b="15595"/>
            <a:stretch/>
          </p:blipFill>
          <p:spPr>
            <a:xfrm rot="19826595">
              <a:off x="6025573" y="3459156"/>
              <a:ext cx="466925" cy="453607"/>
            </a:xfrm>
            <a:prstGeom prst="rect">
              <a:avLst/>
            </a:prstGeom>
          </p:spPr>
        </p:pic>
        <p:pic>
          <p:nvPicPr>
            <p:cNvPr id="23" name="Picture 22">
              <a:extLst>
                <a:ext uri="{FF2B5EF4-FFF2-40B4-BE49-F238E27FC236}">
                  <a16:creationId xmlns:a16="http://schemas.microsoft.com/office/drawing/2014/main" id="{0A4A4343-4D71-87FD-A942-9949F52D67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55" b="15595"/>
            <a:stretch/>
          </p:blipFill>
          <p:spPr>
            <a:xfrm rot="19826595">
              <a:off x="6399813" y="3157744"/>
              <a:ext cx="466925" cy="453607"/>
            </a:xfrm>
            <a:prstGeom prst="rect">
              <a:avLst/>
            </a:prstGeom>
          </p:spPr>
        </p:pic>
        <p:pic>
          <p:nvPicPr>
            <p:cNvPr id="24" name="Picture 23">
              <a:extLst>
                <a:ext uri="{FF2B5EF4-FFF2-40B4-BE49-F238E27FC236}">
                  <a16:creationId xmlns:a16="http://schemas.microsoft.com/office/drawing/2014/main" id="{7CDB4A14-B9AE-64F2-55B4-46C1EDEC98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55" b="15595"/>
            <a:stretch/>
          </p:blipFill>
          <p:spPr>
            <a:xfrm rot="19826595">
              <a:off x="6572951" y="3588837"/>
              <a:ext cx="466925" cy="453607"/>
            </a:xfrm>
            <a:prstGeom prst="rect">
              <a:avLst/>
            </a:prstGeom>
          </p:spPr>
        </p:pic>
        <p:pic>
          <p:nvPicPr>
            <p:cNvPr id="25" name="Picture 24">
              <a:extLst>
                <a:ext uri="{FF2B5EF4-FFF2-40B4-BE49-F238E27FC236}">
                  <a16:creationId xmlns:a16="http://schemas.microsoft.com/office/drawing/2014/main" id="{7569ADC4-007D-1118-3E15-D394D6BA8E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55" b="15595"/>
            <a:stretch/>
          </p:blipFill>
          <p:spPr>
            <a:xfrm rot="19826595">
              <a:off x="6198711" y="3871589"/>
              <a:ext cx="466925" cy="453607"/>
            </a:xfrm>
            <a:prstGeom prst="rect">
              <a:avLst/>
            </a:prstGeom>
          </p:spPr>
        </p:pic>
        <p:pic>
          <p:nvPicPr>
            <p:cNvPr id="26" name="Picture 25">
              <a:extLst>
                <a:ext uri="{FF2B5EF4-FFF2-40B4-BE49-F238E27FC236}">
                  <a16:creationId xmlns:a16="http://schemas.microsoft.com/office/drawing/2014/main" id="{B766B128-9737-58C0-4704-665D24C04A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55" b="15595"/>
            <a:stretch/>
          </p:blipFill>
          <p:spPr>
            <a:xfrm rot="19826595">
              <a:off x="6828632" y="3211543"/>
              <a:ext cx="466925" cy="453607"/>
            </a:xfrm>
            <a:prstGeom prst="rect">
              <a:avLst/>
            </a:prstGeom>
          </p:spPr>
        </p:pic>
      </p:grpSp>
      <p:pic>
        <p:nvPicPr>
          <p:cNvPr id="5" name="Picture 4">
            <a:extLst>
              <a:ext uri="{FF2B5EF4-FFF2-40B4-BE49-F238E27FC236}">
                <a16:creationId xmlns:a16="http://schemas.microsoft.com/office/drawing/2014/main" id="{F103EEEE-4571-39BF-8646-4970F702E2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521" b="22726"/>
          <a:stretch/>
        </p:blipFill>
        <p:spPr>
          <a:xfrm>
            <a:off x="870799" y="2013996"/>
            <a:ext cx="845031" cy="630832"/>
          </a:xfrm>
          <a:prstGeom prst="rect">
            <a:avLst/>
          </a:prstGeom>
        </p:spPr>
      </p:pic>
    </p:spTree>
    <p:extLst>
      <p:ext uri="{BB962C8B-B14F-4D97-AF65-F5344CB8AC3E}">
        <p14:creationId xmlns:p14="http://schemas.microsoft.com/office/powerpoint/2010/main" val="334342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90167" y="1354586"/>
            <a:ext cx="5142220" cy="1208912"/>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3200" b="0" dirty="0"/>
              <a:t>What makes sheep susceptible to flystrike</a:t>
            </a:r>
          </a:p>
        </p:txBody>
      </p:sp>
      <p:sp>
        <p:nvSpPr>
          <p:cNvPr id="5" name="Oval 4">
            <a:extLst>
              <a:ext uri="{FF2B5EF4-FFF2-40B4-BE49-F238E27FC236}">
                <a16:creationId xmlns:a16="http://schemas.microsoft.com/office/drawing/2014/main" id="{C60DBA0A-4485-4D6D-9B79-02E815BA6C41}"/>
              </a:ext>
            </a:extLst>
          </p:cNvPr>
          <p:cNvSpPr/>
          <p:nvPr/>
        </p:nvSpPr>
        <p:spPr>
          <a:xfrm>
            <a:off x="720090" y="1451610"/>
            <a:ext cx="746522" cy="746522"/>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 name="Picture 6">
            <a:extLst>
              <a:ext uri="{FF2B5EF4-FFF2-40B4-BE49-F238E27FC236}">
                <a16:creationId xmlns:a16="http://schemas.microsoft.com/office/drawing/2014/main" id="{C8BD2419-9C8A-F83C-884C-82FDC7E39E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080" b="24601"/>
          <a:stretch/>
        </p:blipFill>
        <p:spPr>
          <a:xfrm>
            <a:off x="813183" y="1600166"/>
            <a:ext cx="577913" cy="419702"/>
          </a:xfrm>
          <a:prstGeom prst="rect">
            <a:avLst/>
          </a:prstGeom>
        </p:spPr>
      </p:pic>
    </p:spTree>
    <p:extLst>
      <p:ext uri="{BB962C8B-B14F-4D97-AF65-F5344CB8AC3E}">
        <p14:creationId xmlns:p14="http://schemas.microsoft.com/office/powerpoint/2010/main" val="424014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Susceptible sheep may have:</a:t>
            </a:r>
          </a:p>
        </p:txBody>
      </p:sp>
      <p:sp>
        <p:nvSpPr>
          <p:cNvPr id="5" name="TextBox 4">
            <a:extLst>
              <a:ext uri="{FF2B5EF4-FFF2-40B4-BE49-F238E27FC236}">
                <a16:creationId xmlns:a16="http://schemas.microsoft.com/office/drawing/2014/main" id="{1C82C421-76CF-D174-6741-979D168E19DA}"/>
              </a:ext>
            </a:extLst>
          </p:cNvPr>
          <p:cNvSpPr txBox="1"/>
          <p:nvPr/>
        </p:nvSpPr>
        <p:spPr>
          <a:xfrm>
            <a:off x="4114223" y="974937"/>
            <a:ext cx="1988288" cy="369332"/>
          </a:xfrm>
          <a:prstGeom prst="rect">
            <a:avLst/>
          </a:prstGeom>
          <a:noFill/>
        </p:spPr>
        <p:txBody>
          <a:bodyPr wrap="square" rtlCol="0">
            <a:spAutoFit/>
          </a:bodyPr>
          <a:lstStyle/>
          <a:p>
            <a:pPr algn="ctr"/>
            <a:r>
              <a:rPr lang="en-AU" sz="1800">
                <a:latin typeface="Arial Black" panose="020B0A04020102020204" pitchFamily="34" charset="0"/>
              </a:rPr>
              <a:t>wounds</a:t>
            </a:r>
          </a:p>
        </p:txBody>
      </p:sp>
      <p:sp>
        <p:nvSpPr>
          <p:cNvPr id="6" name="TextBox 5">
            <a:extLst>
              <a:ext uri="{FF2B5EF4-FFF2-40B4-BE49-F238E27FC236}">
                <a16:creationId xmlns:a16="http://schemas.microsoft.com/office/drawing/2014/main" id="{079F6005-EEF1-8406-06D9-3F7A782A7A9D}"/>
              </a:ext>
            </a:extLst>
          </p:cNvPr>
          <p:cNvSpPr txBox="1"/>
          <p:nvPr/>
        </p:nvSpPr>
        <p:spPr>
          <a:xfrm>
            <a:off x="0" y="1136768"/>
            <a:ext cx="9144000" cy="646331"/>
          </a:xfrm>
          <a:prstGeom prst="rect">
            <a:avLst/>
          </a:prstGeom>
          <a:noFill/>
        </p:spPr>
        <p:txBody>
          <a:bodyPr wrap="square" rtlCol="0">
            <a:spAutoFit/>
          </a:bodyPr>
          <a:lstStyle/>
          <a:p>
            <a:pPr algn="ctr"/>
            <a:r>
              <a:rPr lang="en-AU" sz="3600">
                <a:solidFill>
                  <a:srgbClr val="7CC7BA"/>
                </a:solidFill>
                <a:latin typeface="Arial Black" panose="020B0A04020102020204" pitchFamily="34" charset="0"/>
              </a:rPr>
              <a:t>previous strike</a:t>
            </a:r>
          </a:p>
        </p:txBody>
      </p:sp>
      <p:sp>
        <p:nvSpPr>
          <p:cNvPr id="9" name="TextBox 8">
            <a:extLst>
              <a:ext uri="{FF2B5EF4-FFF2-40B4-BE49-F238E27FC236}">
                <a16:creationId xmlns:a16="http://schemas.microsoft.com/office/drawing/2014/main" id="{CD8D216F-2C17-0F8E-DB86-CFDC716D5964}"/>
              </a:ext>
            </a:extLst>
          </p:cNvPr>
          <p:cNvSpPr txBox="1"/>
          <p:nvPr/>
        </p:nvSpPr>
        <p:spPr>
          <a:xfrm>
            <a:off x="1433417" y="1799634"/>
            <a:ext cx="1988288" cy="461665"/>
          </a:xfrm>
          <a:prstGeom prst="rect">
            <a:avLst/>
          </a:prstGeom>
          <a:noFill/>
        </p:spPr>
        <p:txBody>
          <a:bodyPr wrap="square" rtlCol="0">
            <a:spAutoFit/>
          </a:bodyPr>
          <a:lstStyle/>
          <a:p>
            <a:pPr algn="ctr"/>
            <a:r>
              <a:rPr lang="en-AU" sz="2400">
                <a:solidFill>
                  <a:srgbClr val="B0917F"/>
                </a:solidFill>
                <a:latin typeface="Arial Black" panose="020B0A04020102020204" pitchFamily="34" charset="0"/>
              </a:rPr>
              <a:t>dermatitis</a:t>
            </a:r>
          </a:p>
        </p:txBody>
      </p:sp>
      <p:sp>
        <p:nvSpPr>
          <p:cNvPr id="13" name="TextBox 12">
            <a:extLst>
              <a:ext uri="{FF2B5EF4-FFF2-40B4-BE49-F238E27FC236}">
                <a16:creationId xmlns:a16="http://schemas.microsoft.com/office/drawing/2014/main" id="{D3539EFB-EECF-3353-4F9D-B8E36B2876D5}"/>
              </a:ext>
            </a:extLst>
          </p:cNvPr>
          <p:cNvSpPr txBox="1"/>
          <p:nvPr/>
        </p:nvSpPr>
        <p:spPr>
          <a:xfrm>
            <a:off x="3456194" y="1684772"/>
            <a:ext cx="2388744" cy="461665"/>
          </a:xfrm>
          <a:prstGeom prst="rect">
            <a:avLst/>
          </a:prstGeom>
          <a:noFill/>
        </p:spPr>
        <p:txBody>
          <a:bodyPr wrap="square" rtlCol="0">
            <a:spAutoFit/>
          </a:bodyPr>
          <a:lstStyle/>
          <a:p>
            <a:pPr algn="ctr"/>
            <a:r>
              <a:rPr lang="en-AU" sz="2400">
                <a:solidFill>
                  <a:srgbClr val="B0917F"/>
                </a:solidFill>
                <a:latin typeface="Arial Black" panose="020B0A04020102020204" pitchFamily="34" charset="0"/>
              </a:rPr>
              <a:t>yellow wool</a:t>
            </a:r>
          </a:p>
        </p:txBody>
      </p:sp>
      <p:sp>
        <p:nvSpPr>
          <p:cNvPr id="14" name="TextBox 13">
            <a:extLst>
              <a:ext uri="{FF2B5EF4-FFF2-40B4-BE49-F238E27FC236}">
                <a16:creationId xmlns:a16="http://schemas.microsoft.com/office/drawing/2014/main" id="{701200AD-2234-E4E0-FCBF-2F25125C1C30}"/>
              </a:ext>
            </a:extLst>
          </p:cNvPr>
          <p:cNvSpPr txBox="1"/>
          <p:nvPr/>
        </p:nvSpPr>
        <p:spPr>
          <a:xfrm>
            <a:off x="4650566" y="3664636"/>
            <a:ext cx="1988288" cy="461665"/>
          </a:xfrm>
          <a:prstGeom prst="rect">
            <a:avLst/>
          </a:prstGeom>
          <a:noFill/>
        </p:spPr>
        <p:txBody>
          <a:bodyPr wrap="square" rtlCol="0">
            <a:spAutoFit/>
          </a:bodyPr>
          <a:lstStyle/>
          <a:p>
            <a:pPr algn="ctr"/>
            <a:r>
              <a:rPr lang="en-AU" sz="2400" dirty="0">
                <a:solidFill>
                  <a:srgbClr val="B0917F"/>
                </a:solidFill>
                <a:latin typeface="Arial Black" panose="020B0A04020102020204" pitchFamily="34" charset="0"/>
              </a:rPr>
              <a:t>fleece rot</a:t>
            </a:r>
          </a:p>
        </p:txBody>
      </p:sp>
      <p:sp>
        <p:nvSpPr>
          <p:cNvPr id="15" name="TextBox 14">
            <a:extLst>
              <a:ext uri="{FF2B5EF4-FFF2-40B4-BE49-F238E27FC236}">
                <a16:creationId xmlns:a16="http://schemas.microsoft.com/office/drawing/2014/main" id="{DF9ABC67-1BAD-D270-858D-1AEB0B03FE9E}"/>
              </a:ext>
            </a:extLst>
          </p:cNvPr>
          <p:cNvSpPr txBox="1"/>
          <p:nvPr/>
        </p:nvSpPr>
        <p:spPr>
          <a:xfrm>
            <a:off x="2074146" y="3919460"/>
            <a:ext cx="3316379" cy="369332"/>
          </a:xfrm>
          <a:prstGeom prst="rect">
            <a:avLst/>
          </a:prstGeom>
          <a:noFill/>
        </p:spPr>
        <p:txBody>
          <a:bodyPr wrap="square" rtlCol="0">
            <a:spAutoFit/>
          </a:bodyPr>
          <a:lstStyle/>
          <a:p>
            <a:pPr algn="ctr"/>
            <a:r>
              <a:rPr lang="en-AU" sz="1800" dirty="0">
                <a:latin typeface="Arial Black" panose="020B0A04020102020204" pitchFamily="34" charset="0"/>
              </a:rPr>
              <a:t>adhered afterbirth</a:t>
            </a:r>
          </a:p>
        </p:txBody>
      </p:sp>
      <p:sp>
        <p:nvSpPr>
          <p:cNvPr id="16" name="TextBox 15">
            <a:extLst>
              <a:ext uri="{FF2B5EF4-FFF2-40B4-BE49-F238E27FC236}">
                <a16:creationId xmlns:a16="http://schemas.microsoft.com/office/drawing/2014/main" id="{A3A9D581-6129-45BC-E822-395E1172B551}"/>
              </a:ext>
            </a:extLst>
          </p:cNvPr>
          <p:cNvSpPr txBox="1"/>
          <p:nvPr/>
        </p:nvSpPr>
        <p:spPr>
          <a:xfrm>
            <a:off x="3016971" y="870293"/>
            <a:ext cx="1988288" cy="369332"/>
          </a:xfrm>
          <a:prstGeom prst="rect">
            <a:avLst/>
          </a:prstGeom>
          <a:noFill/>
        </p:spPr>
        <p:txBody>
          <a:bodyPr wrap="square" rtlCol="0">
            <a:spAutoFit/>
          </a:bodyPr>
          <a:lstStyle/>
          <a:p>
            <a:pPr algn="ctr"/>
            <a:r>
              <a:rPr lang="en-AU" sz="1800" dirty="0">
                <a:latin typeface="Arial Black" panose="020B0A04020102020204" pitchFamily="34" charset="0"/>
              </a:rPr>
              <a:t>horns</a:t>
            </a:r>
          </a:p>
        </p:txBody>
      </p:sp>
      <p:sp>
        <p:nvSpPr>
          <p:cNvPr id="17" name="TextBox 16">
            <a:extLst>
              <a:ext uri="{FF2B5EF4-FFF2-40B4-BE49-F238E27FC236}">
                <a16:creationId xmlns:a16="http://schemas.microsoft.com/office/drawing/2014/main" id="{FD181CEE-DB06-3724-D3EB-2E2B7CD26293}"/>
              </a:ext>
            </a:extLst>
          </p:cNvPr>
          <p:cNvSpPr txBox="1"/>
          <p:nvPr/>
        </p:nvSpPr>
        <p:spPr>
          <a:xfrm>
            <a:off x="0" y="2010200"/>
            <a:ext cx="9144000" cy="1107996"/>
          </a:xfrm>
          <a:prstGeom prst="rect">
            <a:avLst/>
          </a:prstGeom>
          <a:noFill/>
        </p:spPr>
        <p:txBody>
          <a:bodyPr wrap="square" rtlCol="0">
            <a:spAutoFit/>
          </a:bodyPr>
          <a:lstStyle/>
          <a:p>
            <a:pPr algn="ctr"/>
            <a:r>
              <a:rPr lang="en-AU" sz="6600">
                <a:solidFill>
                  <a:srgbClr val="FEBE10"/>
                </a:solidFill>
                <a:latin typeface="Arial Black" panose="020B0A04020102020204" pitchFamily="34" charset="0"/>
              </a:rPr>
              <a:t>breech wrinkle</a:t>
            </a:r>
          </a:p>
        </p:txBody>
      </p:sp>
      <p:sp>
        <p:nvSpPr>
          <p:cNvPr id="18" name="TextBox 17">
            <a:extLst>
              <a:ext uri="{FF2B5EF4-FFF2-40B4-BE49-F238E27FC236}">
                <a16:creationId xmlns:a16="http://schemas.microsoft.com/office/drawing/2014/main" id="{AEEDFB77-2FF0-B660-FC66-5EBCC29CAF39}"/>
              </a:ext>
            </a:extLst>
          </p:cNvPr>
          <p:cNvSpPr txBox="1"/>
          <p:nvPr/>
        </p:nvSpPr>
        <p:spPr>
          <a:xfrm>
            <a:off x="4603612" y="2819760"/>
            <a:ext cx="3435470" cy="646331"/>
          </a:xfrm>
          <a:prstGeom prst="rect">
            <a:avLst/>
          </a:prstGeom>
          <a:noFill/>
        </p:spPr>
        <p:txBody>
          <a:bodyPr wrap="square" rtlCol="0">
            <a:spAutoFit/>
          </a:bodyPr>
          <a:lstStyle/>
          <a:p>
            <a:pPr algn="ctr"/>
            <a:r>
              <a:rPr lang="en-AU" sz="3600">
                <a:solidFill>
                  <a:srgbClr val="7CC7BA"/>
                </a:solidFill>
                <a:latin typeface="Arial Black" panose="020B0A04020102020204" pitchFamily="34" charset="0"/>
              </a:rPr>
              <a:t>breech wool</a:t>
            </a:r>
          </a:p>
        </p:txBody>
      </p:sp>
      <p:sp>
        <p:nvSpPr>
          <p:cNvPr id="19" name="TextBox 18">
            <a:extLst>
              <a:ext uri="{FF2B5EF4-FFF2-40B4-BE49-F238E27FC236}">
                <a16:creationId xmlns:a16="http://schemas.microsoft.com/office/drawing/2014/main" id="{0AF54B2D-A658-75E2-0D4B-378C5233B04E}"/>
              </a:ext>
            </a:extLst>
          </p:cNvPr>
          <p:cNvSpPr txBox="1"/>
          <p:nvPr/>
        </p:nvSpPr>
        <p:spPr>
          <a:xfrm>
            <a:off x="1119917" y="2811464"/>
            <a:ext cx="1988288" cy="646331"/>
          </a:xfrm>
          <a:prstGeom prst="rect">
            <a:avLst/>
          </a:prstGeom>
          <a:noFill/>
        </p:spPr>
        <p:txBody>
          <a:bodyPr wrap="square" rtlCol="0">
            <a:spAutoFit/>
          </a:bodyPr>
          <a:lstStyle/>
          <a:p>
            <a:pPr algn="ctr"/>
            <a:r>
              <a:rPr lang="en-AU" sz="3600" dirty="0">
                <a:solidFill>
                  <a:srgbClr val="7CC7BA"/>
                </a:solidFill>
                <a:latin typeface="Arial Black" panose="020B0A04020102020204" pitchFamily="34" charset="0"/>
              </a:rPr>
              <a:t>dags</a:t>
            </a:r>
          </a:p>
        </p:txBody>
      </p:sp>
      <p:sp>
        <p:nvSpPr>
          <p:cNvPr id="20" name="TextBox 19">
            <a:extLst>
              <a:ext uri="{FF2B5EF4-FFF2-40B4-BE49-F238E27FC236}">
                <a16:creationId xmlns:a16="http://schemas.microsoft.com/office/drawing/2014/main" id="{8F466886-DE55-A050-DC25-6E0563889859}"/>
              </a:ext>
            </a:extLst>
          </p:cNvPr>
          <p:cNvSpPr txBox="1"/>
          <p:nvPr/>
        </p:nvSpPr>
        <p:spPr>
          <a:xfrm>
            <a:off x="4011115" y="3317479"/>
            <a:ext cx="2724851" cy="369332"/>
          </a:xfrm>
          <a:prstGeom prst="rect">
            <a:avLst/>
          </a:prstGeom>
          <a:noFill/>
        </p:spPr>
        <p:txBody>
          <a:bodyPr wrap="square" rtlCol="0">
            <a:spAutoFit/>
          </a:bodyPr>
          <a:lstStyle/>
          <a:p>
            <a:pPr algn="ctr"/>
            <a:r>
              <a:rPr lang="en-AU" sz="1800" dirty="0">
                <a:latin typeface="Arial Black" panose="020B0A04020102020204" pitchFamily="34" charset="0"/>
              </a:rPr>
              <a:t>moist wool and skin</a:t>
            </a:r>
          </a:p>
        </p:txBody>
      </p:sp>
      <p:sp>
        <p:nvSpPr>
          <p:cNvPr id="21" name="TextBox 20">
            <a:extLst>
              <a:ext uri="{FF2B5EF4-FFF2-40B4-BE49-F238E27FC236}">
                <a16:creationId xmlns:a16="http://schemas.microsoft.com/office/drawing/2014/main" id="{221ACA66-28CC-4170-55BE-604E07874495}"/>
              </a:ext>
            </a:extLst>
          </p:cNvPr>
          <p:cNvSpPr txBox="1"/>
          <p:nvPr/>
        </p:nvSpPr>
        <p:spPr>
          <a:xfrm>
            <a:off x="1745779" y="3466091"/>
            <a:ext cx="2724851" cy="461665"/>
          </a:xfrm>
          <a:prstGeom prst="rect">
            <a:avLst/>
          </a:prstGeom>
          <a:noFill/>
        </p:spPr>
        <p:txBody>
          <a:bodyPr wrap="square" rtlCol="0">
            <a:spAutoFit/>
          </a:bodyPr>
          <a:lstStyle/>
          <a:p>
            <a:pPr algn="ctr"/>
            <a:r>
              <a:rPr lang="en-AU" sz="2400" dirty="0">
                <a:solidFill>
                  <a:srgbClr val="B0917F"/>
                </a:solidFill>
                <a:latin typeface="Arial Black" panose="020B0A04020102020204" pitchFamily="34" charset="0"/>
              </a:rPr>
              <a:t>urine stain</a:t>
            </a:r>
          </a:p>
        </p:txBody>
      </p:sp>
      <p:sp>
        <p:nvSpPr>
          <p:cNvPr id="22" name="TextBox 21">
            <a:extLst>
              <a:ext uri="{FF2B5EF4-FFF2-40B4-BE49-F238E27FC236}">
                <a16:creationId xmlns:a16="http://schemas.microsoft.com/office/drawing/2014/main" id="{AE1CDCDD-3803-2960-D24F-76BA4A5CC064}"/>
              </a:ext>
            </a:extLst>
          </p:cNvPr>
          <p:cNvSpPr txBox="1"/>
          <p:nvPr/>
        </p:nvSpPr>
        <p:spPr>
          <a:xfrm>
            <a:off x="2708907" y="2982994"/>
            <a:ext cx="1988288" cy="369332"/>
          </a:xfrm>
          <a:prstGeom prst="rect">
            <a:avLst/>
          </a:prstGeom>
          <a:noFill/>
        </p:spPr>
        <p:txBody>
          <a:bodyPr wrap="square" rtlCol="0">
            <a:spAutoFit/>
          </a:bodyPr>
          <a:lstStyle/>
          <a:p>
            <a:pPr algn="ctr"/>
            <a:r>
              <a:rPr lang="en-AU" sz="1800" dirty="0">
                <a:latin typeface="Arial Black" panose="020B0A04020102020204" pitchFamily="34" charset="0"/>
              </a:rPr>
              <a:t>sweaty polls</a:t>
            </a:r>
          </a:p>
        </p:txBody>
      </p:sp>
    </p:spTree>
    <p:extLst>
      <p:ext uri="{BB962C8B-B14F-4D97-AF65-F5344CB8AC3E}">
        <p14:creationId xmlns:p14="http://schemas.microsoft.com/office/powerpoint/2010/main" val="404997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Other risk factors</a:t>
            </a:r>
          </a:p>
        </p:txBody>
      </p:sp>
      <p:sp>
        <p:nvSpPr>
          <p:cNvPr id="6" name="Content Placeholder 2">
            <a:extLst>
              <a:ext uri="{FF2B5EF4-FFF2-40B4-BE49-F238E27FC236}">
                <a16:creationId xmlns:a16="http://schemas.microsoft.com/office/drawing/2014/main" id="{DFDD8032-6C2C-4FD0-9854-FF7E61DA9CEB}"/>
              </a:ext>
            </a:extLst>
          </p:cNvPr>
          <p:cNvSpPr>
            <a:spLocks noGrp="1"/>
          </p:cNvSpPr>
          <p:nvPr>
            <p:ph idx="1"/>
          </p:nvPr>
        </p:nvSpPr>
        <p:spPr>
          <a:xfrm>
            <a:off x="628862" y="1178202"/>
            <a:ext cx="7886677" cy="3290767"/>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33375" lvl="0" indent="-333375">
              <a:lnSpc>
                <a:spcPct val="100000"/>
              </a:lnSpc>
              <a:spcBef>
                <a:spcPts val="0"/>
              </a:spcBef>
              <a:spcAft>
                <a:spcPts val="1800"/>
              </a:spcAft>
              <a:tabLst>
                <a:tab pos="218599" algn="l"/>
                <a:tab pos="488633" algn="l"/>
              </a:tabLst>
            </a:pPr>
            <a:r>
              <a:rPr lang="en-AU" sz="2000"/>
              <a:t>Conformation, structure and tail length</a:t>
            </a:r>
          </a:p>
          <a:p>
            <a:pPr marL="333375" lvl="0" indent="-333375">
              <a:lnSpc>
                <a:spcPct val="100000"/>
              </a:lnSpc>
              <a:spcBef>
                <a:spcPts val="0"/>
              </a:spcBef>
              <a:spcAft>
                <a:spcPts val="1800"/>
              </a:spcAft>
              <a:tabLst>
                <a:tab pos="218599" algn="l"/>
                <a:tab pos="488633" algn="l"/>
              </a:tabLst>
            </a:pPr>
            <a:endParaRPr lang="en-AU" sz="2000"/>
          </a:p>
          <a:p>
            <a:pPr marL="333375" lvl="0" indent="-333375">
              <a:lnSpc>
                <a:spcPct val="100000"/>
              </a:lnSpc>
              <a:spcBef>
                <a:spcPts val="0"/>
              </a:spcBef>
              <a:spcAft>
                <a:spcPts val="1800"/>
              </a:spcAft>
              <a:tabLst>
                <a:tab pos="218599" algn="l"/>
                <a:tab pos="488633" algn="l"/>
              </a:tabLst>
            </a:pPr>
            <a:endParaRPr lang="en-AU" sz="2000"/>
          </a:p>
          <a:p>
            <a:pPr marL="333375" lvl="0" indent="-333375">
              <a:lnSpc>
                <a:spcPct val="100000"/>
              </a:lnSpc>
              <a:spcBef>
                <a:spcPts val="0"/>
              </a:spcBef>
              <a:spcAft>
                <a:spcPts val="1800"/>
              </a:spcAft>
              <a:tabLst>
                <a:tab pos="218599" algn="l"/>
                <a:tab pos="488633" algn="l"/>
              </a:tabLst>
            </a:pPr>
            <a:endParaRPr lang="en-AU" sz="2000"/>
          </a:p>
        </p:txBody>
      </p:sp>
    </p:spTree>
    <p:extLst>
      <p:ext uri="{BB962C8B-B14F-4D97-AF65-F5344CB8AC3E}">
        <p14:creationId xmlns:p14="http://schemas.microsoft.com/office/powerpoint/2010/main" val="242516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Other risk factors</a:t>
            </a:r>
          </a:p>
        </p:txBody>
      </p:sp>
      <p:sp>
        <p:nvSpPr>
          <p:cNvPr id="22" name="Content Placeholder 2">
            <a:extLst>
              <a:ext uri="{FF2B5EF4-FFF2-40B4-BE49-F238E27FC236}">
                <a16:creationId xmlns:a16="http://schemas.microsoft.com/office/drawing/2014/main" id="{5E686CF6-CAE9-45B9-AEB2-5D49F0DB4E1B}"/>
              </a:ext>
            </a:extLst>
          </p:cNvPr>
          <p:cNvSpPr>
            <a:spLocks noGrp="1"/>
          </p:cNvSpPr>
          <p:nvPr>
            <p:ph idx="1"/>
          </p:nvPr>
        </p:nvSpPr>
        <p:spPr>
          <a:xfrm>
            <a:off x="628862" y="1178202"/>
            <a:ext cx="7886677" cy="3290767"/>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33375" lvl="0" indent="-333375">
              <a:lnSpc>
                <a:spcPct val="100000"/>
              </a:lnSpc>
              <a:spcBef>
                <a:spcPts val="0"/>
              </a:spcBef>
              <a:spcAft>
                <a:spcPts val="2000"/>
              </a:spcAft>
              <a:tabLst>
                <a:tab pos="218599" algn="l"/>
                <a:tab pos="488633" algn="l"/>
              </a:tabLst>
            </a:pPr>
            <a:r>
              <a:rPr lang="en-AU" sz="2000"/>
              <a:t>Conformation, structure and tail length</a:t>
            </a:r>
          </a:p>
          <a:p>
            <a:pPr marL="333375" lvl="0" indent="-333375">
              <a:lnSpc>
                <a:spcPct val="100000"/>
              </a:lnSpc>
              <a:spcBef>
                <a:spcPts val="0"/>
              </a:spcBef>
              <a:spcAft>
                <a:spcPts val="2100"/>
              </a:spcAft>
              <a:tabLst>
                <a:tab pos="218599" algn="l"/>
                <a:tab pos="488633" algn="l"/>
              </a:tabLst>
            </a:pPr>
            <a:r>
              <a:rPr lang="en-AU" sz="2000"/>
              <a:t>Age and management:</a:t>
            </a:r>
          </a:p>
          <a:p>
            <a:pPr marL="676366" lvl="1" indent="-333375">
              <a:lnSpc>
                <a:spcPct val="100000"/>
              </a:lnSpc>
              <a:spcBef>
                <a:spcPts val="0"/>
              </a:spcBef>
              <a:spcAft>
                <a:spcPts val="1800"/>
              </a:spcAft>
              <a:tabLst>
                <a:tab pos="218599" algn="l"/>
                <a:tab pos="488633" algn="l"/>
              </a:tabLst>
            </a:pPr>
            <a:r>
              <a:rPr lang="en-AU" sz="2000"/>
              <a:t>lambs and weaners vs. mature sheep</a:t>
            </a:r>
          </a:p>
          <a:p>
            <a:pPr marL="676366" lvl="1" indent="-333375">
              <a:lnSpc>
                <a:spcPct val="100000"/>
              </a:lnSpc>
              <a:spcBef>
                <a:spcPts val="0"/>
              </a:spcBef>
              <a:spcAft>
                <a:spcPts val="1800"/>
              </a:spcAft>
              <a:tabLst>
                <a:tab pos="218599" algn="l"/>
                <a:tab pos="488633" algn="l"/>
              </a:tabLst>
            </a:pPr>
            <a:r>
              <a:rPr lang="en-AU" sz="2000"/>
              <a:t>classed vs. unclassed and cull sheep</a:t>
            </a:r>
          </a:p>
          <a:p>
            <a:pPr marL="333375" lvl="0" indent="-333375">
              <a:lnSpc>
                <a:spcPct val="100000"/>
              </a:lnSpc>
              <a:spcBef>
                <a:spcPts val="0"/>
              </a:spcBef>
              <a:spcAft>
                <a:spcPts val="1800"/>
              </a:spcAft>
              <a:tabLst>
                <a:tab pos="218599" algn="l"/>
                <a:tab pos="488633" algn="l"/>
              </a:tabLst>
            </a:pPr>
            <a:endParaRPr lang="en-AU" sz="2000"/>
          </a:p>
          <a:p>
            <a:pPr marL="333375" lvl="0" indent="-333375">
              <a:lnSpc>
                <a:spcPct val="100000"/>
              </a:lnSpc>
              <a:spcBef>
                <a:spcPts val="0"/>
              </a:spcBef>
              <a:spcAft>
                <a:spcPts val="1800"/>
              </a:spcAft>
              <a:tabLst>
                <a:tab pos="218599" algn="l"/>
                <a:tab pos="488633" algn="l"/>
              </a:tabLst>
            </a:pPr>
            <a:endParaRPr lang="en-AU" sz="2000"/>
          </a:p>
          <a:p>
            <a:pPr marL="333375" lvl="0" indent="-333375">
              <a:lnSpc>
                <a:spcPct val="100000"/>
              </a:lnSpc>
              <a:spcBef>
                <a:spcPts val="0"/>
              </a:spcBef>
              <a:spcAft>
                <a:spcPts val="1800"/>
              </a:spcAft>
              <a:tabLst>
                <a:tab pos="218599" algn="l"/>
                <a:tab pos="488633" algn="l"/>
              </a:tabLst>
            </a:pPr>
            <a:endParaRPr lang="en-AU" sz="2000"/>
          </a:p>
        </p:txBody>
      </p:sp>
    </p:spTree>
    <p:extLst>
      <p:ext uri="{BB962C8B-B14F-4D97-AF65-F5344CB8AC3E}">
        <p14:creationId xmlns:p14="http://schemas.microsoft.com/office/powerpoint/2010/main" val="109727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Other risk factors</a:t>
            </a:r>
          </a:p>
        </p:txBody>
      </p:sp>
      <p:sp>
        <p:nvSpPr>
          <p:cNvPr id="22" name="Content Placeholder 2">
            <a:extLst>
              <a:ext uri="{FF2B5EF4-FFF2-40B4-BE49-F238E27FC236}">
                <a16:creationId xmlns:a16="http://schemas.microsoft.com/office/drawing/2014/main" id="{5E686CF6-CAE9-45B9-AEB2-5D49F0DB4E1B}"/>
              </a:ext>
            </a:extLst>
          </p:cNvPr>
          <p:cNvSpPr>
            <a:spLocks noGrp="1"/>
          </p:cNvSpPr>
          <p:nvPr>
            <p:ph idx="1"/>
          </p:nvPr>
        </p:nvSpPr>
        <p:spPr>
          <a:xfrm>
            <a:off x="628862" y="1222432"/>
            <a:ext cx="7886677" cy="3290767"/>
          </a:xfrm>
        </p:spPr>
        <p:txBody>
          <a:bodyPr>
            <a:normAutofit lnSpcReduction="1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33375" lvl="0" indent="-333375">
              <a:lnSpc>
                <a:spcPct val="100000"/>
              </a:lnSpc>
              <a:spcBef>
                <a:spcPts val="0"/>
              </a:spcBef>
              <a:spcAft>
                <a:spcPts val="2200"/>
              </a:spcAft>
              <a:tabLst>
                <a:tab pos="218599" algn="l"/>
                <a:tab pos="488633" algn="l"/>
              </a:tabLst>
            </a:pPr>
            <a:r>
              <a:rPr lang="en-AU" sz="2000"/>
              <a:t>Conformation, structure and tail length</a:t>
            </a:r>
          </a:p>
          <a:p>
            <a:pPr marL="333375" lvl="0" indent="-333375">
              <a:lnSpc>
                <a:spcPct val="100000"/>
              </a:lnSpc>
              <a:spcBef>
                <a:spcPts val="0"/>
              </a:spcBef>
              <a:spcAft>
                <a:spcPts val="2300"/>
              </a:spcAft>
              <a:tabLst>
                <a:tab pos="218599" algn="l"/>
                <a:tab pos="488633" algn="l"/>
              </a:tabLst>
            </a:pPr>
            <a:r>
              <a:rPr lang="en-AU" sz="2000"/>
              <a:t>Age and management:</a:t>
            </a:r>
          </a:p>
          <a:p>
            <a:pPr marL="676366" lvl="1" indent="-333375">
              <a:lnSpc>
                <a:spcPct val="100000"/>
              </a:lnSpc>
              <a:spcBef>
                <a:spcPts val="0"/>
              </a:spcBef>
              <a:spcAft>
                <a:spcPts val="2100"/>
              </a:spcAft>
              <a:tabLst>
                <a:tab pos="218599" algn="l"/>
                <a:tab pos="488633" algn="l"/>
              </a:tabLst>
            </a:pPr>
            <a:r>
              <a:rPr lang="en-AU" sz="2000"/>
              <a:t>lambs and weaners vs. mature sheep</a:t>
            </a:r>
          </a:p>
          <a:p>
            <a:pPr marL="676366" lvl="1" indent="-333375">
              <a:lnSpc>
                <a:spcPct val="100000"/>
              </a:lnSpc>
              <a:spcBef>
                <a:spcPts val="0"/>
              </a:spcBef>
              <a:spcAft>
                <a:spcPts val="1800"/>
              </a:spcAft>
              <a:tabLst>
                <a:tab pos="218599" algn="l"/>
                <a:tab pos="488633" algn="l"/>
              </a:tabLst>
            </a:pPr>
            <a:r>
              <a:rPr lang="en-AU" sz="2000"/>
              <a:t>classed vs. unclassed and cull sheep</a:t>
            </a:r>
          </a:p>
          <a:p>
            <a:pPr marL="676366" lvl="1" indent="-333375">
              <a:lnSpc>
                <a:spcPct val="100000"/>
              </a:lnSpc>
              <a:spcBef>
                <a:spcPts val="0"/>
              </a:spcBef>
              <a:spcAft>
                <a:spcPts val="1800"/>
              </a:spcAft>
              <a:tabLst>
                <a:tab pos="218599" algn="l"/>
                <a:tab pos="488633" algn="l"/>
              </a:tabLst>
            </a:pPr>
            <a:r>
              <a:rPr lang="en-AU" sz="2000"/>
              <a:t>ewes with different lambing or crutching and shearing dates </a:t>
            </a:r>
          </a:p>
          <a:p>
            <a:pPr marL="676366" lvl="1" indent="-333375">
              <a:lnSpc>
                <a:spcPct val="100000"/>
              </a:lnSpc>
              <a:spcBef>
                <a:spcPts val="0"/>
              </a:spcBef>
              <a:spcAft>
                <a:spcPts val="1800"/>
              </a:spcAft>
              <a:tabLst>
                <a:tab pos="218599" algn="l"/>
                <a:tab pos="488633" algn="l"/>
              </a:tabLst>
            </a:pPr>
            <a:r>
              <a:rPr lang="en-AU" sz="2000"/>
              <a:t>protracted lambing periods</a:t>
            </a:r>
          </a:p>
          <a:p>
            <a:pPr marL="333375" lvl="0" indent="-333375">
              <a:lnSpc>
                <a:spcPct val="100000"/>
              </a:lnSpc>
              <a:spcBef>
                <a:spcPts val="0"/>
              </a:spcBef>
              <a:spcAft>
                <a:spcPts val="1800"/>
              </a:spcAft>
              <a:tabLst>
                <a:tab pos="218599" algn="l"/>
                <a:tab pos="488633" algn="l"/>
              </a:tabLst>
            </a:pPr>
            <a:endParaRPr lang="en-AU" sz="2000"/>
          </a:p>
          <a:p>
            <a:pPr marL="333375" lvl="0" indent="-333375">
              <a:lnSpc>
                <a:spcPct val="100000"/>
              </a:lnSpc>
              <a:spcBef>
                <a:spcPts val="0"/>
              </a:spcBef>
              <a:spcAft>
                <a:spcPts val="1800"/>
              </a:spcAft>
              <a:tabLst>
                <a:tab pos="218599" algn="l"/>
                <a:tab pos="488633" algn="l"/>
              </a:tabLst>
            </a:pPr>
            <a:endParaRPr lang="en-AU" sz="2000"/>
          </a:p>
          <a:p>
            <a:pPr marL="333375" lvl="0" indent="-333375">
              <a:lnSpc>
                <a:spcPct val="100000"/>
              </a:lnSpc>
              <a:spcBef>
                <a:spcPts val="0"/>
              </a:spcBef>
              <a:spcAft>
                <a:spcPts val="1800"/>
              </a:spcAft>
              <a:tabLst>
                <a:tab pos="218599" algn="l"/>
                <a:tab pos="488633" algn="l"/>
              </a:tabLst>
            </a:pPr>
            <a:endParaRPr lang="en-AU" sz="2000"/>
          </a:p>
        </p:txBody>
      </p:sp>
    </p:spTree>
    <p:extLst>
      <p:ext uri="{BB962C8B-B14F-4D97-AF65-F5344CB8AC3E}">
        <p14:creationId xmlns:p14="http://schemas.microsoft.com/office/powerpoint/2010/main" val="37012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73293E4-43A2-4DA1-BED7-E22B5BCA5FCD}"/>
              </a:ext>
            </a:extLst>
          </p:cNvPr>
          <p:cNvGrpSpPr/>
          <p:nvPr/>
        </p:nvGrpSpPr>
        <p:grpSpPr>
          <a:xfrm>
            <a:off x="720090" y="1451611"/>
            <a:ext cx="746521" cy="746521"/>
            <a:chOff x="971227" y="3902481"/>
            <a:chExt cx="609600" cy="609600"/>
          </a:xfrm>
        </p:grpSpPr>
        <p:sp>
          <p:nvSpPr>
            <p:cNvPr id="10" name="Oval 9">
              <a:extLst>
                <a:ext uri="{FF2B5EF4-FFF2-40B4-BE49-F238E27FC236}">
                  <a16:creationId xmlns:a16="http://schemas.microsoft.com/office/drawing/2014/main" id="{751990D1-06AB-4FB2-B87D-21F99788CD9B}"/>
                </a:ext>
              </a:extLst>
            </p:cNvPr>
            <p:cNvSpPr/>
            <p:nvPr/>
          </p:nvSpPr>
          <p:spPr>
            <a:xfrm>
              <a:off x="971227" y="390248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1" name="Graphic 10" descr="Shield Tick outline">
              <a:extLst>
                <a:ext uri="{FF2B5EF4-FFF2-40B4-BE49-F238E27FC236}">
                  <a16:creationId xmlns:a16="http://schemas.microsoft.com/office/drawing/2014/main" id="{C891CDDB-FAC2-4998-A3E5-3590A09295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2380" y="3944211"/>
              <a:ext cx="533415" cy="533415"/>
            </a:xfrm>
            <a:prstGeom prst="rect">
              <a:avLst/>
            </a:prstGeom>
          </p:spPr>
        </p:pic>
      </p:gr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80436" y="1343219"/>
            <a:ext cx="4033543" cy="1070362"/>
          </a:xfrm>
        </p:spPr>
        <p:txBody>
          <a:bodyPr anchor="t">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3200" b="0" dirty="0"/>
              <a:t>How to prevent flystrike</a:t>
            </a:r>
          </a:p>
        </p:txBody>
      </p:sp>
    </p:spTree>
    <p:extLst>
      <p:ext uri="{BB962C8B-B14F-4D97-AF65-F5344CB8AC3E}">
        <p14:creationId xmlns:p14="http://schemas.microsoft.com/office/powerpoint/2010/main" val="213523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E4ABDF5-0415-43DC-A407-0217C46C4DF7}"/>
              </a:ext>
            </a:extLst>
          </p:cNvPr>
          <p:cNvGrpSpPr/>
          <p:nvPr/>
        </p:nvGrpSpPr>
        <p:grpSpPr>
          <a:xfrm rot="19619473">
            <a:off x="2469950" y="259454"/>
            <a:ext cx="4204101" cy="4201318"/>
            <a:chOff x="3425321" y="622814"/>
            <a:chExt cx="5203241" cy="5199796"/>
          </a:xfrm>
        </p:grpSpPr>
        <p:sp>
          <p:nvSpPr>
            <p:cNvPr id="19" name="Фигура">
              <a:extLst>
                <a:ext uri="{FF2B5EF4-FFF2-40B4-BE49-F238E27FC236}">
                  <a16:creationId xmlns:a16="http://schemas.microsoft.com/office/drawing/2014/main" id="{971CD2A5-A313-49C2-883E-9494679818F8}"/>
                </a:ext>
              </a:extLst>
            </p:cNvPr>
            <p:cNvSpPr>
              <a:spLocks/>
            </p:cNvSpPr>
            <p:nvPr/>
          </p:nvSpPr>
          <p:spPr bwMode="auto">
            <a:xfrm>
              <a:off x="6096000" y="622814"/>
              <a:ext cx="2123614" cy="1860241"/>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rgbClr val="FEBE10"/>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20" name="Фигура">
              <a:extLst>
                <a:ext uri="{FF2B5EF4-FFF2-40B4-BE49-F238E27FC236}">
                  <a16:creationId xmlns:a16="http://schemas.microsoft.com/office/drawing/2014/main" id="{C5789AF0-63D7-44DF-A1EF-4452E0EC4090}"/>
                </a:ext>
              </a:extLst>
            </p:cNvPr>
            <p:cNvSpPr>
              <a:spLocks/>
            </p:cNvSpPr>
            <p:nvPr/>
          </p:nvSpPr>
          <p:spPr bwMode="auto">
            <a:xfrm>
              <a:off x="3820828" y="623710"/>
              <a:ext cx="2470226" cy="1906428"/>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rgbClr val="7CC7BA"/>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21" name="Фигура">
              <a:extLst>
                <a:ext uri="{FF2B5EF4-FFF2-40B4-BE49-F238E27FC236}">
                  <a16:creationId xmlns:a16="http://schemas.microsoft.com/office/drawing/2014/main" id="{8C23D5D0-4807-4CAF-A2C2-0D5348433254}"/>
                </a:ext>
              </a:extLst>
            </p:cNvPr>
            <p:cNvSpPr/>
            <p:nvPr/>
          </p:nvSpPr>
          <p:spPr bwMode="auto">
            <a:xfrm>
              <a:off x="7197268" y="1992374"/>
              <a:ext cx="1431294" cy="2446473"/>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tx1"/>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2" name="Фигура">
              <a:extLst>
                <a:ext uri="{FF2B5EF4-FFF2-40B4-BE49-F238E27FC236}">
                  <a16:creationId xmlns:a16="http://schemas.microsoft.com/office/drawing/2014/main" id="{54215587-23B9-44A7-9A60-63E506E11D83}"/>
                </a:ext>
              </a:extLst>
            </p:cNvPr>
            <p:cNvSpPr>
              <a:spLocks/>
            </p:cNvSpPr>
            <p:nvPr/>
          </p:nvSpPr>
          <p:spPr bwMode="auto">
            <a:xfrm>
              <a:off x="3425321" y="2011997"/>
              <a:ext cx="1446328" cy="2438246"/>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rgbClr val="B0917F"/>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23" name="Фигура">
              <a:extLst>
                <a:ext uri="{FF2B5EF4-FFF2-40B4-BE49-F238E27FC236}">
                  <a16:creationId xmlns:a16="http://schemas.microsoft.com/office/drawing/2014/main" id="{B4DE5C5E-2F32-46F6-9A67-797E93DD71BD}"/>
                </a:ext>
              </a:extLst>
            </p:cNvPr>
            <p:cNvSpPr/>
            <p:nvPr/>
          </p:nvSpPr>
          <p:spPr bwMode="auto">
            <a:xfrm>
              <a:off x="5757005" y="3952780"/>
              <a:ext cx="2480552" cy="1869830"/>
            </a:xfrm>
            <a:custGeom>
              <a:avLst/>
              <a:gdLst/>
              <a:ahLst/>
              <a:cxnLst>
                <a:cxn ang="0">
                  <a:pos x="wd2" y="hd2"/>
                </a:cxn>
                <a:cxn ang="5400000">
                  <a:pos x="wd2" y="hd2"/>
                </a:cxn>
                <a:cxn ang="10800000">
                  <a:pos x="wd2" y="hd2"/>
                </a:cxn>
                <a:cxn ang="16200000">
                  <a:pos x="wd2" y="hd2"/>
                </a:cxn>
              </a:cxnLst>
              <a:rect l="0" t="0" r="r" b="b"/>
              <a:pathLst>
                <a:path w="21600" h="21600" extrusionOk="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rgbClr val="383E5B"/>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4" name="Фигура">
              <a:extLst>
                <a:ext uri="{FF2B5EF4-FFF2-40B4-BE49-F238E27FC236}">
                  <a16:creationId xmlns:a16="http://schemas.microsoft.com/office/drawing/2014/main" id="{26ED79C6-8D42-449D-8130-5900BD62A3A7}"/>
                </a:ext>
              </a:extLst>
            </p:cNvPr>
            <p:cNvSpPr/>
            <p:nvPr/>
          </p:nvSpPr>
          <p:spPr bwMode="auto">
            <a:xfrm>
              <a:off x="3831573" y="3985065"/>
              <a:ext cx="2123625" cy="1837545"/>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bg1">
                <a:lumMod val="50000"/>
              </a:schemeClr>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grpSp>
      <p:sp>
        <p:nvSpPr>
          <p:cNvPr id="25" name="TextBox 24">
            <a:extLst>
              <a:ext uri="{FF2B5EF4-FFF2-40B4-BE49-F238E27FC236}">
                <a16:creationId xmlns:a16="http://schemas.microsoft.com/office/drawing/2014/main" id="{FBCA930F-6732-4656-BBFD-14C132B130E2}"/>
              </a:ext>
            </a:extLst>
          </p:cNvPr>
          <p:cNvSpPr txBox="1"/>
          <p:nvPr/>
        </p:nvSpPr>
        <p:spPr>
          <a:xfrm>
            <a:off x="4119715" y="468616"/>
            <a:ext cx="1294439"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Classing and lamb marking</a:t>
            </a:r>
          </a:p>
        </p:txBody>
      </p:sp>
      <p:sp>
        <p:nvSpPr>
          <p:cNvPr id="26" name="TextBox 25">
            <a:extLst>
              <a:ext uri="{FF2B5EF4-FFF2-40B4-BE49-F238E27FC236}">
                <a16:creationId xmlns:a16="http://schemas.microsoft.com/office/drawing/2014/main" id="{D597AD97-818D-48BE-A181-0B5E4AA41559}"/>
              </a:ext>
            </a:extLst>
          </p:cNvPr>
          <p:cNvSpPr txBox="1"/>
          <p:nvPr/>
        </p:nvSpPr>
        <p:spPr>
          <a:xfrm>
            <a:off x="5496099" y="1345516"/>
            <a:ext cx="10006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400" dirty="0">
                <a:solidFill>
                  <a:schemeClr val="bg1"/>
                </a:solidFill>
              </a:rPr>
              <a:t>Shearing</a:t>
            </a:r>
            <a:br>
              <a:rPr lang="en-AU" sz="1400" dirty="0">
                <a:solidFill>
                  <a:schemeClr val="bg1"/>
                </a:solidFill>
              </a:rPr>
            </a:br>
            <a:r>
              <a:rPr lang="en-AU" sz="1400" dirty="0">
                <a:solidFill>
                  <a:schemeClr val="bg1"/>
                </a:solidFill>
              </a:rPr>
              <a:t>or crutching</a:t>
            </a:r>
          </a:p>
        </p:txBody>
      </p:sp>
      <p:sp>
        <p:nvSpPr>
          <p:cNvPr id="27" name="TextBox 26">
            <a:extLst>
              <a:ext uri="{FF2B5EF4-FFF2-40B4-BE49-F238E27FC236}">
                <a16:creationId xmlns:a16="http://schemas.microsoft.com/office/drawing/2014/main" id="{FB379C84-4987-4E7A-866A-2C3637685B0E}"/>
              </a:ext>
            </a:extLst>
          </p:cNvPr>
          <p:cNvSpPr txBox="1"/>
          <p:nvPr/>
        </p:nvSpPr>
        <p:spPr>
          <a:xfrm>
            <a:off x="5385132" y="2872272"/>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Applying preventative chemicals</a:t>
            </a:r>
          </a:p>
        </p:txBody>
      </p:sp>
      <p:sp>
        <p:nvSpPr>
          <p:cNvPr id="28" name="TextBox 27">
            <a:extLst>
              <a:ext uri="{FF2B5EF4-FFF2-40B4-BE49-F238E27FC236}">
                <a16:creationId xmlns:a16="http://schemas.microsoft.com/office/drawing/2014/main" id="{23A1D86E-40C8-4539-8417-736651F6E064}"/>
              </a:ext>
            </a:extLst>
          </p:cNvPr>
          <p:cNvSpPr txBox="1"/>
          <p:nvPr/>
        </p:nvSpPr>
        <p:spPr>
          <a:xfrm>
            <a:off x="3966723" y="3548185"/>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Reducing scouring risk</a:t>
            </a:r>
            <a:br>
              <a:rPr lang="en-AU" sz="1400" dirty="0">
                <a:solidFill>
                  <a:schemeClr val="bg1"/>
                </a:solidFill>
              </a:rPr>
            </a:br>
            <a:r>
              <a:rPr lang="en-AU" sz="1400" dirty="0">
                <a:solidFill>
                  <a:schemeClr val="bg1"/>
                </a:solidFill>
              </a:rPr>
              <a:t>and </a:t>
            </a:r>
            <a:r>
              <a:rPr lang="en-AU" sz="1400" dirty="0" err="1">
                <a:solidFill>
                  <a:schemeClr val="bg1"/>
                </a:solidFill>
              </a:rPr>
              <a:t>dags</a:t>
            </a:r>
            <a:endParaRPr lang="en-AU" sz="1400" dirty="0">
              <a:solidFill>
                <a:schemeClr val="bg1"/>
              </a:solidFill>
            </a:endParaRPr>
          </a:p>
        </p:txBody>
      </p:sp>
      <p:sp>
        <p:nvSpPr>
          <p:cNvPr id="29" name="TextBox 28">
            <a:extLst>
              <a:ext uri="{FF2B5EF4-FFF2-40B4-BE49-F238E27FC236}">
                <a16:creationId xmlns:a16="http://schemas.microsoft.com/office/drawing/2014/main" id="{6C8D0668-48D3-4BD3-A07B-4222A46A3660}"/>
              </a:ext>
            </a:extLst>
          </p:cNvPr>
          <p:cNvSpPr txBox="1"/>
          <p:nvPr/>
        </p:nvSpPr>
        <p:spPr>
          <a:xfrm>
            <a:off x="2730131" y="2617768"/>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Careful paddock selection</a:t>
            </a:r>
          </a:p>
        </p:txBody>
      </p:sp>
      <p:sp>
        <p:nvSpPr>
          <p:cNvPr id="30" name="TextBox 29">
            <a:extLst>
              <a:ext uri="{FF2B5EF4-FFF2-40B4-BE49-F238E27FC236}">
                <a16:creationId xmlns:a16="http://schemas.microsoft.com/office/drawing/2014/main" id="{7D00226F-766E-4E82-A80D-BB62E23F7BE0}"/>
              </a:ext>
            </a:extLst>
          </p:cNvPr>
          <p:cNvSpPr txBox="1"/>
          <p:nvPr/>
        </p:nvSpPr>
        <p:spPr>
          <a:xfrm>
            <a:off x="2695680" y="1136343"/>
            <a:ext cx="1154380"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AU" sz="1400" dirty="0">
                <a:solidFill>
                  <a:schemeClr val="bg1"/>
                </a:solidFill>
              </a:rPr>
              <a:t>Reducing fly populations</a:t>
            </a:r>
          </a:p>
        </p:txBody>
      </p:sp>
      <p:sp>
        <p:nvSpPr>
          <p:cNvPr id="31" name="Content Placeholder 2">
            <a:extLst>
              <a:ext uri="{FF2B5EF4-FFF2-40B4-BE49-F238E27FC236}">
                <a16:creationId xmlns:a16="http://schemas.microsoft.com/office/drawing/2014/main" id="{6CA27BEC-C074-4955-B57B-C9F1D512E63A}"/>
              </a:ext>
            </a:extLst>
          </p:cNvPr>
          <p:cNvSpPr>
            <a:spLocks noGrp="1"/>
          </p:cNvSpPr>
          <p:nvPr>
            <p:ph idx="1"/>
          </p:nvPr>
        </p:nvSpPr>
        <p:spPr>
          <a:xfrm>
            <a:off x="1" y="1853615"/>
            <a:ext cx="9143999" cy="1193516"/>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10000"/>
              </a:lnSpc>
              <a:spcBef>
                <a:spcPts val="0"/>
              </a:spcBef>
              <a:buNone/>
              <a:tabLst>
                <a:tab pos="218599" algn="l"/>
                <a:tab pos="488633" algn="l"/>
              </a:tabLst>
            </a:pPr>
            <a:r>
              <a:rPr lang="en-AU" sz="3000" dirty="0"/>
              <a:t>Prevention</a:t>
            </a:r>
            <a:br>
              <a:rPr lang="en-AU" sz="3000" dirty="0"/>
            </a:br>
            <a:r>
              <a:rPr lang="en-AU" sz="3000" dirty="0"/>
              <a:t>activities</a:t>
            </a:r>
          </a:p>
        </p:txBody>
      </p:sp>
    </p:spTree>
    <p:extLst>
      <p:ext uri="{BB962C8B-B14F-4D97-AF65-F5344CB8AC3E}">
        <p14:creationId xmlns:p14="http://schemas.microsoft.com/office/powerpoint/2010/main" val="285367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ence, person, preparing, working&#10;&#10;Description automatically generated">
            <a:extLst>
              <a:ext uri="{FF2B5EF4-FFF2-40B4-BE49-F238E27FC236}">
                <a16:creationId xmlns:a16="http://schemas.microsoft.com/office/drawing/2014/main" id="{D2A8FE1F-8A9B-498C-8310-CC08631E16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65" t="30818" r="19279" b="9769"/>
          <a:stretch/>
        </p:blipFill>
        <p:spPr>
          <a:xfrm>
            <a:off x="5201356" y="1162647"/>
            <a:ext cx="3576966" cy="2769664"/>
          </a:xfrm>
          <a:prstGeom prst="rect">
            <a:avLst/>
          </a:prstGeom>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Classing</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1" y="1052609"/>
            <a:ext cx="4753247" cy="3599289"/>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33375" lvl="0" indent="-333375">
              <a:lnSpc>
                <a:spcPct val="100000"/>
              </a:lnSpc>
              <a:spcBef>
                <a:spcPts val="0"/>
              </a:spcBef>
              <a:spcAft>
                <a:spcPts val="1350"/>
              </a:spcAft>
              <a:tabLst>
                <a:tab pos="218599" algn="l"/>
                <a:tab pos="488633" algn="l"/>
              </a:tabLst>
            </a:pPr>
            <a:endParaRPr lang="en-AU" sz="2000" dirty="0"/>
          </a:p>
          <a:p>
            <a:pPr marL="333375" lvl="0" indent="-333375">
              <a:lnSpc>
                <a:spcPct val="100000"/>
              </a:lnSpc>
              <a:spcBef>
                <a:spcPts val="0"/>
              </a:spcBef>
              <a:spcAft>
                <a:spcPts val="1350"/>
              </a:spcAft>
              <a:tabLst>
                <a:tab pos="218599" algn="l"/>
                <a:tab pos="488633" algn="l"/>
              </a:tabLst>
            </a:pPr>
            <a:r>
              <a:rPr lang="en-AU" sz="2000" dirty="0"/>
              <a:t>Identify susceptible sheep</a:t>
            </a:r>
          </a:p>
          <a:p>
            <a:pPr marL="333375" lvl="0" indent="-333375">
              <a:lnSpc>
                <a:spcPct val="100000"/>
              </a:lnSpc>
              <a:spcBef>
                <a:spcPts val="0"/>
              </a:spcBef>
              <a:spcAft>
                <a:spcPts val="1350"/>
              </a:spcAft>
              <a:tabLst>
                <a:tab pos="218599" algn="l"/>
                <a:tab pos="488633" algn="l"/>
              </a:tabLst>
            </a:pPr>
            <a:r>
              <a:rPr lang="en-AU" sz="2000" dirty="0"/>
              <a:t>Remove these from the flock</a:t>
            </a:r>
          </a:p>
          <a:p>
            <a:pPr marL="333375" lvl="0" indent="-333375">
              <a:lnSpc>
                <a:spcPct val="100000"/>
              </a:lnSpc>
              <a:spcBef>
                <a:spcPts val="0"/>
              </a:spcBef>
              <a:spcAft>
                <a:spcPts val="1350"/>
              </a:spcAft>
              <a:tabLst>
                <a:tab pos="218599" algn="l"/>
                <a:tab pos="488633" algn="l"/>
              </a:tabLst>
            </a:pPr>
            <a:r>
              <a:rPr lang="en-AU" sz="2000" dirty="0"/>
              <a:t>Breed for improved resistance</a:t>
            </a:r>
          </a:p>
          <a:p>
            <a:pPr marL="333375" lvl="0" indent="-333375">
              <a:lnSpc>
                <a:spcPct val="120000"/>
              </a:lnSpc>
              <a:spcBef>
                <a:spcPts val="0"/>
              </a:spcBef>
              <a:tabLst>
                <a:tab pos="218599" algn="l"/>
                <a:tab pos="488633" algn="l"/>
              </a:tabLst>
            </a:pPr>
            <a:endParaRPr lang="en-AU" sz="2000" dirty="0"/>
          </a:p>
        </p:txBody>
      </p:sp>
      <p:sp>
        <p:nvSpPr>
          <p:cNvPr id="6" name="Rectangle 5">
            <a:extLst>
              <a:ext uri="{FF2B5EF4-FFF2-40B4-BE49-F238E27FC236}">
                <a16:creationId xmlns:a16="http://schemas.microsoft.com/office/drawing/2014/main" id="{64F1B535-871A-436E-BB7F-C2DFEA4CFFC2}"/>
              </a:ext>
            </a:extLst>
          </p:cNvPr>
          <p:cNvSpPr/>
          <p:nvPr/>
        </p:nvSpPr>
        <p:spPr>
          <a:xfrm>
            <a:off x="698538" y="3229075"/>
            <a:ext cx="423922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2" name="Shape 3937">
            <a:extLst>
              <a:ext uri="{FF2B5EF4-FFF2-40B4-BE49-F238E27FC236}">
                <a16:creationId xmlns:a16="http://schemas.microsoft.com/office/drawing/2014/main" id="{87C9D75A-ABB5-9216-9E93-0E3E319A6A7D}"/>
              </a:ext>
            </a:extLst>
          </p:cNvPr>
          <p:cNvSpPr txBox="1"/>
          <p:nvPr/>
        </p:nvSpPr>
        <p:spPr>
          <a:xfrm>
            <a:off x="1733764" y="3341135"/>
            <a:ext cx="3101551" cy="527067"/>
          </a:xfrm>
          <a:prstGeom prst="rect">
            <a:avLst/>
          </a:prstGeom>
          <a:noFill/>
          <a:ln>
            <a:noFill/>
          </a:ln>
        </p:spPr>
        <p:txBody>
          <a:bodyPr wrap="square" lIns="34290" tIns="17145" rIns="34290" bIns="17145" anchor="b" anchorCtr="0">
            <a:spAutoFit/>
          </a:bodyPr>
          <a:lstStyle/>
          <a:p>
            <a:pPr defTabSz="309563" hangingPunct="0">
              <a:buSzPct val="25000"/>
            </a:pPr>
            <a:r>
              <a:rPr lang="en-GB" sz="1600" kern="0" dirty="0">
                <a:ea typeface="Raleway"/>
                <a:cs typeface="Raleway"/>
                <a:sym typeface="Raleway"/>
              </a:rPr>
              <a:t>Workshop coming soon on breeding for improved flystrike resistance</a:t>
            </a:r>
          </a:p>
        </p:txBody>
      </p:sp>
      <p:grpSp>
        <p:nvGrpSpPr>
          <p:cNvPr id="13" name="Group 12">
            <a:extLst>
              <a:ext uri="{FF2B5EF4-FFF2-40B4-BE49-F238E27FC236}">
                <a16:creationId xmlns:a16="http://schemas.microsoft.com/office/drawing/2014/main" id="{80122B8B-42B4-81FE-2236-DA0F19FC694A}"/>
              </a:ext>
            </a:extLst>
          </p:cNvPr>
          <p:cNvGrpSpPr/>
          <p:nvPr/>
        </p:nvGrpSpPr>
        <p:grpSpPr>
          <a:xfrm>
            <a:off x="822316" y="3273760"/>
            <a:ext cx="744388" cy="602347"/>
            <a:chOff x="6272151" y="1542309"/>
            <a:chExt cx="2340000" cy="1893491"/>
          </a:xfrm>
        </p:grpSpPr>
        <p:sp>
          <p:nvSpPr>
            <p:cNvPr id="14" name="Freeform 2">
              <a:extLst>
                <a:ext uri="{FF2B5EF4-FFF2-40B4-BE49-F238E27FC236}">
                  <a16:creationId xmlns:a16="http://schemas.microsoft.com/office/drawing/2014/main" id="{7B6B06C7-FF62-638F-6B69-2E9C11453AFF}"/>
                </a:ext>
              </a:extLst>
            </p:cNvPr>
            <p:cNvSpPr>
              <a:spLocks noChangeArrowheads="1"/>
            </p:cNvSpPr>
            <p:nvPr/>
          </p:nvSpPr>
          <p:spPr bwMode="auto">
            <a:xfrm>
              <a:off x="6272151" y="2186902"/>
              <a:ext cx="2340000" cy="1248898"/>
            </a:xfrm>
            <a:prstGeom prst="rect">
              <a:avLst/>
            </a:prstGeom>
            <a:solidFill>
              <a:schemeClr val="bg1"/>
            </a:solidFill>
            <a:ln>
              <a:solidFill>
                <a:srgbClr val="FEBE10"/>
              </a:solidFill>
            </a:ln>
            <a:effectLst/>
          </p:spPr>
          <p:txBody>
            <a:bodyPr wrap="none" anchor="ctr"/>
            <a:lstStyle/>
            <a:p>
              <a:endParaRPr lang="en-US" sz="4899">
                <a:latin typeface="Lato Light" panose="020F0502020204030203" pitchFamily="34" charset="0"/>
              </a:endParaRPr>
            </a:p>
          </p:txBody>
        </p:sp>
        <p:sp>
          <p:nvSpPr>
            <p:cNvPr id="15" name="Freeform 1">
              <a:extLst>
                <a:ext uri="{FF2B5EF4-FFF2-40B4-BE49-F238E27FC236}">
                  <a16:creationId xmlns:a16="http://schemas.microsoft.com/office/drawing/2014/main" id="{26C8C7F5-4EEA-645F-27F2-75EF541AD080}"/>
                </a:ext>
              </a:extLst>
            </p:cNvPr>
            <p:cNvSpPr>
              <a:spLocks noChangeArrowheads="1"/>
            </p:cNvSpPr>
            <p:nvPr/>
          </p:nvSpPr>
          <p:spPr bwMode="auto">
            <a:xfrm>
              <a:off x="6743531" y="1542309"/>
              <a:ext cx="1401094" cy="1290677"/>
            </a:xfrm>
            <a:custGeom>
              <a:avLst/>
              <a:gdLst>
                <a:gd name="T0" fmla="*/ 4139 w 4140"/>
                <a:gd name="T1" fmla="*/ 2859 h 3813"/>
                <a:gd name="T2" fmla="*/ 3720 w 4140"/>
                <a:gd name="T3" fmla="*/ 953 h 3813"/>
                <a:gd name="T4" fmla="*/ 2070 w 4140"/>
                <a:gd name="T5" fmla="*/ 0 h 3813"/>
                <a:gd name="T6" fmla="*/ 419 w 4140"/>
                <a:gd name="T7" fmla="*/ 953 h 3813"/>
                <a:gd name="T8" fmla="*/ 0 w 4140"/>
                <a:gd name="T9" fmla="*/ 2859 h 3813"/>
                <a:gd name="T10" fmla="*/ 2070 w 4140"/>
                <a:gd name="T11" fmla="*/ 3812 h 3813"/>
                <a:gd name="T12" fmla="*/ 4139 w 4140"/>
                <a:gd name="T13" fmla="*/ 2859 h 3813"/>
              </a:gdLst>
              <a:ahLst/>
              <a:cxnLst>
                <a:cxn ang="0">
                  <a:pos x="T0" y="T1"/>
                </a:cxn>
                <a:cxn ang="0">
                  <a:pos x="T2" y="T3"/>
                </a:cxn>
                <a:cxn ang="0">
                  <a:pos x="T4" y="T5"/>
                </a:cxn>
                <a:cxn ang="0">
                  <a:pos x="T6" y="T7"/>
                </a:cxn>
                <a:cxn ang="0">
                  <a:pos x="T8" y="T9"/>
                </a:cxn>
                <a:cxn ang="0">
                  <a:pos x="T10" y="T11"/>
                </a:cxn>
                <a:cxn ang="0">
                  <a:pos x="T12" y="T13"/>
                </a:cxn>
              </a:cxnLst>
              <a:rect l="0" t="0" r="r" b="b"/>
              <a:pathLst>
                <a:path w="4140" h="3813">
                  <a:moveTo>
                    <a:pt x="4139" y="2859"/>
                  </a:moveTo>
                  <a:lnTo>
                    <a:pt x="3720" y="953"/>
                  </a:lnTo>
                  <a:lnTo>
                    <a:pt x="2070" y="0"/>
                  </a:lnTo>
                  <a:lnTo>
                    <a:pt x="419" y="953"/>
                  </a:lnTo>
                  <a:lnTo>
                    <a:pt x="0" y="2859"/>
                  </a:lnTo>
                  <a:lnTo>
                    <a:pt x="2070" y="3812"/>
                  </a:lnTo>
                  <a:lnTo>
                    <a:pt x="4139" y="2859"/>
                  </a:lnTo>
                </a:path>
              </a:pathLst>
            </a:custGeom>
            <a:solidFill>
              <a:srgbClr val="C390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899">
                <a:latin typeface="Lato Light" panose="020F0502020204030203" pitchFamily="34" charset="0"/>
              </a:endParaRPr>
            </a:p>
          </p:txBody>
        </p:sp>
        <p:sp>
          <p:nvSpPr>
            <p:cNvPr id="16" name="Freeform 3">
              <a:extLst>
                <a:ext uri="{FF2B5EF4-FFF2-40B4-BE49-F238E27FC236}">
                  <a16:creationId xmlns:a16="http://schemas.microsoft.com/office/drawing/2014/main" id="{E77B1959-C75D-C1CE-6023-4600711B3F0F}"/>
                </a:ext>
              </a:extLst>
            </p:cNvPr>
            <p:cNvSpPr>
              <a:spLocks noChangeArrowheads="1"/>
            </p:cNvSpPr>
            <p:nvPr/>
          </p:nvSpPr>
          <p:spPr bwMode="auto">
            <a:xfrm>
              <a:off x="6885281" y="1542309"/>
              <a:ext cx="1117593" cy="1290677"/>
            </a:xfrm>
            <a:custGeom>
              <a:avLst/>
              <a:gdLst>
                <a:gd name="T0" fmla="*/ 3301 w 3302"/>
                <a:gd name="T1" fmla="*/ 2859 h 3813"/>
                <a:gd name="T2" fmla="*/ 3301 w 3302"/>
                <a:gd name="T3" fmla="*/ 953 h 3813"/>
                <a:gd name="T4" fmla="*/ 1651 w 3302"/>
                <a:gd name="T5" fmla="*/ 0 h 3813"/>
                <a:gd name="T6" fmla="*/ 0 w 3302"/>
                <a:gd name="T7" fmla="*/ 953 h 3813"/>
                <a:gd name="T8" fmla="*/ 0 w 3302"/>
                <a:gd name="T9" fmla="*/ 2859 h 3813"/>
                <a:gd name="T10" fmla="*/ 1651 w 3302"/>
                <a:gd name="T11" fmla="*/ 3812 h 3813"/>
                <a:gd name="T12" fmla="*/ 3301 w 3302"/>
                <a:gd name="T13" fmla="*/ 2859 h 3813"/>
              </a:gdLst>
              <a:ahLst/>
              <a:cxnLst>
                <a:cxn ang="0">
                  <a:pos x="T0" y="T1"/>
                </a:cxn>
                <a:cxn ang="0">
                  <a:pos x="T2" y="T3"/>
                </a:cxn>
                <a:cxn ang="0">
                  <a:pos x="T4" y="T5"/>
                </a:cxn>
                <a:cxn ang="0">
                  <a:pos x="T6" y="T7"/>
                </a:cxn>
                <a:cxn ang="0">
                  <a:pos x="T8" y="T9"/>
                </a:cxn>
                <a:cxn ang="0">
                  <a:pos x="T10" y="T11"/>
                </a:cxn>
                <a:cxn ang="0">
                  <a:pos x="T12" y="T13"/>
                </a:cxn>
              </a:cxnLst>
              <a:rect l="0" t="0" r="r" b="b"/>
              <a:pathLst>
                <a:path w="3302" h="3813">
                  <a:moveTo>
                    <a:pt x="3301" y="2859"/>
                  </a:moveTo>
                  <a:lnTo>
                    <a:pt x="3301" y="953"/>
                  </a:lnTo>
                  <a:lnTo>
                    <a:pt x="1651" y="0"/>
                  </a:lnTo>
                  <a:lnTo>
                    <a:pt x="0" y="953"/>
                  </a:lnTo>
                  <a:lnTo>
                    <a:pt x="0" y="2859"/>
                  </a:lnTo>
                  <a:lnTo>
                    <a:pt x="1651" y="3812"/>
                  </a:lnTo>
                  <a:lnTo>
                    <a:pt x="3301" y="2859"/>
                  </a:lnTo>
                </a:path>
              </a:pathLst>
            </a:custGeom>
            <a:solidFill>
              <a:srgbClr val="FEBE1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899">
                <a:latin typeface="Lato Light" panose="020F0502020204030203" pitchFamily="34" charset="0"/>
              </a:endParaRPr>
            </a:p>
          </p:txBody>
        </p:sp>
        <p:pic>
          <p:nvPicPr>
            <p:cNvPr id="17" name="Picture 16" descr="A black and white sign&#10;&#10;Description automatically generated with medium confidence">
              <a:extLst>
                <a:ext uri="{FF2B5EF4-FFF2-40B4-BE49-F238E27FC236}">
                  <a16:creationId xmlns:a16="http://schemas.microsoft.com/office/drawing/2014/main" id="{3F0C6E90-FC7F-2B66-E3F8-AD68F9364B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10533" y="2914518"/>
              <a:ext cx="1505782" cy="432000"/>
            </a:xfrm>
            <a:prstGeom prst="rect">
              <a:avLst/>
            </a:prstGeom>
          </p:spPr>
        </p:pic>
        <p:pic>
          <p:nvPicPr>
            <p:cNvPr id="18" name="Graphic 17" descr="DNA with solid fill">
              <a:extLst>
                <a:ext uri="{FF2B5EF4-FFF2-40B4-BE49-F238E27FC236}">
                  <a16:creationId xmlns:a16="http://schemas.microsoft.com/office/drawing/2014/main" id="{0A6B6FA9-500F-7BC6-8F16-27578588E22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62675" y="1810279"/>
              <a:ext cx="756000" cy="756000"/>
            </a:xfrm>
            <a:prstGeom prst="rect">
              <a:avLst/>
            </a:prstGeom>
          </p:spPr>
        </p:pic>
      </p:grpSp>
    </p:spTree>
    <p:extLst>
      <p:ext uri="{BB962C8B-B14F-4D97-AF65-F5344CB8AC3E}">
        <p14:creationId xmlns:p14="http://schemas.microsoft.com/office/powerpoint/2010/main" val="380459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8"/>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53" name="Graphic 52" descr="Medical outline">
            <a:extLst>
              <a:ext uri="{FF2B5EF4-FFF2-40B4-BE49-F238E27FC236}">
                <a16:creationId xmlns:a16="http://schemas.microsoft.com/office/drawing/2014/main" id="{808D77B2-66E2-4A71-A489-AB630DC2E8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05521" y="3081942"/>
            <a:ext cx="465583" cy="465583"/>
          </a:xfrm>
          <a:prstGeom prst="rect">
            <a:avLst/>
          </a:prstGeom>
        </p:spPr>
      </p:pic>
      <p:sp>
        <p:nvSpPr>
          <p:cNvPr id="56" name="Rectangle 55">
            <a:extLst>
              <a:ext uri="{FF2B5EF4-FFF2-40B4-BE49-F238E27FC236}">
                <a16:creationId xmlns:a16="http://schemas.microsoft.com/office/drawing/2014/main" id="{C8C54454-E592-4B1F-9593-1E301FA0218A}"/>
              </a:ext>
            </a:extLst>
          </p:cNvPr>
          <p:cNvSpPr/>
          <p:nvPr/>
        </p:nvSpPr>
        <p:spPr>
          <a:xfrm>
            <a:off x="728420" y="2023508"/>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7" name="Content Placeholder 2">
            <a:extLst>
              <a:ext uri="{FF2B5EF4-FFF2-40B4-BE49-F238E27FC236}">
                <a16:creationId xmlns:a16="http://schemas.microsoft.com/office/drawing/2014/main" id="{E1C7BAA6-EB56-4F07-85AD-6AAAD63D3BB3}"/>
              </a:ext>
            </a:extLst>
          </p:cNvPr>
          <p:cNvSpPr txBox="1">
            <a:spLocks/>
          </p:cNvSpPr>
          <p:nvPr/>
        </p:nvSpPr>
        <p:spPr>
          <a:xfrm>
            <a:off x="1557338" y="2123923"/>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cxnSp>
        <p:nvCxnSpPr>
          <p:cNvPr id="59" name="Straight Connector 58">
            <a:extLst>
              <a:ext uri="{FF2B5EF4-FFF2-40B4-BE49-F238E27FC236}">
                <a16:creationId xmlns:a16="http://schemas.microsoft.com/office/drawing/2014/main" id="{0FA12B1B-7B8F-407B-A5D3-01B858091F68}"/>
              </a:ext>
            </a:extLst>
          </p:cNvPr>
          <p:cNvCxnSpPr/>
          <p:nvPr/>
        </p:nvCxnSpPr>
        <p:spPr>
          <a:xfrm>
            <a:off x="1414220" y="2023508"/>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9322FBF-7D2F-43DC-9EE3-F3F4B4486736}"/>
              </a:ext>
            </a:extLst>
          </p:cNvPr>
          <p:cNvSpPr/>
          <p:nvPr/>
        </p:nvSpPr>
        <p:spPr>
          <a:xfrm>
            <a:off x="728420" y="1115219"/>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79287" y="215105"/>
            <a:ext cx="2726606" cy="367456"/>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b="1" dirty="0"/>
              <a:t>Today’s program</a:t>
            </a:r>
          </a:p>
        </p:txBody>
      </p:sp>
      <p:sp>
        <p:nvSpPr>
          <p:cNvPr id="24" name="Content Placeholder 2">
            <a:extLst>
              <a:ext uri="{FF2B5EF4-FFF2-40B4-BE49-F238E27FC236}">
                <a16:creationId xmlns:a16="http://schemas.microsoft.com/office/drawing/2014/main" id="{6AA7C903-1C99-4CF9-B535-AB8888AE244F}"/>
              </a:ext>
            </a:extLst>
          </p:cNvPr>
          <p:cNvSpPr>
            <a:spLocks noGrp="1"/>
          </p:cNvSpPr>
          <p:nvPr>
            <p:ph idx="1"/>
          </p:nvPr>
        </p:nvSpPr>
        <p:spPr>
          <a:xfrm>
            <a:off x="1557338" y="1194368"/>
            <a:ext cx="3550444"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800" dirty="0">
                <a:solidFill>
                  <a:schemeClr val="bg1"/>
                </a:solidFill>
              </a:rPr>
              <a:t>Prevention</a:t>
            </a:r>
          </a:p>
        </p:txBody>
      </p:sp>
      <p:pic>
        <p:nvPicPr>
          <p:cNvPr id="49" name="Graphic 48" descr="Shield outline">
            <a:extLst>
              <a:ext uri="{FF2B5EF4-FFF2-40B4-BE49-F238E27FC236}">
                <a16:creationId xmlns:a16="http://schemas.microsoft.com/office/drawing/2014/main" id="{504755B8-DE07-4217-B028-C507BB982A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92957" y="1246715"/>
            <a:ext cx="486011" cy="486011"/>
          </a:xfrm>
          <a:prstGeom prst="rect">
            <a:avLst/>
          </a:prstGeom>
        </p:spPr>
      </p:pic>
      <p:cxnSp>
        <p:nvCxnSpPr>
          <p:cNvPr id="55" name="Straight Connector 54">
            <a:extLst>
              <a:ext uri="{FF2B5EF4-FFF2-40B4-BE49-F238E27FC236}">
                <a16:creationId xmlns:a16="http://schemas.microsoft.com/office/drawing/2014/main" id="{874915AC-EAE0-4B3D-90E6-2D86DAA99B9D}"/>
              </a:ext>
            </a:extLst>
          </p:cNvPr>
          <p:cNvCxnSpPr/>
          <p:nvPr/>
        </p:nvCxnSpPr>
        <p:spPr>
          <a:xfrm>
            <a:off x="1414220" y="1115219"/>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F210B1B7-0017-4A99-AE4B-8ED207D94578}"/>
              </a:ext>
            </a:extLst>
          </p:cNvPr>
          <p:cNvSpPr txBox="1">
            <a:spLocks/>
          </p:cNvSpPr>
          <p:nvPr/>
        </p:nvSpPr>
        <p:spPr>
          <a:xfrm>
            <a:off x="1557338" y="3030432"/>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cxnSp>
        <p:nvCxnSpPr>
          <p:cNvPr id="63" name="Straight Connector 62">
            <a:extLst>
              <a:ext uri="{FF2B5EF4-FFF2-40B4-BE49-F238E27FC236}">
                <a16:creationId xmlns:a16="http://schemas.microsoft.com/office/drawing/2014/main" id="{01A8D001-A697-4045-8ECD-C40D9C103A1F}"/>
              </a:ext>
            </a:extLst>
          </p:cNvPr>
          <p:cNvCxnSpPr/>
          <p:nvPr/>
        </p:nvCxnSpPr>
        <p:spPr>
          <a:xfrm>
            <a:off x="1414220" y="2930018"/>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Graphic 50" descr="Magnifying glass outline">
            <a:extLst>
              <a:ext uri="{FF2B5EF4-FFF2-40B4-BE49-F238E27FC236}">
                <a16:creationId xmlns:a16="http://schemas.microsoft.com/office/drawing/2014/main" id="{AAE7F408-C071-48C0-9FF1-9B184E3692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2957" y="2136847"/>
            <a:ext cx="486011" cy="486011"/>
          </a:xfrm>
          <a:prstGeom prst="rect">
            <a:avLst/>
          </a:prstGeom>
        </p:spPr>
      </p:pic>
      <p:pic>
        <p:nvPicPr>
          <p:cNvPr id="65" name="Graphic 64" descr="Heartbeat with solid fill">
            <a:extLst>
              <a:ext uri="{FF2B5EF4-FFF2-40B4-BE49-F238E27FC236}">
                <a16:creationId xmlns:a16="http://schemas.microsoft.com/office/drawing/2014/main" id="{6B8DBD6C-6988-4F83-86DC-B24AF0743F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4253" y="2187391"/>
            <a:ext cx="310144" cy="310144"/>
          </a:xfrm>
          <a:prstGeom prst="rect">
            <a:avLst/>
          </a:prstGeom>
        </p:spPr>
      </p:pic>
      <p:grpSp>
        <p:nvGrpSpPr>
          <p:cNvPr id="69" name="Group 68">
            <a:extLst>
              <a:ext uri="{FF2B5EF4-FFF2-40B4-BE49-F238E27FC236}">
                <a16:creationId xmlns:a16="http://schemas.microsoft.com/office/drawing/2014/main" id="{6ECE1ED2-2C38-45A8-AB9F-B12AFD6D8D99}"/>
              </a:ext>
            </a:extLst>
          </p:cNvPr>
          <p:cNvGrpSpPr/>
          <p:nvPr/>
        </p:nvGrpSpPr>
        <p:grpSpPr>
          <a:xfrm>
            <a:off x="4879181" y="1638954"/>
            <a:ext cx="457200" cy="457200"/>
            <a:chOff x="6505575" y="2522351"/>
            <a:chExt cx="609600" cy="609600"/>
          </a:xfrm>
        </p:grpSpPr>
        <p:sp>
          <p:nvSpPr>
            <p:cNvPr id="67" name="Oval 66">
              <a:extLst>
                <a:ext uri="{FF2B5EF4-FFF2-40B4-BE49-F238E27FC236}">
                  <a16:creationId xmlns:a16="http://schemas.microsoft.com/office/drawing/2014/main" id="{F01B3C2E-BBDA-483A-9551-5E4A8A0200AF}"/>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8" name="Graphic 67" descr="Question Mark outline">
              <a:extLst>
                <a:ext uri="{FF2B5EF4-FFF2-40B4-BE49-F238E27FC236}">
                  <a16:creationId xmlns:a16="http://schemas.microsoft.com/office/drawing/2014/main" id="{E9A22C75-3002-4DCD-8E08-57FA2B521F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grpSp>
        <p:nvGrpSpPr>
          <p:cNvPr id="70" name="Group 69">
            <a:extLst>
              <a:ext uri="{FF2B5EF4-FFF2-40B4-BE49-F238E27FC236}">
                <a16:creationId xmlns:a16="http://schemas.microsoft.com/office/drawing/2014/main" id="{001B60E9-69A6-49EF-B78E-96F12EFDD7CB}"/>
              </a:ext>
            </a:extLst>
          </p:cNvPr>
          <p:cNvGrpSpPr/>
          <p:nvPr/>
        </p:nvGrpSpPr>
        <p:grpSpPr>
          <a:xfrm>
            <a:off x="4879181" y="2560758"/>
            <a:ext cx="457200" cy="457200"/>
            <a:chOff x="6505575" y="2522351"/>
            <a:chExt cx="609600" cy="609600"/>
          </a:xfrm>
        </p:grpSpPr>
        <p:sp>
          <p:nvSpPr>
            <p:cNvPr id="71" name="Oval 70">
              <a:extLst>
                <a:ext uri="{FF2B5EF4-FFF2-40B4-BE49-F238E27FC236}">
                  <a16:creationId xmlns:a16="http://schemas.microsoft.com/office/drawing/2014/main" id="{E56CC42A-7D2E-4C46-925B-122BF33AA62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2" name="Graphic 71" descr="Question Mark outline">
              <a:extLst>
                <a:ext uri="{FF2B5EF4-FFF2-40B4-BE49-F238E27FC236}">
                  <a16:creationId xmlns:a16="http://schemas.microsoft.com/office/drawing/2014/main" id="{41351F61-D1F9-4285-9F53-0E8598CB627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grpSp>
        <p:nvGrpSpPr>
          <p:cNvPr id="73" name="Group 72">
            <a:extLst>
              <a:ext uri="{FF2B5EF4-FFF2-40B4-BE49-F238E27FC236}">
                <a16:creationId xmlns:a16="http://schemas.microsoft.com/office/drawing/2014/main" id="{2649715A-79B6-4F05-B571-4D496DADBEBC}"/>
              </a:ext>
            </a:extLst>
          </p:cNvPr>
          <p:cNvGrpSpPr/>
          <p:nvPr/>
        </p:nvGrpSpPr>
        <p:grpSpPr>
          <a:xfrm>
            <a:off x="4879181" y="3485859"/>
            <a:ext cx="457200" cy="457200"/>
            <a:chOff x="6505575" y="2522351"/>
            <a:chExt cx="609600" cy="609600"/>
          </a:xfrm>
        </p:grpSpPr>
        <p:sp>
          <p:nvSpPr>
            <p:cNvPr id="74" name="Oval 73">
              <a:extLst>
                <a:ext uri="{FF2B5EF4-FFF2-40B4-BE49-F238E27FC236}">
                  <a16:creationId xmlns:a16="http://schemas.microsoft.com/office/drawing/2014/main" id="{3E1C3871-500B-435A-8689-E7B7FF26A23D}"/>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5" name="Graphic 74" descr="Question Mark outline">
              <a:extLst>
                <a:ext uri="{FF2B5EF4-FFF2-40B4-BE49-F238E27FC236}">
                  <a16:creationId xmlns:a16="http://schemas.microsoft.com/office/drawing/2014/main" id="{CFC34F9C-5427-4905-831F-CA198CC9BC5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pic>
        <p:nvPicPr>
          <p:cNvPr id="8" name="Graphic 7" descr="Tablet with solid fill">
            <a:extLst>
              <a:ext uri="{FF2B5EF4-FFF2-40B4-BE49-F238E27FC236}">
                <a16:creationId xmlns:a16="http://schemas.microsoft.com/office/drawing/2014/main" id="{966B5750-C3A0-4CDA-8E5C-D20DBE56A3F5}"/>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250897" y="477787"/>
            <a:ext cx="3770026" cy="3770026"/>
          </a:xfrm>
          <a:prstGeom prst="rect">
            <a:avLst/>
          </a:prstGeom>
        </p:spPr>
      </p:pic>
      <p:sp>
        <p:nvSpPr>
          <p:cNvPr id="37" name="Content Placeholder 2">
            <a:extLst>
              <a:ext uri="{FF2B5EF4-FFF2-40B4-BE49-F238E27FC236}">
                <a16:creationId xmlns:a16="http://schemas.microsoft.com/office/drawing/2014/main" id="{9A989C05-30BA-4FB9-843D-F757D85883FA}"/>
              </a:ext>
            </a:extLst>
          </p:cNvPr>
          <p:cNvSpPr txBox="1">
            <a:spLocks/>
          </p:cNvSpPr>
          <p:nvPr/>
        </p:nvSpPr>
        <p:spPr>
          <a:xfrm>
            <a:off x="5879032" y="2426430"/>
            <a:ext cx="2472011"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gn="ctr">
              <a:lnSpc>
                <a:spcPct val="100000"/>
              </a:lnSpc>
              <a:spcBef>
                <a:spcPts val="0"/>
              </a:spcBef>
              <a:spcAft>
                <a:spcPts val="2700"/>
              </a:spcAft>
              <a:buFont typeface="Arial" panose="020B0604020202020204" pitchFamily="34" charset="0"/>
              <a:buNone/>
            </a:pPr>
            <a:r>
              <a:rPr lang="en-AU" sz="1800" dirty="0">
                <a:hlinkClick r:id="rId15"/>
              </a:rPr>
              <a:t>www.flyboss.com.au</a:t>
            </a:r>
            <a:endParaRPr lang="en-AU" sz="1800" dirty="0"/>
          </a:p>
        </p:txBody>
      </p:sp>
      <p:sp>
        <p:nvSpPr>
          <p:cNvPr id="38" name="Content Placeholder 2">
            <a:extLst>
              <a:ext uri="{FF2B5EF4-FFF2-40B4-BE49-F238E27FC236}">
                <a16:creationId xmlns:a16="http://schemas.microsoft.com/office/drawing/2014/main" id="{5EAA92CE-A470-4A1B-A072-9BDC1CAEA0A2}"/>
              </a:ext>
            </a:extLst>
          </p:cNvPr>
          <p:cNvSpPr txBox="1">
            <a:spLocks/>
          </p:cNvSpPr>
          <p:nvPr/>
        </p:nvSpPr>
        <p:spPr>
          <a:xfrm>
            <a:off x="5765429" y="1947767"/>
            <a:ext cx="2700611" cy="415033"/>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gn="ctr">
              <a:lnSpc>
                <a:spcPct val="100000"/>
              </a:lnSpc>
              <a:spcBef>
                <a:spcPts val="0"/>
              </a:spcBef>
              <a:spcAft>
                <a:spcPts val="2700"/>
              </a:spcAft>
              <a:buFont typeface="Arial" panose="020B0604020202020204" pitchFamily="34" charset="0"/>
              <a:buNone/>
            </a:pPr>
            <a:r>
              <a:rPr lang="en-AU" sz="1800" dirty="0">
                <a:hlinkClick r:id="rId16"/>
              </a:rPr>
              <a:t>www.wool.com/itsflytime</a:t>
            </a:r>
            <a:r>
              <a:rPr lang="en-AU" sz="1800" dirty="0"/>
              <a:t> </a:t>
            </a:r>
          </a:p>
        </p:txBody>
      </p:sp>
    </p:spTree>
    <p:extLst>
      <p:ext uri="{BB962C8B-B14F-4D97-AF65-F5344CB8AC3E}">
        <p14:creationId xmlns:p14="http://schemas.microsoft.com/office/powerpoint/2010/main" val="190201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Class out high risk sheep</a:t>
            </a:r>
          </a:p>
        </p:txBody>
      </p:sp>
      <p:sp>
        <p:nvSpPr>
          <p:cNvPr id="7" name="Content Placeholder 2">
            <a:extLst>
              <a:ext uri="{FF2B5EF4-FFF2-40B4-BE49-F238E27FC236}">
                <a16:creationId xmlns:a16="http://schemas.microsoft.com/office/drawing/2014/main" id="{642C220C-9AFF-4796-BBFC-9C43DA9F93DD}"/>
              </a:ext>
            </a:extLst>
          </p:cNvPr>
          <p:cNvSpPr txBox="1">
            <a:spLocks/>
          </p:cNvSpPr>
          <p:nvPr/>
        </p:nvSpPr>
        <p:spPr>
          <a:xfrm>
            <a:off x="628651" y="944322"/>
            <a:ext cx="5227863" cy="3599289"/>
          </a:xfrm>
          <a:prstGeom prst="rect">
            <a:avLst/>
          </a:prstGeom>
        </p:spPr>
        <p:txBody>
          <a:bodyPr vert="horz" lIns="91440" tIns="45720" rIns="91440" bIns="45720" rtlCol="0">
            <a:normAutofit fontScale="92500" lnSpcReduction="10000"/>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high body and breech wrinkle</a:t>
            </a:r>
          </a:p>
          <a:p>
            <a:pPr marL="342900" indent="-342900">
              <a:lnSpc>
                <a:spcPct val="117000"/>
              </a:lnSpc>
              <a:buFont typeface="Symbol" panose="05050102010706020507" pitchFamily="18" charset="2"/>
              <a:buChar char=""/>
            </a:pPr>
            <a:r>
              <a:rPr lang="en-AU" sz="1800" dirty="0">
                <a:latin typeface="Calibri" panose="020F0502020204030204" pitchFamily="34" charset="0"/>
                <a:cs typeface="Times New Roman" panose="02020603050405020304" pitchFamily="18" charset="0"/>
              </a:rPr>
              <a:t>long breech wool cover</a:t>
            </a:r>
          </a:p>
          <a:p>
            <a:pPr marL="342900" indent="-342900">
              <a:lnSpc>
                <a:spcPct val="117000"/>
              </a:lnSpc>
              <a:buFont typeface="Symbol" panose="05050102010706020507" pitchFamily="18" charset="2"/>
              <a:buChar char=""/>
            </a:pPr>
            <a:r>
              <a:rPr lang="en-AU" sz="1800" dirty="0">
                <a:latin typeface="Calibri" panose="020F0502020204030204" pitchFamily="34" charset="0"/>
                <a:cs typeface="Times New Roman" panose="02020603050405020304" pitchFamily="18" charset="0"/>
              </a:rPr>
              <a:t>yellow wool colour</a:t>
            </a:r>
          </a:p>
          <a:p>
            <a:pPr marL="342900" indent="-342900">
              <a:lnSpc>
                <a:spcPct val="117000"/>
              </a:lnSpc>
              <a:buFont typeface="Symbol" panose="05050102010706020507" pitchFamily="18" charset="2"/>
              <a:buChar char=""/>
            </a:pPr>
            <a:r>
              <a:rPr lang="en-AU" sz="1800" dirty="0">
                <a:latin typeface="Calibri" panose="020F0502020204030204" pitchFamily="34" charset="0"/>
                <a:cs typeface="Times New Roman" panose="02020603050405020304" pitchFamily="18" charset="0"/>
              </a:rPr>
              <a:t>fleece rot and dermatitis</a:t>
            </a:r>
          </a:p>
          <a:p>
            <a:pPr marL="342900" indent="-342900">
              <a:lnSpc>
                <a:spcPct val="117000"/>
              </a:lnSpc>
              <a:buFont typeface="Symbol" panose="05050102010706020507" pitchFamily="18" charset="2"/>
              <a:buChar char=""/>
            </a:pPr>
            <a:r>
              <a:rPr lang="en-AU" sz="1800" dirty="0">
                <a:latin typeface="Calibri" panose="020F0502020204030204" pitchFamily="34" charset="0"/>
                <a:cs typeface="Times New Roman" panose="02020603050405020304" pitchFamily="18" charset="0"/>
              </a:rPr>
              <a:t>high scouring and </a:t>
            </a:r>
            <a:r>
              <a:rPr lang="en-AU" sz="1800" dirty="0" err="1">
                <a:latin typeface="Calibri" panose="020F0502020204030204" pitchFamily="34" charset="0"/>
                <a:cs typeface="Times New Roman" panose="02020603050405020304" pitchFamily="18" charset="0"/>
              </a:rPr>
              <a:t>dags</a:t>
            </a:r>
            <a:endParaRPr lang="en-AU" sz="1800" dirty="0">
              <a:latin typeface="Calibri" panose="020F0502020204030204" pitchFamily="34" charset="0"/>
              <a:cs typeface="Times New Roman" panose="02020603050405020304" pitchFamily="18" charset="0"/>
            </a:endParaRPr>
          </a:p>
          <a:p>
            <a:pPr marL="342900" indent="-342900">
              <a:lnSpc>
                <a:spcPct val="117000"/>
              </a:lnSpc>
              <a:buFont typeface="Symbol" panose="05050102010706020507" pitchFamily="18" charset="2"/>
              <a:buChar char=""/>
            </a:pPr>
            <a:r>
              <a:rPr lang="en-AU" sz="1800" dirty="0">
                <a:latin typeface="Calibri" panose="020F0502020204030204" pitchFamily="34" charset="0"/>
                <a:cs typeface="Times New Roman" panose="02020603050405020304" pitchFamily="18" charset="0"/>
              </a:rPr>
              <a:t>high worm egg counts</a:t>
            </a:r>
          </a:p>
          <a:p>
            <a:pPr marL="342900" indent="-342900">
              <a:lnSpc>
                <a:spcPct val="117000"/>
              </a:lnSpc>
              <a:buFont typeface="Symbol" panose="05050102010706020507" pitchFamily="18" charset="2"/>
              <a:buChar char=""/>
            </a:pPr>
            <a:r>
              <a:rPr lang="en-AU" sz="1800" dirty="0">
                <a:latin typeface="Calibri" panose="020F0502020204030204" pitchFamily="34" charset="0"/>
                <a:cs typeface="Times New Roman" panose="02020603050405020304" pitchFamily="18" charset="0"/>
              </a:rPr>
              <a:t>horned animals</a:t>
            </a:r>
          </a:p>
          <a:p>
            <a:pPr marL="342900" indent="-342900">
              <a:lnSpc>
                <a:spcPct val="117000"/>
              </a:lnSpc>
              <a:buFont typeface="Symbol" panose="05050102010706020507" pitchFamily="18" charset="2"/>
              <a:buChar char=""/>
            </a:pPr>
            <a:r>
              <a:rPr lang="en-AU" sz="1800" dirty="0">
                <a:latin typeface="Calibri" panose="020F0502020204030204" pitchFamily="34" charset="0"/>
                <a:cs typeface="Times New Roman" panose="02020603050405020304" pitchFamily="18" charset="0"/>
              </a:rPr>
              <a:t>previous flystrike wounds</a:t>
            </a:r>
          </a:p>
          <a:p>
            <a:pPr marL="342900" indent="-342900">
              <a:lnSpc>
                <a:spcPct val="117000"/>
              </a:lnSpc>
              <a:buFont typeface="Symbol" panose="05050102010706020507" pitchFamily="18" charset="2"/>
              <a:buChar char=""/>
            </a:pPr>
            <a:r>
              <a:rPr lang="en-AU" sz="1800" dirty="0">
                <a:latin typeface="Calibri" panose="020F0502020204030204" pitchFamily="34" charset="0"/>
                <a:cs typeface="Times New Roman" panose="02020603050405020304" pitchFamily="18" charset="0"/>
              </a:rPr>
              <a:t>issues with conformation and structure</a:t>
            </a:r>
          </a:p>
        </p:txBody>
      </p:sp>
    </p:spTree>
    <p:extLst>
      <p:ext uri="{BB962C8B-B14F-4D97-AF65-F5344CB8AC3E}">
        <p14:creationId xmlns:p14="http://schemas.microsoft.com/office/powerpoint/2010/main" val="217338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Class out high risk sheep - examples</a:t>
            </a:r>
          </a:p>
        </p:txBody>
      </p:sp>
      <p:sp>
        <p:nvSpPr>
          <p:cNvPr id="17" name="Content Placeholder 2">
            <a:extLst>
              <a:ext uri="{FF2B5EF4-FFF2-40B4-BE49-F238E27FC236}">
                <a16:creationId xmlns:a16="http://schemas.microsoft.com/office/drawing/2014/main" id="{D5012A68-6A94-4A31-8CC1-144DF8380152}"/>
              </a:ext>
            </a:extLst>
          </p:cNvPr>
          <p:cNvSpPr txBox="1">
            <a:spLocks/>
          </p:cNvSpPr>
          <p:nvPr/>
        </p:nvSpPr>
        <p:spPr>
          <a:xfrm>
            <a:off x="199238" y="4349174"/>
            <a:ext cx="8615920" cy="356605"/>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sz="1300" i="1" dirty="0"/>
              <a:t>Source: </a:t>
            </a:r>
            <a:r>
              <a:rPr lang="en-AU" sz="1300" i="1" dirty="0" err="1"/>
              <a:t>AWI</a:t>
            </a:r>
            <a:r>
              <a:rPr lang="en-AU" sz="1300" i="1" dirty="0"/>
              <a:t> &amp; MLA Visual Score Guide</a:t>
            </a:r>
          </a:p>
          <a:p>
            <a:pPr marL="333375" indent="-333375" algn="ctr">
              <a:lnSpc>
                <a:spcPct val="120000"/>
              </a:lnSpc>
              <a:spcBef>
                <a:spcPts val="0"/>
              </a:spcBef>
              <a:tabLst>
                <a:tab pos="218599" algn="l"/>
                <a:tab pos="488633" algn="l"/>
              </a:tabLst>
            </a:pPr>
            <a:endParaRPr lang="en-AU" sz="1300" i="1" dirty="0"/>
          </a:p>
        </p:txBody>
      </p:sp>
      <p:grpSp>
        <p:nvGrpSpPr>
          <p:cNvPr id="30" name="Group 29">
            <a:extLst>
              <a:ext uri="{FF2B5EF4-FFF2-40B4-BE49-F238E27FC236}">
                <a16:creationId xmlns:a16="http://schemas.microsoft.com/office/drawing/2014/main" id="{2D25F4F0-E0B1-44B5-8B46-BC2C28F1EC5F}"/>
              </a:ext>
            </a:extLst>
          </p:cNvPr>
          <p:cNvGrpSpPr/>
          <p:nvPr/>
        </p:nvGrpSpPr>
        <p:grpSpPr>
          <a:xfrm>
            <a:off x="212361" y="695933"/>
            <a:ext cx="4221890" cy="1739565"/>
            <a:chOff x="4741353" y="705405"/>
            <a:chExt cx="4221890" cy="1739565"/>
          </a:xfrm>
        </p:grpSpPr>
        <p:pic>
          <p:nvPicPr>
            <p:cNvPr id="7" name="Picture 6" descr="Diagram&#10;&#10;Description automatically generated">
              <a:extLst>
                <a:ext uri="{FF2B5EF4-FFF2-40B4-BE49-F238E27FC236}">
                  <a16:creationId xmlns:a16="http://schemas.microsoft.com/office/drawing/2014/main" id="{73A48497-472D-4CB3-BAAA-63D5B883B4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1353" y="909811"/>
              <a:ext cx="4221890" cy="1535159"/>
            </a:xfrm>
            <a:prstGeom prst="rect">
              <a:avLst/>
            </a:prstGeom>
          </p:spPr>
        </p:pic>
        <p:sp>
          <p:nvSpPr>
            <p:cNvPr id="24" name="Content Placeholder 2">
              <a:extLst>
                <a:ext uri="{FF2B5EF4-FFF2-40B4-BE49-F238E27FC236}">
                  <a16:creationId xmlns:a16="http://schemas.microsoft.com/office/drawing/2014/main" id="{C657E5AF-5199-43B9-95A7-F994F730287A}"/>
                </a:ext>
              </a:extLst>
            </p:cNvPr>
            <p:cNvSpPr txBox="1">
              <a:spLocks/>
            </p:cNvSpPr>
            <p:nvPr/>
          </p:nvSpPr>
          <p:spPr>
            <a:xfrm>
              <a:off x="4827181" y="705405"/>
              <a:ext cx="4061638" cy="33064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a:t>Breech wrinkle</a:t>
              </a:r>
              <a:endParaRPr lang="en-AU" i="1" dirty="0"/>
            </a:p>
            <a:p>
              <a:pPr marL="333375" indent="-333375" algn="ctr">
                <a:lnSpc>
                  <a:spcPct val="120000"/>
                </a:lnSpc>
                <a:spcBef>
                  <a:spcPts val="0"/>
                </a:spcBef>
                <a:tabLst>
                  <a:tab pos="218599" algn="l"/>
                  <a:tab pos="488633" algn="l"/>
                </a:tabLst>
              </a:pPr>
              <a:endParaRPr lang="en-AU" i="1" dirty="0"/>
            </a:p>
          </p:txBody>
        </p:sp>
      </p:grpSp>
      <p:grpSp>
        <p:nvGrpSpPr>
          <p:cNvPr id="31" name="Group 30">
            <a:extLst>
              <a:ext uri="{FF2B5EF4-FFF2-40B4-BE49-F238E27FC236}">
                <a16:creationId xmlns:a16="http://schemas.microsoft.com/office/drawing/2014/main" id="{AF0D964E-E044-4ABB-8E05-3B9196E1370F}"/>
              </a:ext>
            </a:extLst>
          </p:cNvPr>
          <p:cNvGrpSpPr/>
          <p:nvPr/>
        </p:nvGrpSpPr>
        <p:grpSpPr>
          <a:xfrm>
            <a:off x="212361" y="2532755"/>
            <a:ext cx="4285690" cy="1771022"/>
            <a:chOff x="138219" y="2587347"/>
            <a:chExt cx="4285690" cy="1771022"/>
          </a:xfrm>
        </p:grpSpPr>
        <p:pic>
          <p:nvPicPr>
            <p:cNvPr id="11" name="Picture 10" descr="A picture containing diagram&#10;&#10;Description automatically generated">
              <a:extLst>
                <a:ext uri="{FF2B5EF4-FFF2-40B4-BE49-F238E27FC236}">
                  <a16:creationId xmlns:a16="http://schemas.microsoft.com/office/drawing/2014/main" id="{209A320B-CA00-43A2-BD5F-693A4AE6F9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8219" y="2781860"/>
              <a:ext cx="4285690" cy="1576509"/>
            </a:xfrm>
            <a:prstGeom prst="rect">
              <a:avLst/>
            </a:prstGeom>
          </p:spPr>
        </p:pic>
        <p:sp>
          <p:nvSpPr>
            <p:cNvPr id="25" name="Content Placeholder 2">
              <a:extLst>
                <a:ext uri="{FF2B5EF4-FFF2-40B4-BE49-F238E27FC236}">
                  <a16:creationId xmlns:a16="http://schemas.microsoft.com/office/drawing/2014/main" id="{CEB9E7AE-285F-4EA0-99F2-41E1CA89F41E}"/>
                </a:ext>
              </a:extLst>
            </p:cNvPr>
            <p:cNvSpPr txBox="1">
              <a:spLocks/>
            </p:cNvSpPr>
            <p:nvPr/>
          </p:nvSpPr>
          <p:spPr>
            <a:xfrm>
              <a:off x="208976" y="2587347"/>
              <a:ext cx="4117582" cy="315621"/>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a:t>Urine stain</a:t>
              </a:r>
              <a:endParaRPr lang="en-AU" i="1" dirty="0"/>
            </a:p>
            <a:p>
              <a:pPr marL="333375" indent="-333375" algn="ctr">
                <a:lnSpc>
                  <a:spcPct val="120000"/>
                </a:lnSpc>
                <a:spcBef>
                  <a:spcPts val="0"/>
                </a:spcBef>
                <a:tabLst>
                  <a:tab pos="218599" algn="l"/>
                  <a:tab pos="488633" algn="l"/>
                </a:tabLst>
              </a:pPr>
              <a:endParaRPr lang="en-AU" i="1" dirty="0"/>
            </a:p>
          </p:txBody>
        </p:sp>
      </p:grpSp>
      <p:grpSp>
        <p:nvGrpSpPr>
          <p:cNvPr id="32" name="Group 31">
            <a:extLst>
              <a:ext uri="{FF2B5EF4-FFF2-40B4-BE49-F238E27FC236}">
                <a16:creationId xmlns:a16="http://schemas.microsoft.com/office/drawing/2014/main" id="{90FB5DA3-70D3-42E2-B6FA-8B7433E76B7D}"/>
              </a:ext>
            </a:extLst>
          </p:cNvPr>
          <p:cNvGrpSpPr/>
          <p:nvPr/>
        </p:nvGrpSpPr>
        <p:grpSpPr>
          <a:xfrm>
            <a:off x="4646142" y="705580"/>
            <a:ext cx="4200631" cy="1752783"/>
            <a:chOff x="4741353" y="2588650"/>
            <a:chExt cx="4200631" cy="1752783"/>
          </a:xfrm>
        </p:grpSpPr>
        <p:pic>
          <p:nvPicPr>
            <p:cNvPr id="9" name="Picture 8" descr="A picture containing text, tool&#10;&#10;Description automatically generated">
              <a:extLst>
                <a:ext uri="{FF2B5EF4-FFF2-40B4-BE49-F238E27FC236}">
                  <a16:creationId xmlns:a16="http://schemas.microsoft.com/office/drawing/2014/main" id="{62F4CD58-B69D-4138-8B22-DDB130F2D5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41353" y="2814006"/>
              <a:ext cx="4200631" cy="1527427"/>
            </a:xfrm>
            <a:prstGeom prst="rect">
              <a:avLst/>
            </a:prstGeom>
          </p:spPr>
        </p:pic>
        <p:sp>
          <p:nvSpPr>
            <p:cNvPr id="26" name="Content Placeholder 2">
              <a:extLst>
                <a:ext uri="{FF2B5EF4-FFF2-40B4-BE49-F238E27FC236}">
                  <a16:creationId xmlns:a16="http://schemas.microsoft.com/office/drawing/2014/main" id="{8B9A879E-43A3-4666-B090-9D91263D4E85}"/>
                </a:ext>
              </a:extLst>
            </p:cNvPr>
            <p:cNvSpPr txBox="1">
              <a:spLocks/>
            </p:cNvSpPr>
            <p:nvPr/>
          </p:nvSpPr>
          <p:spPr>
            <a:xfrm>
              <a:off x="4817444" y="2588650"/>
              <a:ext cx="3997714" cy="76597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err="1"/>
                <a:t>Dags</a:t>
              </a:r>
              <a:endParaRPr lang="en-AU" i="1" dirty="0"/>
            </a:p>
            <a:p>
              <a:pPr marL="333375" indent="-333375" algn="ctr">
                <a:lnSpc>
                  <a:spcPct val="120000"/>
                </a:lnSpc>
                <a:spcBef>
                  <a:spcPts val="0"/>
                </a:spcBef>
                <a:tabLst>
                  <a:tab pos="218599" algn="l"/>
                  <a:tab pos="488633" algn="l"/>
                </a:tabLst>
              </a:pPr>
              <a:endParaRPr lang="en-AU" i="1" dirty="0"/>
            </a:p>
          </p:txBody>
        </p:sp>
      </p:grpSp>
      <p:grpSp>
        <p:nvGrpSpPr>
          <p:cNvPr id="6" name="Group 5">
            <a:extLst>
              <a:ext uri="{FF2B5EF4-FFF2-40B4-BE49-F238E27FC236}">
                <a16:creationId xmlns:a16="http://schemas.microsoft.com/office/drawing/2014/main" id="{8F2B532E-A14F-4DFB-BAD7-10591760A2D1}"/>
              </a:ext>
            </a:extLst>
          </p:cNvPr>
          <p:cNvGrpSpPr/>
          <p:nvPr/>
        </p:nvGrpSpPr>
        <p:grpSpPr>
          <a:xfrm>
            <a:off x="4722233" y="2503760"/>
            <a:ext cx="4124540" cy="1782962"/>
            <a:chOff x="255180" y="708534"/>
            <a:chExt cx="4124540" cy="1782962"/>
          </a:xfrm>
        </p:grpSpPr>
        <p:sp>
          <p:nvSpPr>
            <p:cNvPr id="23" name="Content Placeholder 2">
              <a:extLst>
                <a:ext uri="{FF2B5EF4-FFF2-40B4-BE49-F238E27FC236}">
                  <a16:creationId xmlns:a16="http://schemas.microsoft.com/office/drawing/2014/main" id="{9350E8C2-109B-43BA-84AE-E142B0310047}"/>
                </a:ext>
              </a:extLst>
            </p:cNvPr>
            <p:cNvSpPr txBox="1">
              <a:spLocks/>
            </p:cNvSpPr>
            <p:nvPr/>
          </p:nvSpPr>
          <p:spPr>
            <a:xfrm>
              <a:off x="255180" y="708534"/>
              <a:ext cx="4061639" cy="300946"/>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600"/>
                </a:spcAft>
                <a:buNone/>
                <a:tabLst>
                  <a:tab pos="218599" algn="l"/>
                  <a:tab pos="488633" algn="l"/>
                </a:tabLst>
              </a:pPr>
              <a:r>
                <a:rPr lang="en-AU" dirty="0"/>
                <a:t>Breech cover</a:t>
              </a:r>
              <a:endParaRPr lang="en-AU" i="1" dirty="0"/>
            </a:p>
            <a:p>
              <a:pPr marL="333375" indent="-333375" algn="ctr">
                <a:lnSpc>
                  <a:spcPct val="120000"/>
                </a:lnSpc>
                <a:spcBef>
                  <a:spcPts val="0"/>
                </a:spcBef>
                <a:tabLst>
                  <a:tab pos="218599" algn="l"/>
                  <a:tab pos="488633" algn="l"/>
                </a:tabLst>
              </a:pPr>
              <a:endParaRPr lang="en-AU" i="1" dirty="0"/>
            </a:p>
          </p:txBody>
        </p:sp>
        <p:pic>
          <p:nvPicPr>
            <p:cNvPr id="5" name="Picture 4">
              <a:extLst>
                <a:ext uri="{FF2B5EF4-FFF2-40B4-BE49-F238E27FC236}">
                  <a16:creationId xmlns:a16="http://schemas.microsoft.com/office/drawing/2014/main" id="{F1A31F71-CA86-4D88-ADED-7AF3AFB69AC1}"/>
                </a:ext>
              </a:extLst>
            </p:cNvPr>
            <p:cNvPicPr>
              <a:picLocks noChangeAspect="1"/>
            </p:cNvPicPr>
            <p:nvPr/>
          </p:nvPicPr>
          <p:blipFill>
            <a:blip r:embed="rId6"/>
            <a:stretch>
              <a:fillRect/>
            </a:stretch>
          </p:blipFill>
          <p:spPr>
            <a:xfrm>
              <a:off x="255180" y="962706"/>
              <a:ext cx="4124540" cy="1528790"/>
            </a:xfrm>
            <a:prstGeom prst="rect">
              <a:avLst/>
            </a:prstGeom>
          </p:spPr>
        </p:pic>
      </p:grpSp>
    </p:spTree>
    <p:extLst>
      <p:ext uri="{BB962C8B-B14F-4D97-AF65-F5344CB8AC3E}">
        <p14:creationId xmlns:p14="http://schemas.microsoft.com/office/powerpoint/2010/main" val="338108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Lamb marking - Mulesing</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2" y="1313895"/>
            <a:ext cx="2949050" cy="3002226"/>
          </a:xfrm>
        </p:spPr>
        <p:txBody>
          <a:bodyPr>
            <a:normAutofit fontScale="32500" lnSpcReduction="2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indent="0">
              <a:lnSpc>
                <a:spcPct val="120000"/>
              </a:lnSpc>
              <a:spcBef>
                <a:spcPts val="0"/>
              </a:spcBef>
              <a:spcAft>
                <a:spcPts val="1800"/>
              </a:spcAft>
              <a:buNone/>
              <a:tabLst>
                <a:tab pos="218599" algn="l"/>
                <a:tab pos="488633" algn="l"/>
              </a:tabLst>
            </a:pPr>
            <a:r>
              <a:rPr lang="en-AU" sz="6200" dirty="0"/>
              <a:t>If you deem the risk of flystrike in your sheep is high and they require mulesing - ensure that best practice procedures are used.</a:t>
            </a:r>
          </a:p>
          <a:p>
            <a:pPr indent="0">
              <a:lnSpc>
                <a:spcPct val="120000"/>
              </a:lnSpc>
              <a:spcBef>
                <a:spcPts val="0"/>
              </a:spcBef>
              <a:spcAft>
                <a:spcPts val="1800"/>
              </a:spcAft>
              <a:buNone/>
              <a:tabLst>
                <a:tab pos="218599" algn="l"/>
                <a:tab pos="488633" algn="l"/>
              </a:tabLst>
            </a:pPr>
            <a:r>
              <a:rPr lang="en-AU" sz="6200" dirty="0"/>
              <a:t>Two guides are available from AWI</a:t>
            </a:r>
            <a:endParaRPr lang="en-AU" sz="2000" dirty="0"/>
          </a:p>
        </p:txBody>
      </p:sp>
      <p:pic>
        <p:nvPicPr>
          <p:cNvPr id="5" name="Picture 4">
            <a:extLst>
              <a:ext uri="{FF2B5EF4-FFF2-40B4-BE49-F238E27FC236}">
                <a16:creationId xmlns:a16="http://schemas.microsoft.com/office/drawing/2014/main" id="{D3475EC4-BC94-4A44-9D55-F4E2C22B0462}"/>
              </a:ext>
            </a:extLst>
          </p:cNvPr>
          <p:cNvPicPr>
            <a:picLocks noChangeAspect="1"/>
          </p:cNvPicPr>
          <p:nvPr/>
        </p:nvPicPr>
        <p:blipFill rotWithShape="1">
          <a:blip r:embed="rId3"/>
          <a:srcRect l="13495" t="9237" r="72039" b="27937"/>
          <a:stretch/>
        </p:blipFill>
        <p:spPr>
          <a:xfrm rot="373700">
            <a:off x="6756131" y="1212190"/>
            <a:ext cx="1639876" cy="22892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4082027-5659-40C9-9509-B71726431CEA}"/>
              </a:ext>
            </a:extLst>
          </p:cNvPr>
          <p:cNvPicPr>
            <a:picLocks noChangeAspect="1"/>
          </p:cNvPicPr>
          <p:nvPr/>
        </p:nvPicPr>
        <p:blipFill rotWithShape="1">
          <a:blip r:embed="rId4"/>
          <a:srcRect l="13592" t="9237" r="72233" b="27937"/>
          <a:stretch/>
        </p:blipFill>
        <p:spPr>
          <a:xfrm rot="21208161">
            <a:off x="4176625" y="1210439"/>
            <a:ext cx="1606858" cy="2289222"/>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02822E94-33BA-4F21-B597-5E47DF9CD4E2}"/>
              </a:ext>
            </a:extLst>
          </p:cNvPr>
          <p:cNvSpPr txBox="1">
            <a:spLocks/>
          </p:cNvSpPr>
          <p:nvPr/>
        </p:nvSpPr>
        <p:spPr>
          <a:xfrm>
            <a:off x="4034495" y="3754910"/>
            <a:ext cx="2242404" cy="701777"/>
          </a:xfrm>
          <a:prstGeom prst="rect">
            <a:avLst/>
          </a:prstGeom>
        </p:spPr>
        <p:txBody>
          <a:bodyPr vert="horz" lIns="91440" tIns="45720" rIns="91440" bIns="45720" rtlCol="0">
            <a:norm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gn="ctr">
              <a:lnSpc>
                <a:spcPct val="100000"/>
              </a:lnSpc>
              <a:spcBef>
                <a:spcPts val="0"/>
              </a:spcBef>
              <a:buFont typeface="Arial" panose="020B0604020202020204" pitchFamily="34" charset="0"/>
              <a:buNone/>
              <a:tabLst>
                <a:tab pos="218599" algn="l"/>
                <a:tab pos="488633" algn="l"/>
              </a:tabLst>
            </a:pPr>
            <a:r>
              <a:rPr lang="en-AU" sz="1200" dirty="0"/>
              <a:t>www.bit.ly/BP-Lamb-Marking </a:t>
            </a:r>
          </a:p>
        </p:txBody>
      </p:sp>
      <p:sp>
        <p:nvSpPr>
          <p:cNvPr id="9" name="Content Placeholder 2">
            <a:extLst>
              <a:ext uri="{FF2B5EF4-FFF2-40B4-BE49-F238E27FC236}">
                <a16:creationId xmlns:a16="http://schemas.microsoft.com/office/drawing/2014/main" id="{8F556684-D677-43C0-BAFD-549A319989A0}"/>
              </a:ext>
            </a:extLst>
          </p:cNvPr>
          <p:cNvSpPr txBox="1">
            <a:spLocks/>
          </p:cNvSpPr>
          <p:nvPr/>
        </p:nvSpPr>
        <p:spPr>
          <a:xfrm>
            <a:off x="6347647" y="3756663"/>
            <a:ext cx="2167701" cy="701777"/>
          </a:xfrm>
          <a:prstGeom prst="rect">
            <a:avLst/>
          </a:prstGeom>
        </p:spPr>
        <p:txBody>
          <a:bodyPr vert="horz" lIns="91440" tIns="45720" rIns="91440" bIns="45720" rtlCol="0">
            <a:norm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gn="ctr">
              <a:lnSpc>
                <a:spcPct val="100000"/>
              </a:lnSpc>
              <a:spcBef>
                <a:spcPts val="0"/>
              </a:spcBef>
              <a:buFont typeface="Arial" panose="020B0604020202020204" pitchFamily="34" charset="0"/>
              <a:buNone/>
              <a:tabLst>
                <a:tab pos="218599" algn="l"/>
                <a:tab pos="488633" algn="l"/>
              </a:tabLst>
            </a:pPr>
            <a:r>
              <a:rPr lang="en-AU" sz="1200" dirty="0"/>
              <a:t>www.bit.ly/Plan-Non-Mulesed</a:t>
            </a:r>
          </a:p>
          <a:p>
            <a:pPr marL="333375" indent="-333375" algn="ctr">
              <a:lnSpc>
                <a:spcPct val="100000"/>
              </a:lnSpc>
              <a:spcBef>
                <a:spcPts val="0"/>
              </a:spcBef>
              <a:tabLst>
                <a:tab pos="218599" algn="l"/>
                <a:tab pos="488633" algn="l"/>
              </a:tabLst>
            </a:pPr>
            <a:endParaRPr lang="en-AU" sz="1200" dirty="0"/>
          </a:p>
        </p:txBody>
      </p:sp>
    </p:spTree>
    <p:extLst>
      <p:ext uri="{BB962C8B-B14F-4D97-AF65-F5344CB8AC3E}">
        <p14:creationId xmlns:p14="http://schemas.microsoft.com/office/powerpoint/2010/main" val="860046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Lamb marking - Tail docking</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1" y="1052617"/>
            <a:ext cx="6335675"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2400"/>
              </a:spcAft>
              <a:buNone/>
              <a:tabLst>
                <a:tab pos="218599" algn="l"/>
                <a:tab pos="488633" algn="l"/>
              </a:tabLst>
            </a:pPr>
            <a:r>
              <a:rPr lang="en-AU" sz="2000" dirty="0"/>
              <a:t>Optimal tail length helps:</a:t>
            </a:r>
          </a:p>
          <a:p>
            <a:pPr marL="333375" lvl="0" indent="-333375">
              <a:lnSpc>
                <a:spcPct val="100000"/>
              </a:lnSpc>
              <a:spcBef>
                <a:spcPts val="0"/>
              </a:spcBef>
              <a:spcAft>
                <a:spcPts val="2400"/>
              </a:spcAft>
              <a:tabLst>
                <a:tab pos="218599" algn="l"/>
                <a:tab pos="488633" algn="l"/>
              </a:tabLst>
            </a:pPr>
            <a:r>
              <a:rPr lang="en-AU" sz="2000" dirty="0"/>
              <a:t>Channel urine and faeces away from breech area</a:t>
            </a:r>
          </a:p>
          <a:p>
            <a:pPr marL="333375" indent="-333375">
              <a:lnSpc>
                <a:spcPct val="100000"/>
              </a:lnSpc>
              <a:spcBef>
                <a:spcPts val="0"/>
              </a:spcBef>
              <a:spcAft>
                <a:spcPts val="2400"/>
              </a:spcAft>
              <a:tabLst>
                <a:tab pos="218599" algn="l"/>
                <a:tab pos="488633" algn="l"/>
              </a:tabLst>
            </a:pPr>
            <a:r>
              <a:rPr lang="en-AU" sz="2000" dirty="0"/>
              <a:t>Minimise breech stain and reduce flystrike</a:t>
            </a:r>
          </a:p>
          <a:p>
            <a:pPr marL="333375" indent="-333375">
              <a:lnSpc>
                <a:spcPct val="100000"/>
              </a:lnSpc>
              <a:spcBef>
                <a:spcPts val="0"/>
              </a:spcBef>
              <a:spcAft>
                <a:spcPts val="2400"/>
              </a:spcAft>
              <a:tabLst>
                <a:tab pos="218599" algn="l"/>
                <a:tab pos="488633" algn="l"/>
              </a:tabLst>
            </a:pPr>
            <a:r>
              <a:rPr lang="en-AU" sz="2000" dirty="0"/>
              <a:t>Protect from sun exposure and cancer</a:t>
            </a:r>
          </a:p>
          <a:p>
            <a:pPr marL="333375" lvl="0" indent="-333375">
              <a:lnSpc>
                <a:spcPct val="100000"/>
              </a:lnSpc>
              <a:spcBef>
                <a:spcPts val="0"/>
              </a:spcBef>
              <a:spcAft>
                <a:spcPts val="1350"/>
              </a:spcAft>
              <a:tabLst>
                <a:tab pos="218599" algn="l"/>
                <a:tab pos="488633" algn="l"/>
              </a:tabLst>
            </a:pPr>
            <a:endParaRPr lang="en-AU" sz="2000" dirty="0"/>
          </a:p>
          <a:p>
            <a:pPr marL="333375" lvl="0" indent="-333375">
              <a:lnSpc>
                <a:spcPct val="100000"/>
              </a:lnSpc>
              <a:spcBef>
                <a:spcPts val="0"/>
              </a:spcBef>
              <a:spcAft>
                <a:spcPts val="1350"/>
              </a:spcAft>
              <a:tabLst>
                <a:tab pos="218599" algn="l"/>
                <a:tab pos="488633" algn="l"/>
              </a:tabLst>
            </a:pPr>
            <a:endParaRPr lang="en-AU" sz="2000" dirty="0"/>
          </a:p>
          <a:p>
            <a:pPr marL="333375" lvl="0" indent="-333375">
              <a:lnSpc>
                <a:spcPct val="120000"/>
              </a:lnSpc>
              <a:spcBef>
                <a:spcPts val="0"/>
              </a:spcBef>
              <a:tabLst>
                <a:tab pos="218599" algn="l"/>
                <a:tab pos="488633" algn="l"/>
              </a:tabLst>
            </a:pPr>
            <a:endParaRPr lang="en-AU" sz="2000" dirty="0"/>
          </a:p>
        </p:txBody>
      </p:sp>
    </p:spTree>
    <p:extLst>
      <p:ext uri="{BB962C8B-B14F-4D97-AF65-F5344CB8AC3E}">
        <p14:creationId xmlns:p14="http://schemas.microsoft.com/office/powerpoint/2010/main" val="105972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Lamb marking - Tail docking</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0" y="1090534"/>
            <a:ext cx="9144000" cy="99417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2000" dirty="0"/>
              <a:t>Immediately below 3</a:t>
            </a:r>
            <a:r>
              <a:rPr lang="en-AU" sz="2000" baseline="30000" dirty="0"/>
              <a:t>rd</a:t>
            </a:r>
            <a:r>
              <a:rPr lang="en-AU" sz="2000" dirty="0"/>
              <a:t> or 4</a:t>
            </a:r>
            <a:r>
              <a:rPr lang="en-AU" sz="2000" baseline="30000" dirty="0"/>
              <a:t>th</a:t>
            </a:r>
            <a:r>
              <a:rPr lang="en-AU" sz="2000" dirty="0"/>
              <a:t> palpable joint</a:t>
            </a:r>
          </a:p>
        </p:txBody>
      </p:sp>
      <p:pic>
        <p:nvPicPr>
          <p:cNvPr id="9" name="Picture 8">
            <a:extLst>
              <a:ext uri="{FF2B5EF4-FFF2-40B4-BE49-F238E27FC236}">
                <a16:creationId xmlns:a16="http://schemas.microsoft.com/office/drawing/2014/main" id="{B567D401-70DE-4A0E-ABB7-8D46359AA65B}"/>
              </a:ext>
            </a:extLst>
          </p:cNvPr>
          <p:cNvPicPr/>
          <p:nvPr/>
        </p:nvPicPr>
        <p:blipFill>
          <a:blip r:embed="rId3" cstate="print">
            <a:extLst>
              <a:ext uri="{28A0092B-C50C-407E-A947-70E740481C1C}">
                <a14:useLocalDpi xmlns:a14="http://schemas.microsoft.com/office/drawing/2010/main"/>
              </a:ext>
            </a:extLst>
          </a:blip>
          <a:stretch>
            <a:fillRect/>
          </a:stretch>
        </p:blipFill>
        <p:spPr>
          <a:xfrm>
            <a:off x="2911489" y="1651026"/>
            <a:ext cx="3270205" cy="2263988"/>
          </a:xfrm>
          <a:prstGeom prst="rect">
            <a:avLst/>
          </a:prstGeom>
        </p:spPr>
      </p:pic>
      <p:sp>
        <p:nvSpPr>
          <p:cNvPr id="11" name="TextBox 10">
            <a:extLst>
              <a:ext uri="{FF2B5EF4-FFF2-40B4-BE49-F238E27FC236}">
                <a16:creationId xmlns:a16="http://schemas.microsoft.com/office/drawing/2014/main" id="{61934111-FBD5-4BE8-BB88-8D13EC604F42}"/>
              </a:ext>
            </a:extLst>
          </p:cNvPr>
          <p:cNvSpPr txBox="1"/>
          <p:nvPr/>
        </p:nvSpPr>
        <p:spPr>
          <a:xfrm>
            <a:off x="2911489" y="3915015"/>
            <a:ext cx="3270205" cy="29238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300" i="1" dirty="0">
                <a:effectLst/>
                <a:latin typeface="Calibri" panose="020F0502020204030204" pitchFamily="34" charset="0"/>
                <a:ea typeface="Calibri" panose="020F0502020204030204" pitchFamily="34" charset="0"/>
                <a:cs typeface="Times New Roman" panose="02020603050405020304" pitchFamily="18" charset="0"/>
              </a:rPr>
              <a:t>Source: </a:t>
            </a:r>
            <a:r>
              <a:rPr lang="en-AU" sz="1300" i="1" dirty="0" err="1">
                <a:effectLst/>
                <a:latin typeface="Calibri" panose="020F0502020204030204" pitchFamily="34" charset="0"/>
                <a:ea typeface="Calibri" panose="020F0502020204030204" pitchFamily="34" charset="0"/>
                <a:cs typeface="Times New Roman" panose="02020603050405020304" pitchFamily="18" charset="0"/>
              </a:rPr>
              <a:t>FlyBoss</a:t>
            </a:r>
            <a:endParaRPr lang="en-AU" sz="1300" i="1" dirty="0"/>
          </a:p>
        </p:txBody>
      </p:sp>
    </p:spTree>
    <p:extLst>
      <p:ext uri="{BB962C8B-B14F-4D97-AF65-F5344CB8AC3E}">
        <p14:creationId xmlns:p14="http://schemas.microsoft.com/office/powerpoint/2010/main" val="1562279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D0DE64C-392D-4431-955D-0A75F3BD5418}"/>
              </a:ext>
            </a:extLst>
          </p:cNvPr>
          <p:cNvSpPr txBox="1"/>
          <p:nvPr/>
        </p:nvSpPr>
        <p:spPr>
          <a:xfrm>
            <a:off x="2341674" y="3193075"/>
            <a:ext cx="1347829" cy="584775"/>
          </a:xfrm>
          <a:prstGeom prst="rect">
            <a:avLst/>
          </a:prstGeom>
          <a:noFill/>
        </p:spPr>
        <p:txBody>
          <a:bodyPr wrap="square" rtlCol="0" anchor="t">
            <a:spAutoFit/>
          </a:bodyPr>
          <a:lstStyle/>
          <a:p>
            <a:pPr indent="0" algn="ctr">
              <a:lnSpc>
                <a:spcPct val="100000"/>
              </a:lnSpc>
              <a:spcBef>
                <a:spcPts val="0"/>
              </a:spcBef>
              <a:spcAft>
                <a:spcPts val="1350"/>
              </a:spcAft>
              <a:buNone/>
              <a:tabLst>
                <a:tab pos="218599" algn="l"/>
                <a:tab pos="488633" algn="l"/>
              </a:tabLst>
            </a:pPr>
            <a:r>
              <a:rPr lang="en-AU" sz="1600" dirty="0">
                <a:latin typeface="Arial Nova Light" panose="020B0304020202020204" pitchFamily="34" charset="0"/>
              </a:rPr>
              <a:t>Protects up to six weeks</a:t>
            </a:r>
          </a:p>
        </p:txBody>
      </p:sp>
      <p:sp>
        <p:nvSpPr>
          <p:cNvPr id="25" name="TextBox 24">
            <a:extLst>
              <a:ext uri="{FF2B5EF4-FFF2-40B4-BE49-F238E27FC236}">
                <a16:creationId xmlns:a16="http://schemas.microsoft.com/office/drawing/2014/main" id="{AAD0E6CD-02C5-421F-A453-E284F26A093C}"/>
              </a:ext>
            </a:extLst>
          </p:cNvPr>
          <p:cNvSpPr txBox="1"/>
          <p:nvPr/>
        </p:nvSpPr>
        <p:spPr>
          <a:xfrm>
            <a:off x="3944679" y="3193075"/>
            <a:ext cx="1252540" cy="1323439"/>
          </a:xfrm>
          <a:prstGeom prst="rect">
            <a:avLst/>
          </a:prstGeom>
          <a:noFill/>
        </p:spPr>
        <p:txBody>
          <a:bodyPr wrap="square" rtlCol="0" anchor="t">
            <a:spAutoFit/>
          </a:bodyPr>
          <a:lstStyle/>
          <a:p>
            <a:pPr indent="0" algn="ctr">
              <a:lnSpc>
                <a:spcPct val="100000"/>
              </a:lnSpc>
              <a:spcBef>
                <a:spcPts val="0"/>
              </a:spcBef>
              <a:spcAft>
                <a:spcPts val="1350"/>
              </a:spcAft>
              <a:buNone/>
              <a:tabLst>
                <a:tab pos="218599" algn="l"/>
                <a:tab pos="488633" algn="l"/>
              </a:tabLst>
            </a:pPr>
            <a:r>
              <a:rPr lang="en-AU" sz="1600">
                <a:latin typeface="Arial Nova Light" panose="020B0304020202020204" pitchFamily="34" charset="0"/>
              </a:rPr>
              <a:t>Timed to extend protection over the fly season</a:t>
            </a:r>
          </a:p>
        </p:txBody>
      </p:sp>
      <p:sp>
        <p:nvSpPr>
          <p:cNvPr id="27" name="TextBox 26">
            <a:extLst>
              <a:ext uri="{FF2B5EF4-FFF2-40B4-BE49-F238E27FC236}">
                <a16:creationId xmlns:a16="http://schemas.microsoft.com/office/drawing/2014/main" id="{210EEC9A-220D-47A0-BA20-7AE71EF8A4DC}"/>
              </a:ext>
            </a:extLst>
          </p:cNvPr>
          <p:cNvSpPr txBox="1"/>
          <p:nvPr/>
        </p:nvSpPr>
        <p:spPr>
          <a:xfrm>
            <a:off x="5473817" y="3193075"/>
            <a:ext cx="1281650" cy="1077218"/>
          </a:xfrm>
          <a:prstGeom prst="rect">
            <a:avLst/>
          </a:prstGeom>
          <a:noFill/>
        </p:spPr>
        <p:txBody>
          <a:bodyPr wrap="square" rtlCol="0" anchor="t">
            <a:spAutoFit/>
          </a:bodyPr>
          <a:lstStyle/>
          <a:p>
            <a:pPr indent="0" algn="ctr">
              <a:lnSpc>
                <a:spcPct val="100000"/>
              </a:lnSpc>
              <a:spcBef>
                <a:spcPts val="0"/>
              </a:spcBef>
              <a:spcAft>
                <a:spcPts val="1350"/>
              </a:spcAft>
              <a:buNone/>
              <a:tabLst>
                <a:tab pos="218599" algn="l"/>
                <a:tab pos="488633" algn="l"/>
              </a:tabLst>
            </a:pPr>
            <a:r>
              <a:rPr lang="en-AU" sz="1600">
                <a:latin typeface="Arial Nova Light" panose="020B0304020202020204" pitchFamily="34" charset="0"/>
              </a:rPr>
              <a:t>Consider periods of high-risk in your area</a:t>
            </a:r>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Shearing and crutching</a:t>
            </a:r>
          </a:p>
        </p:txBody>
      </p:sp>
      <p:sp>
        <p:nvSpPr>
          <p:cNvPr id="17" name="Oval 16">
            <a:extLst>
              <a:ext uri="{FF2B5EF4-FFF2-40B4-BE49-F238E27FC236}">
                <a16:creationId xmlns:a16="http://schemas.microsoft.com/office/drawing/2014/main" id="{2E8171A7-9503-4720-8112-26592BEF3674}"/>
              </a:ext>
            </a:extLst>
          </p:cNvPr>
          <p:cNvSpPr/>
          <p:nvPr/>
        </p:nvSpPr>
        <p:spPr>
          <a:xfrm>
            <a:off x="3561613" y="1027351"/>
            <a:ext cx="2013333" cy="2013333"/>
          </a:xfrm>
          <a:prstGeom prst="ellipse">
            <a:avLst/>
          </a:prstGeom>
          <a:solidFill>
            <a:srgbClr val="7CC7B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858" tIns="82929" rIns="165858" bIns="82929" numCol="1" spcCol="0" rtlCol="0" fromWordArt="0" anchor="ctr" anchorCtr="0" forceAA="0" compatLnSpc="1">
            <a:prstTxWarp prst="textNoShape">
              <a:avLst/>
            </a:prstTxWarp>
            <a:noAutofit/>
          </a:bodyPr>
          <a:lstStyle/>
          <a:p>
            <a:pPr algn="ctr"/>
            <a:endParaRPr lang="en-US" sz="6530"/>
          </a:p>
        </p:txBody>
      </p:sp>
      <p:pic>
        <p:nvPicPr>
          <p:cNvPr id="14" name="Graphic 13" descr="Clock outline">
            <a:extLst>
              <a:ext uri="{FF2B5EF4-FFF2-40B4-BE49-F238E27FC236}">
                <a16:creationId xmlns:a16="http://schemas.microsoft.com/office/drawing/2014/main" id="{41CCD748-6057-4F71-A1A1-03B4AA3440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067922" y="1507958"/>
            <a:ext cx="1008000" cy="1008000"/>
          </a:xfrm>
          <a:prstGeom prst="rect">
            <a:avLst/>
          </a:prstGeom>
        </p:spPr>
      </p:pic>
      <p:sp>
        <p:nvSpPr>
          <p:cNvPr id="18" name="Oval 17">
            <a:extLst>
              <a:ext uri="{FF2B5EF4-FFF2-40B4-BE49-F238E27FC236}">
                <a16:creationId xmlns:a16="http://schemas.microsoft.com/office/drawing/2014/main" id="{A00F9AEC-98D3-400C-A376-96FDCD48A230}"/>
              </a:ext>
            </a:extLst>
          </p:cNvPr>
          <p:cNvSpPr/>
          <p:nvPr/>
        </p:nvSpPr>
        <p:spPr>
          <a:xfrm>
            <a:off x="5086710" y="1027351"/>
            <a:ext cx="2013333" cy="2013333"/>
          </a:xfrm>
          <a:prstGeom prst="ellipse">
            <a:avLst/>
          </a:prstGeom>
          <a:solidFill>
            <a:srgbClr val="B0917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858" tIns="82929" rIns="165858" bIns="82929" numCol="1" spcCol="0" rtlCol="0" fromWordArt="0" anchor="ctr" anchorCtr="0" forceAA="0" compatLnSpc="1">
            <a:prstTxWarp prst="textNoShape">
              <a:avLst/>
            </a:prstTxWarp>
            <a:noAutofit/>
          </a:bodyPr>
          <a:lstStyle/>
          <a:p>
            <a:pPr algn="ctr"/>
            <a:endParaRPr lang="en-US" sz="6530"/>
          </a:p>
        </p:txBody>
      </p:sp>
      <p:pic>
        <p:nvPicPr>
          <p:cNvPr id="15" name="Graphic 14" descr="Warning outline">
            <a:extLst>
              <a:ext uri="{FF2B5EF4-FFF2-40B4-BE49-F238E27FC236}">
                <a16:creationId xmlns:a16="http://schemas.microsoft.com/office/drawing/2014/main" id="{BA30AD53-9A07-4046-8515-9BAD1A9124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633928" y="1507958"/>
            <a:ext cx="940011" cy="940011"/>
          </a:xfrm>
          <a:prstGeom prst="rect">
            <a:avLst/>
          </a:prstGeom>
        </p:spPr>
      </p:pic>
      <p:sp>
        <p:nvSpPr>
          <p:cNvPr id="16" name="Oval 15">
            <a:extLst>
              <a:ext uri="{FF2B5EF4-FFF2-40B4-BE49-F238E27FC236}">
                <a16:creationId xmlns:a16="http://schemas.microsoft.com/office/drawing/2014/main" id="{A12FECF5-82D6-4E53-B6B8-96D4E8DE7D4C}"/>
              </a:ext>
            </a:extLst>
          </p:cNvPr>
          <p:cNvSpPr/>
          <p:nvPr/>
        </p:nvSpPr>
        <p:spPr>
          <a:xfrm>
            <a:off x="2043957" y="1027351"/>
            <a:ext cx="2013333" cy="2013333"/>
          </a:xfrm>
          <a:prstGeom prst="ellipse">
            <a:avLst/>
          </a:prstGeom>
          <a:solidFill>
            <a:srgbClr val="FEBE1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858" tIns="82929" rIns="165858" bIns="82929" numCol="1" spcCol="0" rtlCol="0" fromWordArt="0" anchor="ctr" anchorCtr="0" forceAA="0" compatLnSpc="1">
            <a:prstTxWarp prst="textNoShape">
              <a:avLst/>
            </a:prstTxWarp>
            <a:noAutofit/>
          </a:bodyPr>
          <a:lstStyle/>
          <a:p>
            <a:pPr algn="ctr"/>
            <a:endParaRPr lang="en-US" sz="6530"/>
          </a:p>
        </p:txBody>
      </p:sp>
      <p:pic>
        <p:nvPicPr>
          <p:cNvPr id="12" name="Graphic 11" descr="Daily calendar outline">
            <a:extLst>
              <a:ext uri="{FF2B5EF4-FFF2-40B4-BE49-F238E27FC236}">
                <a16:creationId xmlns:a16="http://schemas.microsoft.com/office/drawing/2014/main" id="{AC23512A-EE70-4425-9FE6-CAA4DCE513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466923" y="1445256"/>
            <a:ext cx="1082336" cy="1082336"/>
          </a:xfrm>
          <a:prstGeom prst="rect">
            <a:avLst/>
          </a:prstGeom>
        </p:spPr>
      </p:pic>
      <p:pic>
        <p:nvPicPr>
          <p:cNvPr id="42" name="Graphic 41" descr="Checkmark with solid fill">
            <a:extLst>
              <a:ext uri="{FF2B5EF4-FFF2-40B4-BE49-F238E27FC236}">
                <a16:creationId xmlns:a16="http://schemas.microsoft.com/office/drawing/2014/main" id="{081395AF-166E-4B87-8C34-0D02AF27074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53347" y="1934669"/>
            <a:ext cx="108000" cy="108000"/>
          </a:xfrm>
          <a:prstGeom prst="rect">
            <a:avLst/>
          </a:prstGeom>
        </p:spPr>
      </p:pic>
      <p:pic>
        <p:nvPicPr>
          <p:cNvPr id="43" name="Graphic 42" descr="Checkmark with solid fill">
            <a:extLst>
              <a:ext uri="{FF2B5EF4-FFF2-40B4-BE49-F238E27FC236}">
                <a16:creationId xmlns:a16="http://schemas.microsoft.com/office/drawing/2014/main" id="{C2EE3E3A-465D-4D82-87F9-6F3A04BFC93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49470" y="1938209"/>
            <a:ext cx="108000" cy="108000"/>
          </a:xfrm>
          <a:prstGeom prst="rect">
            <a:avLst/>
          </a:prstGeom>
        </p:spPr>
      </p:pic>
      <p:pic>
        <p:nvPicPr>
          <p:cNvPr id="44" name="Graphic 43" descr="Checkmark with solid fill">
            <a:extLst>
              <a:ext uri="{FF2B5EF4-FFF2-40B4-BE49-F238E27FC236}">
                <a16:creationId xmlns:a16="http://schemas.microsoft.com/office/drawing/2014/main" id="{C4CA3C14-785C-40DB-A418-55883DA2D4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45986" y="1931114"/>
            <a:ext cx="108000" cy="108000"/>
          </a:xfrm>
          <a:prstGeom prst="rect">
            <a:avLst/>
          </a:prstGeom>
        </p:spPr>
      </p:pic>
      <p:pic>
        <p:nvPicPr>
          <p:cNvPr id="46" name="Graphic 45" descr="Checkmark with solid fill">
            <a:extLst>
              <a:ext uri="{FF2B5EF4-FFF2-40B4-BE49-F238E27FC236}">
                <a16:creationId xmlns:a16="http://schemas.microsoft.com/office/drawing/2014/main" id="{3254D322-6183-42D5-B998-EFB3E698CC1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46255" y="2055964"/>
            <a:ext cx="108000" cy="108000"/>
          </a:xfrm>
          <a:prstGeom prst="rect">
            <a:avLst/>
          </a:prstGeom>
        </p:spPr>
      </p:pic>
      <p:pic>
        <p:nvPicPr>
          <p:cNvPr id="47" name="Graphic 46" descr="Checkmark with solid fill">
            <a:extLst>
              <a:ext uri="{FF2B5EF4-FFF2-40B4-BE49-F238E27FC236}">
                <a16:creationId xmlns:a16="http://schemas.microsoft.com/office/drawing/2014/main" id="{86293E32-2EB4-476A-B61C-B58A7DC72C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53011" y="2052283"/>
            <a:ext cx="108000" cy="108000"/>
          </a:xfrm>
          <a:prstGeom prst="rect">
            <a:avLst/>
          </a:prstGeom>
        </p:spPr>
      </p:pic>
      <p:pic>
        <p:nvPicPr>
          <p:cNvPr id="48" name="Graphic 47" descr="Checkmark with solid fill">
            <a:extLst>
              <a:ext uri="{FF2B5EF4-FFF2-40B4-BE49-F238E27FC236}">
                <a16:creationId xmlns:a16="http://schemas.microsoft.com/office/drawing/2014/main" id="{E53D4E61-E9A8-4299-A5BC-E9F75FF4948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49527" y="2052409"/>
            <a:ext cx="108000" cy="108000"/>
          </a:xfrm>
          <a:prstGeom prst="rect">
            <a:avLst/>
          </a:prstGeom>
        </p:spPr>
      </p:pic>
      <p:sp>
        <p:nvSpPr>
          <p:cNvPr id="28" name="TextBox 27">
            <a:extLst>
              <a:ext uri="{FF2B5EF4-FFF2-40B4-BE49-F238E27FC236}">
                <a16:creationId xmlns:a16="http://schemas.microsoft.com/office/drawing/2014/main" id="{FCAD94F8-5363-4EB3-8326-1FAF24A3E753}"/>
              </a:ext>
            </a:extLst>
          </p:cNvPr>
          <p:cNvSpPr txBox="1"/>
          <p:nvPr/>
        </p:nvSpPr>
        <p:spPr>
          <a:xfrm>
            <a:off x="2320252" y="3705413"/>
            <a:ext cx="1347829" cy="830997"/>
          </a:xfrm>
          <a:prstGeom prst="rect">
            <a:avLst/>
          </a:prstGeom>
          <a:noFill/>
        </p:spPr>
        <p:txBody>
          <a:bodyPr wrap="square" rtlCol="0" anchor="t">
            <a:spAutoFit/>
          </a:bodyPr>
          <a:lstStyle/>
          <a:p>
            <a:pPr indent="0" algn="ctr">
              <a:lnSpc>
                <a:spcPct val="100000"/>
              </a:lnSpc>
              <a:spcBef>
                <a:spcPts val="0"/>
              </a:spcBef>
              <a:spcAft>
                <a:spcPts val="1350"/>
              </a:spcAft>
              <a:buNone/>
              <a:tabLst>
                <a:tab pos="218599" algn="l"/>
                <a:tab pos="488633" algn="l"/>
              </a:tabLst>
            </a:pPr>
            <a:r>
              <a:rPr lang="en-AU" sz="1600" dirty="0">
                <a:latin typeface="Arial Nova Light" panose="020B0304020202020204" pitchFamily="34" charset="0"/>
              </a:rPr>
              <a:t>- reduced to three if scouring</a:t>
            </a:r>
          </a:p>
        </p:txBody>
      </p:sp>
      <p:grpSp>
        <p:nvGrpSpPr>
          <p:cNvPr id="3" name="Group 2">
            <a:extLst>
              <a:ext uri="{FF2B5EF4-FFF2-40B4-BE49-F238E27FC236}">
                <a16:creationId xmlns:a16="http://schemas.microsoft.com/office/drawing/2014/main" id="{290EABA6-B7F9-4350-AA4E-E9980797C60B}"/>
              </a:ext>
            </a:extLst>
          </p:cNvPr>
          <p:cNvGrpSpPr/>
          <p:nvPr/>
        </p:nvGrpSpPr>
        <p:grpSpPr>
          <a:xfrm>
            <a:off x="2748053" y="2041033"/>
            <a:ext cx="508334" cy="111555"/>
            <a:chOff x="2911829" y="2225281"/>
            <a:chExt cx="508334" cy="111555"/>
          </a:xfrm>
        </p:grpSpPr>
        <p:pic>
          <p:nvPicPr>
            <p:cNvPr id="24" name="Graphic 23" descr="Checkmark with solid fill">
              <a:extLst>
                <a:ext uri="{FF2B5EF4-FFF2-40B4-BE49-F238E27FC236}">
                  <a16:creationId xmlns:a16="http://schemas.microsoft.com/office/drawing/2014/main" id="{6778142A-4A4E-467B-B597-1FBC0A377D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11829" y="2228836"/>
              <a:ext cx="108000" cy="108000"/>
            </a:xfrm>
            <a:prstGeom prst="rect">
              <a:avLst/>
            </a:prstGeom>
          </p:spPr>
        </p:pic>
        <p:pic>
          <p:nvPicPr>
            <p:cNvPr id="26" name="Graphic 25" descr="Checkmark with solid fill">
              <a:extLst>
                <a:ext uri="{FF2B5EF4-FFF2-40B4-BE49-F238E27FC236}">
                  <a16:creationId xmlns:a16="http://schemas.microsoft.com/office/drawing/2014/main" id="{C0E910CC-EFB3-4E71-9E81-DED6C2F779E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11761" y="2228093"/>
              <a:ext cx="108000" cy="108000"/>
            </a:xfrm>
            <a:prstGeom prst="rect">
              <a:avLst/>
            </a:prstGeom>
          </p:spPr>
        </p:pic>
        <p:pic>
          <p:nvPicPr>
            <p:cNvPr id="29" name="Graphic 28" descr="Checkmark with solid fill">
              <a:extLst>
                <a:ext uri="{FF2B5EF4-FFF2-40B4-BE49-F238E27FC236}">
                  <a16:creationId xmlns:a16="http://schemas.microsoft.com/office/drawing/2014/main" id="{484D4B93-8E1C-400F-A5F2-C00D3F942D7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12163" y="2225281"/>
              <a:ext cx="108000" cy="108000"/>
            </a:xfrm>
            <a:prstGeom prst="rect">
              <a:avLst/>
            </a:prstGeom>
          </p:spPr>
        </p:pic>
      </p:grpSp>
    </p:spTree>
    <p:custDataLst>
      <p:tags r:id="rId1"/>
    </p:custDataLst>
    <p:extLst>
      <p:ext uri="{BB962C8B-B14F-4D97-AF65-F5344CB8AC3E}">
        <p14:creationId xmlns:p14="http://schemas.microsoft.com/office/powerpoint/2010/main" val="10042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1000"/>
                            </p:stCondLst>
                            <p:childTnLst>
                              <p:par>
                                <p:cTn id="14" presetID="1" presetClass="entr" presetSubtype="0" fill="hold" nodeType="afterEffect">
                                  <p:stCondLst>
                                    <p:cond delay="250"/>
                                  </p:stCondLst>
                                  <p:childTnLst>
                                    <p:set>
                                      <p:cBhvr>
                                        <p:cTn id="15" dur="1" fill="hold">
                                          <p:stCondLst>
                                            <p:cond delay="0"/>
                                          </p:stCondLst>
                                        </p:cTn>
                                        <p:tgtEl>
                                          <p:spTgt spid="42"/>
                                        </p:tgtEl>
                                        <p:attrNameLst>
                                          <p:attrName>style.visibility</p:attrName>
                                        </p:attrNameLst>
                                      </p:cBhvr>
                                      <p:to>
                                        <p:strVal val="visible"/>
                                      </p:to>
                                    </p:set>
                                  </p:childTnLst>
                                </p:cTn>
                              </p:par>
                            </p:childTnLst>
                          </p:cTn>
                        </p:par>
                        <p:par>
                          <p:cTn id="16" fill="hold">
                            <p:stCondLst>
                              <p:cond delay="1250"/>
                            </p:stCondLst>
                            <p:childTnLst>
                              <p:par>
                                <p:cTn id="17" presetID="1" presetClass="entr" presetSubtype="0" fill="hold" nodeType="afterEffect">
                                  <p:stCondLst>
                                    <p:cond delay="250"/>
                                  </p:stCondLst>
                                  <p:childTnLst>
                                    <p:set>
                                      <p:cBhvr>
                                        <p:cTn id="18" dur="1" fill="hold">
                                          <p:stCondLst>
                                            <p:cond delay="0"/>
                                          </p:stCondLst>
                                        </p:cTn>
                                        <p:tgtEl>
                                          <p:spTgt spid="43"/>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250"/>
                                  </p:stCondLst>
                                  <p:childTnLst>
                                    <p:set>
                                      <p:cBhvr>
                                        <p:cTn id="21" dur="1" fill="hold">
                                          <p:stCondLst>
                                            <p:cond delay="0"/>
                                          </p:stCondLst>
                                        </p:cTn>
                                        <p:tgtEl>
                                          <p:spTgt spid="44"/>
                                        </p:tgtEl>
                                        <p:attrNameLst>
                                          <p:attrName>style.visibility</p:attrName>
                                        </p:attrNameLst>
                                      </p:cBhvr>
                                      <p:to>
                                        <p:strVal val="visible"/>
                                      </p:to>
                                    </p:set>
                                  </p:childTnLst>
                                </p:cTn>
                              </p:par>
                            </p:childTnLst>
                          </p:cTn>
                        </p:par>
                        <p:par>
                          <p:cTn id="22" fill="hold">
                            <p:stCondLst>
                              <p:cond delay="1750"/>
                            </p:stCondLst>
                            <p:childTnLst>
                              <p:par>
                                <p:cTn id="23" presetID="1" presetClass="entr" presetSubtype="0" fill="hold" nodeType="afterEffect">
                                  <p:stCondLst>
                                    <p:cond delay="250"/>
                                  </p:stCondLst>
                                  <p:childTnLst>
                                    <p:set>
                                      <p:cBhvr>
                                        <p:cTn id="24" dur="1" fill="hold">
                                          <p:stCondLst>
                                            <p:cond delay="0"/>
                                          </p:stCondLst>
                                        </p:cTn>
                                        <p:tgtEl>
                                          <p:spTgt spid="46"/>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250"/>
                                  </p:stCondLst>
                                  <p:childTnLst>
                                    <p:set>
                                      <p:cBhvr>
                                        <p:cTn id="27" dur="1" fill="hold">
                                          <p:stCondLst>
                                            <p:cond delay="0"/>
                                          </p:stCondLst>
                                        </p:cTn>
                                        <p:tgtEl>
                                          <p:spTgt spid="47"/>
                                        </p:tgtEl>
                                        <p:attrNameLst>
                                          <p:attrName>style.visibility</p:attrName>
                                        </p:attrNameLst>
                                      </p:cBhvr>
                                      <p:to>
                                        <p:strVal val="visible"/>
                                      </p:to>
                                    </p:set>
                                  </p:childTnLst>
                                </p:cTn>
                              </p:par>
                            </p:childTnLst>
                          </p:cTn>
                        </p:par>
                        <p:par>
                          <p:cTn id="28" fill="hold">
                            <p:stCondLst>
                              <p:cond delay="2250"/>
                            </p:stCondLst>
                            <p:childTnLst>
                              <p:par>
                                <p:cTn id="29" presetID="1" presetClass="entr" presetSubtype="0" fill="hold"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2750"/>
                            </p:stCondLst>
                            <p:childTnLst>
                              <p:par>
                                <p:cTn id="35" presetID="10" presetClass="exit" presetSubtype="0" fill="hold" nodeType="after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par>
                          <p:cTn id="38" fill="hold">
                            <p:stCondLst>
                              <p:cond delay="3250"/>
                            </p:stCondLst>
                            <p:childTnLst>
                              <p:par>
                                <p:cTn id="39" presetID="10" presetClass="exit" presetSubtype="0" fill="hold" nodeType="afterEffect">
                                  <p:stCondLst>
                                    <p:cond delay="0"/>
                                  </p:stCondLst>
                                  <p:childTnLst>
                                    <p:animEffect transition="out" filter="fade">
                                      <p:cBhvr>
                                        <p:cTn id="40" dur="500"/>
                                        <p:tgtEl>
                                          <p:spTgt spid="47"/>
                                        </p:tgtEl>
                                      </p:cBhvr>
                                    </p:animEffect>
                                    <p:set>
                                      <p:cBhvr>
                                        <p:cTn id="41" dur="1" fill="hold">
                                          <p:stCondLst>
                                            <p:cond delay="499"/>
                                          </p:stCondLst>
                                        </p:cTn>
                                        <p:tgtEl>
                                          <p:spTgt spid="47"/>
                                        </p:tgtEl>
                                        <p:attrNameLst>
                                          <p:attrName>style.visibility</p:attrName>
                                        </p:attrNameLst>
                                      </p:cBhvr>
                                      <p:to>
                                        <p:strVal val="hidden"/>
                                      </p:to>
                                    </p:set>
                                  </p:childTnLst>
                                </p:cTn>
                              </p:par>
                            </p:childTnLst>
                          </p:cTn>
                        </p:par>
                        <p:par>
                          <p:cTn id="42" fill="hold">
                            <p:stCondLst>
                              <p:cond delay="3750"/>
                            </p:stCondLst>
                            <p:childTnLst>
                              <p:par>
                                <p:cTn id="43" presetID="10" presetClass="exit" presetSubtype="0" fill="hold" nodeType="afterEffect">
                                  <p:stCondLst>
                                    <p:cond delay="0"/>
                                  </p:stCondLst>
                                  <p:childTnLst>
                                    <p:animEffect transition="out" filter="fade">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childTnLst>
                          </p:cTn>
                        </p:par>
                        <p:par>
                          <p:cTn id="46" fill="hold">
                            <p:stCondLst>
                              <p:cond delay="425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4750"/>
                            </p:stCondLst>
                            <p:childTnLst>
                              <p:par>
                                <p:cTn id="51" presetID="1" presetClass="entr" presetSubtype="0" fill="hold" nodeType="afterEffect">
                                  <p:stCondLst>
                                    <p:cond delay="25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ppt_x</p:attrName>
                                        </p:attrNameLst>
                                      </p:cBhvr>
                                      <p:tavLst>
                                        <p:tav tm="0">
                                          <p:val>
                                            <p:strVal val="#ppt_x-#ppt_w*1.125000"/>
                                          </p:val>
                                        </p:tav>
                                        <p:tav tm="100000">
                                          <p:val>
                                            <p:strVal val="#ppt_x"/>
                                          </p:val>
                                        </p:tav>
                                      </p:tavLst>
                                    </p:anim>
                                    <p:animEffect transition="in" filter="wipe(right)">
                                      <p:cBhvr>
                                        <p:cTn id="58" dur="500"/>
                                        <p:tgtEl>
                                          <p:spTgt spid="17"/>
                                        </p:tgtEl>
                                      </p:cBhvr>
                                    </p:animEffect>
                                  </p:childTnLst>
                                </p:cTn>
                              </p:par>
                            </p:childTnLst>
                          </p:cTn>
                        </p:par>
                        <p:par>
                          <p:cTn id="59" fill="hold">
                            <p:stCondLst>
                              <p:cond delay="500"/>
                            </p:stCondLst>
                            <p:childTnLst>
                              <p:par>
                                <p:cTn id="60" presetID="9" presetClass="entr" presetSubtype="0" fill="hold" nodeType="afterEffect">
                                  <p:stCondLst>
                                    <p:cond delay="50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750"/>
                                        <p:tgtEl>
                                          <p:spTgt spid="14"/>
                                        </p:tgtEl>
                                      </p:cBhvr>
                                    </p:animEffect>
                                  </p:childTnLst>
                                </p:cTn>
                              </p:par>
                            </p:childTnLst>
                          </p:cTn>
                        </p:par>
                        <p:par>
                          <p:cTn id="63" fill="hold">
                            <p:stCondLst>
                              <p:cond delay="1750"/>
                            </p:stCondLst>
                            <p:childTnLst>
                              <p:par>
                                <p:cTn id="64" presetID="10" presetClass="entr" presetSubtype="0" fill="hold" grpId="0" nodeType="afterEffect">
                                  <p:stCondLst>
                                    <p:cond delay="50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75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8"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p:tgtEl>
                                          <p:spTgt spid="18"/>
                                        </p:tgtEl>
                                        <p:attrNameLst>
                                          <p:attrName>ppt_x</p:attrName>
                                        </p:attrNameLst>
                                      </p:cBhvr>
                                      <p:tavLst>
                                        <p:tav tm="0">
                                          <p:val>
                                            <p:strVal val="#ppt_x-#ppt_w*1.125000"/>
                                          </p:val>
                                        </p:tav>
                                        <p:tav tm="100000">
                                          <p:val>
                                            <p:strVal val="#ppt_x"/>
                                          </p:val>
                                        </p:tav>
                                      </p:tavLst>
                                    </p:anim>
                                    <p:animEffect transition="in" filter="wipe(right)">
                                      <p:cBhvr>
                                        <p:cTn id="72" dur="500"/>
                                        <p:tgtEl>
                                          <p:spTgt spid="18"/>
                                        </p:tgtEl>
                                      </p:cBhvr>
                                    </p:animEffect>
                                  </p:childTnLst>
                                </p:cTn>
                              </p:par>
                            </p:childTnLst>
                          </p:cTn>
                        </p:par>
                        <p:par>
                          <p:cTn id="73" fill="hold">
                            <p:stCondLst>
                              <p:cond delay="500"/>
                            </p:stCondLst>
                            <p:childTnLst>
                              <p:par>
                                <p:cTn id="74" presetID="9" presetClass="entr" presetSubtype="0" fill="hold" nodeType="afterEffect">
                                  <p:stCondLst>
                                    <p:cond delay="500"/>
                                  </p:stCondLst>
                                  <p:childTnLst>
                                    <p:set>
                                      <p:cBhvr>
                                        <p:cTn id="75" dur="1" fill="hold">
                                          <p:stCondLst>
                                            <p:cond delay="0"/>
                                          </p:stCondLst>
                                        </p:cTn>
                                        <p:tgtEl>
                                          <p:spTgt spid="15"/>
                                        </p:tgtEl>
                                        <p:attrNameLst>
                                          <p:attrName>style.visibility</p:attrName>
                                        </p:attrNameLst>
                                      </p:cBhvr>
                                      <p:to>
                                        <p:strVal val="visible"/>
                                      </p:to>
                                    </p:set>
                                    <p:animEffect transition="in" filter="dissolve">
                                      <p:cBhvr>
                                        <p:cTn id="76" dur="750"/>
                                        <p:tgtEl>
                                          <p:spTgt spid="15"/>
                                        </p:tgtEl>
                                      </p:cBhvr>
                                    </p:animEffect>
                                  </p:childTnLst>
                                </p:cTn>
                              </p:par>
                            </p:childTnLst>
                          </p:cTn>
                        </p:par>
                        <p:par>
                          <p:cTn id="77" fill="hold">
                            <p:stCondLst>
                              <p:cond delay="1750"/>
                            </p:stCondLst>
                            <p:childTnLst>
                              <p:par>
                                <p:cTn id="78" presetID="10" presetClass="entr" presetSubtype="0" fill="hold" grpId="0" nodeType="afterEffect">
                                  <p:stCondLst>
                                    <p:cond delay="50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17" grpId="0" animBg="1"/>
      <p:bldP spid="18" grpId="0" animBg="1"/>
      <p:bldP spid="16" grpId="0" animBg="1"/>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Applying preventative chemicals</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0" y="1095148"/>
            <a:ext cx="5931638"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pPr>
            <a:r>
              <a:rPr lang="en-AU" sz="2000" dirty="0"/>
              <a:t>Insecticides:</a:t>
            </a:r>
          </a:p>
          <a:p>
            <a:pPr marL="333375" indent="-333375">
              <a:lnSpc>
                <a:spcPct val="100000"/>
              </a:lnSpc>
              <a:spcBef>
                <a:spcPts val="0"/>
              </a:spcBef>
              <a:spcAft>
                <a:spcPts val="1800"/>
              </a:spcAft>
              <a:tabLst>
                <a:tab pos="218599" algn="l"/>
                <a:tab pos="488633" algn="l"/>
              </a:tabLst>
            </a:pPr>
            <a:r>
              <a:rPr lang="en-AU" sz="2000" dirty="0"/>
              <a:t>Are used in combination with other activities</a:t>
            </a:r>
          </a:p>
          <a:p>
            <a:pPr marL="333375" indent="-333375">
              <a:lnSpc>
                <a:spcPct val="100000"/>
              </a:lnSpc>
              <a:spcBef>
                <a:spcPts val="0"/>
              </a:spcBef>
              <a:spcAft>
                <a:spcPts val="1800"/>
              </a:spcAft>
              <a:tabLst>
                <a:tab pos="218599" algn="l"/>
                <a:tab pos="488633" algn="l"/>
              </a:tabLst>
            </a:pPr>
            <a:r>
              <a:rPr lang="en-AU" sz="2000" dirty="0"/>
              <a:t>Should not be relied upon alone</a:t>
            </a:r>
          </a:p>
          <a:p>
            <a:pPr marL="333375" indent="-333375">
              <a:lnSpc>
                <a:spcPct val="100000"/>
              </a:lnSpc>
              <a:spcBef>
                <a:spcPts val="0"/>
              </a:spcBef>
              <a:spcAft>
                <a:spcPts val="1800"/>
              </a:spcAft>
              <a:tabLst>
                <a:tab pos="218599" algn="l"/>
                <a:tab pos="488633" algn="l"/>
              </a:tabLst>
            </a:pPr>
            <a:r>
              <a:rPr lang="en-AU" sz="2000" dirty="0"/>
              <a:t>Can be used preventatively or as a treatment</a:t>
            </a:r>
          </a:p>
        </p:txBody>
      </p:sp>
      <p:sp>
        <p:nvSpPr>
          <p:cNvPr id="6" name="Rectangle 5">
            <a:extLst>
              <a:ext uri="{FF2B5EF4-FFF2-40B4-BE49-F238E27FC236}">
                <a16:creationId xmlns:a16="http://schemas.microsoft.com/office/drawing/2014/main" id="{8F862983-109F-49A1-BCBF-1BC185DCBD9C}"/>
              </a:ext>
            </a:extLst>
          </p:cNvPr>
          <p:cNvSpPr/>
          <p:nvPr/>
        </p:nvSpPr>
        <p:spPr>
          <a:xfrm>
            <a:off x="703031" y="3448083"/>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8" name="TextBox 7">
            <a:extLst>
              <a:ext uri="{FF2B5EF4-FFF2-40B4-BE49-F238E27FC236}">
                <a16:creationId xmlns:a16="http://schemas.microsoft.com/office/drawing/2014/main" id="{D7B11288-E3D0-4E64-A7DE-FBE37BB26FA4}"/>
              </a:ext>
            </a:extLst>
          </p:cNvPr>
          <p:cNvSpPr txBox="1"/>
          <p:nvPr/>
        </p:nvSpPr>
        <p:spPr>
          <a:xfrm>
            <a:off x="1441091" y="3474210"/>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Make sure you use the right</a:t>
            </a:r>
            <a:endParaRPr lang="en-AU" sz="2100" dirty="0"/>
          </a:p>
        </p:txBody>
      </p:sp>
      <p:sp>
        <p:nvSpPr>
          <p:cNvPr id="9" name="TextBox 8">
            <a:extLst>
              <a:ext uri="{FF2B5EF4-FFF2-40B4-BE49-F238E27FC236}">
                <a16:creationId xmlns:a16="http://schemas.microsoft.com/office/drawing/2014/main" id="{FD2305C8-7657-472E-A027-42FA78A3E892}"/>
              </a:ext>
            </a:extLst>
          </p:cNvPr>
          <p:cNvSpPr txBox="1"/>
          <p:nvPr/>
        </p:nvSpPr>
        <p:spPr>
          <a:xfrm>
            <a:off x="1449090" y="3716107"/>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chemical for the task</a:t>
            </a:r>
            <a:endParaRPr lang="en-AU" sz="2100" dirty="0"/>
          </a:p>
        </p:txBody>
      </p:sp>
      <p:pic>
        <p:nvPicPr>
          <p:cNvPr id="10" name="Graphic 9" descr="Warning outline">
            <a:extLst>
              <a:ext uri="{FF2B5EF4-FFF2-40B4-BE49-F238E27FC236}">
                <a16:creationId xmlns:a16="http://schemas.microsoft.com/office/drawing/2014/main" id="{B3981E19-22C5-F6FF-FBED-5C409746DA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5413" y="3490469"/>
            <a:ext cx="581297" cy="581297"/>
          </a:xfrm>
          <a:prstGeom prst="rect">
            <a:avLst/>
          </a:prstGeom>
        </p:spPr>
      </p:pic>
    </p:spTree>
    <p:extLst>
      <p:ext uri="{BB962C8B-B14F-4D97-AF65-F5344CB8AC3E}">
        <p14:creationId xmlns:p14="http://schemas.microsoft.com/office/powerpoint/2010/main" val="3573546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Applying preventative chemicals</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628650" y="1289785"/>
            <a:ext cx="7635784" cy="3060670"/>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33375" lvl="0" indent="-333375">
              <a:lnSpc>
                <a:spcPct val="100000"/>
              </a:lnSpc>
              <a:spcBef>
                <a:spcPts val="0"/>
              </a:spcBef>
              <a:spcAft>
                <a:spcPts val="1800"/>
              </a:spcAft>
              <a:tabLst>
                <a:tab pos="218599" algn="l"/>
                <a:tab pos="488633" algn="l"/>
              </a:tabLst>
            </a:pPr>
            <a:r>
              <a:rPr lang="en-AU" sz="2000" dirty="0"/>
              <a:t>Provide 4 weeks to 29 weeks protection (~)</a:t>
            </a:r>
          </a:p>
          <a:p>
            <a:pPr marL="333375" lvl="0" indent="-333375">
              <a:lnSpc>
                <a:spcPct val="100000"/>
              </a:lnSpc>
              <a:spcBef>
                <a:spcPts val="0"/>
              </a:spcBef>
              <a:spcAft>
                <a:spcPts val="1800"/>
              </a:spcAft>
              <a:tabLst>
                <a:tab pos="218599" algn="l"/>
                <a:tab pos="488633" algn="l"/>
              </a:tabLst>
            </a:pPr>
            <a:r>
              <a:rPr lang="en-AU" sz="2000" dirty="0"/>
              <a:t>Residual but will wear off</a:t>
            </a:r>
          </a:p>
          <a:p>
            <a:pPr marL="333375" lvl="0" indent="-333375">
              <a:lnSpc>
                <a:spcPct val="100000"/>
              </a:lnSpc>
              <a:spcBef>
                <a:spcPts val="0"/>
              </a:spcBef>
              <a:spcAft>
                <a:spcPts val="1800"/>
              </a:spcAft>
              <a:tabLst>
                <a:tab pos="218599" algn="l"/>
                <a:tab pos="488633" algn="l"/>
              </a:tabLst>
            </a:pPr>
            <a:r>
              <a:rPr lang="en-AU" sz="2000" dirty="0"/>
              <a:t>Timing should extend protection</a:t>
            </a:r>
          </a:p>
          <a:p>
            <a:pPr marL="333375" lvl="0" indent="-333375">
              <a:lnSpc>
                <a:spcPct val="120000"/>
              </a:lnSpc>
              <a:spcBef>
                <a:spcPts val="0"/>
              </a:spcBef>
              <a:tabLst>
                <a:tab pos="218599" algn="l"/>
                <a:tab pos="488633" algn="l"/>
              </a:tabLst>
            </a:pPr>
            <a:endParaRPr lang="en-AU" sz="2000" dirty="0"/>
          </a:p>
        </p:txBody>
      </p:sp>
      <p:sp>
        <p:nvSpPr>
          <p:cNvPr id="7" name="Rectangle 6">
            <a:extLst>
              <a:ext uri="{FF2B5EF4-FFF2-40B4-BE49-F238E27FC236}">
                <a16:creationId xmlns:a16="http://schemas.microsoft.com/office/drawing/2014/main" id="{88BF3621-5803-4395-BC8B-46F3D76CE559}"/>
              </a:ext>
            </a:extLst>
          </p:cNvPr>
          <p:cNvSpPr/>
          <p:nvPr/>
        </p:nvSpPr>
        <p:spPr>
          <a:xfrm>
            <a:off x="703031" y="3448083"/>
            <a:ext cx="7561403"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9" name="TextBox 8">
            <a:extLst>
              <a:ext uri="{FF2B5EF4-FFF2-40B4-BE49-F238E27FC236}">
                <a16:creationId xmlns:a16="http://schemas.microsoft.com/office/drawing/2014/main" id="{F084AA93-DD48-4591-B852-D9BDECC03625}"/>
              </a:ext>
            </a:extLst>
          </p:cNvPr>
          <p:cNvSpPr txBox="1"/>
          <p:nvPr/>
        </p:nvSpPr>
        <p:spPr>
          <a:xfrm>
            <a:off x="1441090" y="3598497"/>
            <a:ext cx="6616471"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lvl="0">
              <a:lnSpc>
                <a:spcPct val="100000"/>
              </a:lnSpc>
              <a:spcAft>
                <a:spcPts val="1800"/>
              </a:spcAft>
              <a:tabLst>
                <a:tab pos="218599" algn="l"/>
                <a:tab pos="488633" algn="l"/>
              </a:tabLst>
            </a:pPr>
            <a:r>
              <a:rPr lang="en-AU" sz="2100" dirty="0">
                <a:solidFill>
                  <a:srgbClr val="C00000"/>
                </a:solidFill>
              </a:rPr>
              <a:t>Effective chemical use is essential</a:t>
            </a:r>
          </a:p>
        </p:txBody>
      </p:sp>
      <p:pic>
        <p:nvPicPr>
          <p:cNvPr id="10" name="Graphic 9" descr="Warning outline">
            <a:extLst>
              <a:ext uri="{FF2B5EF4-FFF2-40B4-BE49-F238E27FC236}">
                <a16:creationId xmlns:a16="http://schemas.microsoft.com/office/drawing/2014/main" id="{B07D339F-B0C7-2963-2C03-94CFB9F0A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5413" y="3490469"/>
            <a:ext cx="581297" cy="581297"/>
          </a:xfrm>
          <a:prstGeom prst="rect">
            <a:avLst/>
          </a:prstGeom>
        </p:spPr>
      </p:pic>
    </p:spTree>
    <p:extLst>
      <p:ext uri="{BB962C8B-B14F-4D97-AF65-F5344CB8AC3E}">
        <p14:creationId xmlns:p14="http://schemas.microsoft.com/office/powerpoint/2010/main" val="2801003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Effective chemical application</a:t>
            </a:r>
          </a:p>
        </p:txBody>
      </p:sp>
      <p:sp>
        <p:nvSpPr>
          <p:cNvPr id="80" name="Rectangle 79">
            <a:extLst>
              <a:ext uri="{FF2B5EF4-FFF2-40B4-BE49-F238E27FC236}">
                <a16:creationId xmlns:a16="http://schemas.microsoft.com/office/drawing/2014/main" id="{A717F661-F010-4C5C-8DB8-F82123FB42EA}"/>
              </a:ext>
            </a:extLst>
          </p:cNvPr>
          <p:cNvSpPr/>
          <p:nvPr/>
        </p:nvSpPr>
        <p:spPr>
          <a:xfrm>
            <a:off x="489779" y="4041605"/>
            <a:ext cx="8136096" cy="501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83" name="TextBox 82">
            <a:extLst>
              <a:ext uri="{FF2B5EF4-FFF2-40B4-BE49-F238E27FC236}">
                <a16:creationId xmlns:a16="http://schemas.microsoft.com/office/drawing/2014/main" id="{0825C0DF-BED4-4842-B979-FF5D826CFB5D}"/>
              </a:ext>
            </a:extLst>
          </p:cNvPr>
          <p:cNvSpPr txBox="1"/>
          <p:nvPr/>
        </p:nvSpPr>
        <p:spPr>
          <a:xfrm>
            <a:off x="1171396" y="4103240"/>
            <a:ext cx="7502082"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Regular monitoring is important even with preventative chemicals</a:t>
            </a:r>
            <a:endParaRPr lang="en-AU" sz="2100" dirty="0"/>
          </a:p>
        </p:txBody>
      </p:sp>
      <p:pic>
        <p:nvPicPr>
          <p:cNvPr id="71" name="Graphic 70" descr="Warning outline">
            <a:extLst>
              <a:ext uri="{FF2B5EF4-FFF2-40B4-BE49-F238E27FC236}">
                <a16:creationId xmlns:a16="http://schemas.microsoft.com/office/drawing/2014/main" id="{E85613B0-8AD5-67FD-E5F5-88B66F9FB8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1559" y="4087012"/>
            <a:ext cx="398937" cy="398937"/>
          </a:xfrm>
          <a:prstGeom prst="rect">
            <a:avLst/>
          </a:prstGeom>
        </p:spPr>
      </p:pic>
      <p:grpSp>
        <p:nvGrpSpPr>
          <p:cNvPr id="39" name="Group 38">
            <a:extLst>
              <a:ext uri="{FF2B5EF4-FFF2-40B4-BE49-F238E27FC236}">
                <a16:creationId xmlns:a16="http://schemas.microsoft.com/office/drawing/2014/main" id="{119DAA9A-41B4-A64D-4FC2-579D59E23EFD}"/>
              </a:ext>
            </a:extLst>
          </p:cNvPr>
          <p:cNvGrpSpPr/>
          <p:nvPr/>
        </p:nvGrpSpPr>
        <p:grpSpPr>
          <a:xfrm>
            <a:off x="267759" y="653022"/>
            <a:ext cx="8392073" cy="3222419"/>
            <a:chOff x="267759" y="741734"/>
            <a:chExt cx="8392073" cy="3222419"/>
          </a:xfrm>
        </p:grpSpPr>
        <p:cxnSp>
          <p:nvCxnSpPr>
            <p:cNvPr id="22" name="Straight Connector 21">
              <a:extLst>
                <a:ext uri="{FF2B5EF4-FFF2-40B4-BE49-F238E27FC236}">
                  <a16:creationId xmlns:a16="http://schemas.microsoft.com/office/drawing/2014/main" id="{6E524B07-49FB-3B80-613C-A96B579CEE84}"/>
                </a:ext>
              </a:extLst>
            </p:cNvPr>
            <p:cNvCxnSpPr>
              <a:cxnSpLocks/>
            </p:cNvCxnSpPr>
            <p:nvPr/>
          </p:nvCxnSpPr>
          <p:spPr>
            <a:xfrm>
              <a:off x="1522177" y="2466292"/>
              <a:ext cx="901251" cy="425996"/>
            </a:xfrm>
            <a:prstGeom prst="line">
              <a:avLst/>
            </a:prstGeom>
            <a:ln w="28575">
              <a:solidFill>
                <a:srgbClr val="1AA79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EF1E938-4C40-37B5-0554-B4448AB8FF99}"/>
                </a:ext>
              </a:extLst>
            </p:cNvPr>
            <p:cNvCxnSpPr>
              <a:cxnSpLocks/>
            </p:cNvCxnSpPr>
            <p:nvPr/>
          </p:nvCxnSpPr>
          <p:spPr>
            <a:xfrm flipV="1">
              <a:off x="3212083" y="2397957"/>
              <a:ext cx="1017568" cy="485886"/>
            </a:xfrm>
            <a:prstGeom prst="line">
              <a:avLst/>
            </a:prstGeom>
            <a:ln w="28575">
              <a:solidFill>
                <a:srgbClr val="1AA79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5A8BB63-FF7A-FEEF-3D4B-66192F4D29EA}"/>
                </a:ext>
              </a:extLst>
            </p:cNvPr>
            <p:cNvCxnSpPr>
              <a:cxnSpLocks/>
            </p:cNvCxnSpPr>
            <p:nvPr/>
          </p:nvCxnSpPr>
          <p:spPr>
            <a:xfrm>
              <a:off x="4863284" y="2448751"/>
              <a:ext cx="901251" cy="425996"/>
            </a:xfrm>
            <a:prstGeom prst="line">
              <a:avLst/>
            </a:prstGeom>
            <a:ln w="28575">
              <a:solidFill>
                <a:srgbClr val="1AA79D"/>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7347DD8-D16B-9E6C-3F13-1C5282D96C08}"/>
                </a:ext>
              </a:extLst>
            </p:cNvPr>
            <p:cNvCxnSpPr>
              <a:cxnSpLocks/>
            </p:cNvCxnSpPr>
            <p:nvPr/>
          </p:nvCxnSpPr>
          <p:spPr>
            <a:xfrm flipV="1">
              <a:off x="6546366" y="2387240"/>
              <a:ext cx="1017568" cy="485886"/>
            </a:xfrm>
            <a:prstGeom prst="line">
              <a:avLst/>
            </a:prstGeom>
            <a:ln w="28575">
              <a:solidFill>
                <a:srgbClr val="1AA79D"/>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067C5D11-9344-49DF-9901-D95C80BF8067}"/>
                </a:ext>
              </a:extLst>
            </p:cNvPr>
            <p:cNvSpPr txBox="1"/>
            <p:nvPr/>
          </p:nvSpPr>
          <p:spPr>
            <a:xfrm>
              <a:off x="5302872" y="3410155"/>
              <a:ext cx="1705730" cy="55399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Ensure appropriate wool length</a:t>
              </a:r>
            </a:p>
          </p:txBody>
        </p:sp>
        <p:sp>
          <p:nvSpPr>
            <p:cNvPr id="173" name="TextBox 172">
              <a:extLst>
                <a:ext uri="{FF2B5EF4-FFF2-40B4-BE49-F238E27FC236}">
                  <a16:creationId xmlns:a16="http://schemas.microsoft.com/office/drawing/2014/main" id="{AADB376C-8C6F-4650-BF1D-13CDF7AE5609}"/>
                </a:ext>
              </a:extLst>
            </p:cNvPr>
            <p:cNvSpPr txBox="1"/>
            <p:nvPr/>
          </p:nvSpPr>
          <p:spPr>
            <a:xfrm>
              <a:off x="1978918" y="3402471"/>
              <a:ext cx="1704733" cy="55399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Use the right application method</a:t>
              </a:r>
            </a:p>
          </p:txBody>
        </p:sp>
        <p:sp>
          <p:nvSpPr>
            <p:cNvPr id="184" name="TextBox 183">
              <a:extLst>
                <a:ext uri="{FF2B5EF4-FFF2-40B4-BE49-F238E27FC236}">
                  <a16:creationId xmlns:a16="http://schemas.microsoft.com/office/drawing/2014/main" id="{7FB2F375-5617-439B-B665-3DB4DFCCDF31}"/>
                </a:ext>
              </a:extLst>
            </p:cNvPr>
            <p:cNvSpPr txBox="1"/>
            <p:nvPr/>
          </p:nvSpPr>
          <p:spPr>
            <a:xfrm>
              <a:off x="267759" y="2623359"/>
              <a:ext cx="1855768" cy="55399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Select the right chemical for the job</a:t>
              </a:r>
            </a:p>
          </p:txBody>
        </p:sp>
        <p:sp>
          <p:nvSpPr>
            <p:cNvPr id="197" name="TextBox 196">
              <a:extLst>
                <a:ext uri="{FF2B5EF4-FFF2-40B4-BE49-F238E27FC236}">
                  <a16:creationId xmlns:a16="http://schemas.microsoft.com/office/drawing/2014/main" id="{DD30A072-8573-415B-923F-B2209088C22D}"/>
                </a:ext>
              </a:extLst>
            </p:cNvPr>
            <p:cNvSpPr txBox="1"/>
            <p:nvPr/>
          </p:nvSpPr>
          <p:spPr>
            <a:xfrm>
              <a:off x="7082446" y="2615289"/>
              <a:ext cx="1577386" cy="55399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Read and follow label instructions</a:t>
              </a:r>
            </a:p>
          </p:txBody>
        </p:sp>
        <p:sp>
          <p:nvSpPr>
            <p:cNvPr id="212" name="TextBox 211">
              <a:extLst>
                <a:ext uri="{FF2B5EF4-FFF2-40B4-BE49-F238E27FC236}">
                  <a16:creationId xmlns:a16="http://schemas.microsoft.com/office/drawing/2014/main" id="{4715A8AD-D73E-4289-84E7-EA385F4C505B}"/>
                </a:ext>
              </a:extLst>
            </p:cNvPr>
            <p:cNvSpPr txBox="1"/>
            <p:nvPr/>
          </p:nvSpPr>
          <p:spPr>
            <a:xfrm>
              <a:off x="3767022" y="2618724"/>
              <a:ext cx="1494113" cy="553998"/>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500" dirty="0"/>
                <a:t>Apply the right dosage</a:t>
              </a:r>
            </a:p>
          </p:txBody>
        </p:sp>
        <p:pic>
          <p:nvPicPr>
            <p:cNvPr id="8" name="Picture 7" descr="Icon&#10;&#10;Description automatically generated">
              <a:extLst>
                <a:ext uri="{FF2B5EF4-FFF2-40B4-BE49-F238E27FC236}">
                  <a16:creationId xmlns:a16="http://schemas.microsoft.com/office/drawing/2014/main" id="{5D637DCB-D802-3435-38B4-9344DEA8E7C4}"/>
                </a:ext>
              </a:extLst>
            </p:cNvPr>
            <p:cNvPicPr>
              <a:picLocks noChangeAspect="1"/>
            </p:cNvPicPr>
            <p:nvPr/>
          </p:nvPicPr>
          <p:blipFill rotWithShape="1">
            <a:blip r:embed="rId5">
              <a:extLst>
                <a:ext uri="{28A0092B-C50C-407E-A947-70E740481C1C}">
                  <a14:useLocalDpi xmlns:a14="http://schemas.microsoft.com/office/drawing/2010/main" val="0"/>
                </a:ext>
              </a:extLst>
            </a:blip>
            <a:srcRect l="3977" t="1874" r="44340" b="47702"/>
            <a:stretch/>
          </p:blipFill>
          <p:spPr>
            <a:xfrm>
              <a:off x="2094454" y="1434850"/>
              <a:ext cx="1494114" cy="2062884"/>
            </a:xfrm>
            <a:prstGeom prst="rect">
              <a:avLst/>
            </a:prstGeom>
          </p:spPr>
        </p:pic>
        <p:pic>
          <p:nvPicPr>
            <p:cNvPr id="10" name="Picture 9" descr="Icon&#10;&#10;Description automatically generated">
              <a:extLst>
                <a:ext uri="{FF2B5EF4-FFF2-40B4-BE49-F238E27FC236}">
                  <a16:creationId xmlns:a16="http://schemas.microsoft.com/office/drawing/2014/main" id="{8BB65613-2C8B-E6D4-ADA2-97E3C1F0CAF9}"/>
                </a:ext>
              </a:extLst>
            </p:cNvPr>
            <p:cNvPicPr>
              <a:picLocks noChangeAspect="1"/>
            </p:cNvPicPr>
            <p:nvPr/>
          </p:nvPicPr>
          <p:blipFill rotWithShape="1">
            <a:blip r:embed="rId6">
              <a:extLst>
                <a:ext uri="{28A0092B-C50C-407E-A947-70E740481C1C}">
                  <a14:useLocalDpi xmlns:a14="http://schemas.microsoft.com/office/drawing/2010/main" val="0"/>
                </a:ext>
              </a:extLst>
            </a:blip>
            <a:srcRect l="2942" t="2129" r="45376" b="50457"/>
            <a:stretch/>
          </p:blipFill>
          <p:spPr>
            <a:xfrm>
              <a:off x="463959" y="741734"/>
              <a:ext cx="1494114" cy="1939722"/>
            </a:xfrm>
            <a:prstGeom prst="rect">
              <a:avLst/>
            </a:prstGeom>
          </p:spPr>
        </p:pic>
        <p:pic>
          <p:nvPicPr>
            <p:cNvPr id="12" name="Picture 11" descr="Icon&#10;&#10;Description automatically generated">
              <a:extLst>
                <a:ext uri="{FF2B5EF4-FFF2-40B4-BE49-F238E27FC236}">
                  <a16:creationId xmlns:a16="http://schemas.microsoft.com/office/drawing/2014/main" id="{EB044459-6177-3E88-565A-DE8AE1A18DB2}"/>
                </a:ext>
              </a:extLst>
            </p:cNvPr>
            <p:cNvPicPr>
              <a:picLocks noChangeAspect="1"/>
            </p:cNvPicPr>
            <p:nvPr/>
          </p:nvPicPr>
          <p:blipFill rotWithShape="1">
            <a:blip r:embed="rId7">
              <a:extLst>
                <a:ext uri="{28A0092B-C50C-407E-A947-70E740481C1C}">
                  <a14:useLocalDpi xmlns:a14="http://schemas.microsoft.com/office/drawing/2010/main" val="0"/>
                </a:ext>
              </a:extLst>
            </a:blip>
            <a:srcRect l="4845" t="4775" r="47014" b="51473"/>
            <a:stretch/>
          </p:blipFill>
          <p:spPr>
            <a:xfrm>
              <a:off x="3802615" y="797790"/>
              <a:ext cx="1455538" cy="1872000"/>
            </a:xfrm>
            <a:prstGeom prst="rect">
              <a:avLst/>
            </a:prstGeom>
          </p:spPr>
        </p:pic>
        <p:pic>
          <p:nvPicPr>
            <p:cNvPr id="14" name="Picture 13">
              <a:extLst>
                <a:ext uri="{FF2B5EF4-FFF2-40B4-BE49-F238E27FC236}">
                  <a16:creationId xmlns:a16="http://schemas.microsoft.com/office/drawing/2014/main" id="{33B77977-F40E-6E3E-F56F-D4EB22853264}"/>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434" r="4378" b="46655"/>
            <a:stretch/>
          </p:blipFill>
          <p:spPr>
            <a:xfrm>
              <a:off x="7165907" y="772663"/>
              <a:ext cx="1473922" cy="1944000"/>
            </a:xfrm>
            <a:prstGeom prst="rect">
              <a:avLst/>
            </a:prstGeom>
          </p:spPr>
        </p:pic>
        <p:pic>
          <p:nvPicPr>
            <p:cNvPr id="16" name="Picture 15" descr="Icon&#10;&#10;Description automatically generated">
              <a:extLst>
                <a:ext uri="{FF2B5EF4-FFF2-40B4-BE49-F238E27FC236}">
                  <a16:creationId xmlns:a16="http://schemas.microsoft.com/office/drawing/2014/main" id="{5B1CC420-2240-7DEF-CFEA-F1D292D2943E}"/>
                </a:ext>
              </a:extLst>
            </p:cNvPr>
            <p:cNvPicPr>
              <a:picLocks noChangeAspect="1"/>
            </p:cNvPicPr>
            <p:nvPr/>
          </p:nvPicPr>
          <p:blipFill rotWithShape="1">
            <a:blip r:embed="rId9">
              <a:extLst>
                <a:ext uri="{28A0092B-C50C-407E-A947-70E740481C1C}">
                  <a14:useLocalDpi xmlns:a14="http://schemas.microsoft.com/office/drawing/2010/main" val="0"/>
                </a:ext>
              </a:extLst>
            </a:blip>
            <a:srcRect l="3442" t="2929" r="44875" b="46159"/>
            <a:stretch/>
          </p:blipFill>
          <p:spPr>
            <a:xfrm>
              <a:off x="5439879" y="1489986"/>
              <a:ext cx="1440000" cy="2007378"/>
            </a:xfrm>
            <a:prstGeom prst="rect">
              <a:avLst/>
            </a:prstGeom>
          </p:spPr>
        </p:pic>
      </p:grpSp>
    </p:spTree>
    <p:extLst>
      <p:ext uri="{BB962C8B-B14F-4D97-AF65-F5344CB8AC3E}">
        <p14:creationId xmlns:p14="http://schemas.microsoft.com/office/powerpoint/2010/main" val="1859496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rot="16200000">
            <a:off x="-2318762" y="2350394"/>
            <a:ext cx="5148266" cy="44747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2250"/>
              <a:t>Chemical groups</a:t>
            </a:r>
          </a:p>
        </p:txBody>
      </p:sp>
      <p:grpSp>
        <p:nvGrpSpPr>
          <p:cNvPr id="227" name="Group 226">
            <a:extLst>
              <a:ext uri="{FF2B5EF4-FFF2-40B4-BE49-F238E27FC236}">
                <a16:creationId xmlns:a16="http://schemas.microsoft.com/office/drawing/2014/main" id="{5E4622B7-F39C-4FB8-AF2C-D0ECE77E8889}"/>
              </a:ext>
            </a:extLst>
          </p:cNvPr>
          <p:cNvGrpSpPr/>
          <p:nvPr/>
        </p:nvGrpSpPr>
        <p:grpSpPr>
          <a:xfrm>
            <a:off x="2310237" y="185311"/>
            <a:ext cx="1537986" cy="4240374"/>
            <a:chOff x="2421446" y="156263"/>
            <a:chExt cx="1537986" cy="4240374"/>
          </a:xfrm>
        </p:grpSpPr>
        <p:sp>
          <p:nvSpPr>
            <p:cNvPr id="14" name="Rectangle 13">
              <a:extLst>
                <a:ext uri="{FF2B5EF4-FFF2-40B4-BE49-F238E27FC236}">
                  <a16:creationId xmlns:a16="http://schemas.microsoft.com/office/drawing/2014/main" id="{05FDBDDB-CFAE-46E4-865A-07B2B580CEA4}"/>
                </a:ext>
              </a:extLst>
            </p:cNvPr>
            <p:cNvSpPr/>
            <p:nvPr/>
          </p:nvSpPr>
          <p:spPr>
            <a:xfrm>
              <a:off x="2478800" y="156263"/>
              <a:ext cx="1423271" cy="53789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Rectangle 21">
              <a:extLst>
                <a:ext uri="{FF2B5EF4-FFF2-40B4-BE49-F238E27FC236}">
                  <a16:creationId xmlns:a16="http://schemas.microsoft.com/office/drawing/2014/main" id="{73E20918-E95C-40FF-B245-EBAF3DBA4A3B}"/>
                </a:ext>
              </a:extLst>
            </p:cNvPr>
            <p:cNvSpPr/>
            <p:nvPr/>
          </p:nvSpPr>
          <p:spPr>
            <a:xfrm>
              <a:off x="2478800" y="703467"/>
              <a:ext cx="1423271"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Rectangle 25">
              <a:extLst>
                <a:ext uri="{FF2B5EF4-FFF2-40B4-BE49-F238E27FC236}">
                  <a16:creationId xmlns:a16="http://schemas.microsoft.com/office/drawing/2014/main" id="{0A83BBAB-CEEE-42ED-9B2D-321015AFC5A7}"/>
                </a:ext>
              </a:extLst>
            </p:cNvPr>
            <p:cNvSpPr/>
            <p:nvPr/>
          </p:nvSpPr>
          <p:spPr>
            <a:xfrm>
              <a:off x="2478800" y="1233595"/>
              <a:ext cx="1423271"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ectangle 29">
              <a:extLst>
                <a:ext uri="{FF2B5EF4-FFF2-40B4-BE49-F238E27FC236}">
                  <a16:creationId xmlns:a16="http://schemas.microsoft.com/office/drawing/2014/main" id="{414DD3E0-A380-46EB-A84E-42B3F3EAAC08}"/>
                </a:ext>
              </a:extLst>
            </p:cNvPr>
            <p:cNvSpPr/>
            <p:nvPr/>
          </p:nvSpPr>
          <p:spPr>
            <a:xfrm>
              <a:off x="2478800" y="1763723"/>
              <a:ext cx="1423271"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angle 33">
              <a:extLst>
                <a:ext uri="{FF2B5EF4-FFF2-40B4-BE49-F238E27FC236}">
                  <a16:creationId xmlns:a16="http://schemas.microsoft.com/office/drawing/2014/main" id="{C3DBBEBD-47E5-4B59-B7E8-8549CD19E966}"/>
                </a:ext>
              </a:extLst>
            </p:cNvPr>
            <p:cNvSpPr/>
            <p:nvPr/>
          </p:nvSpPr>
          <p:spPr>
            <a:xfrm>
              <a:off x="2478800" y="2293852"/>
              <a:ext cx="1423271"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TextBox 37">
              <a:extLst>
                <a:ext uri="{FF2B5EF4-FFF2-40B4-BE49-F238E27FC236}">
                  <a16:creationId xmlns:a16="http://schemas.microsoft.com/office/drawing/2014/main" id="{2D419E0B-46B9-4191-A80E-B481FFA13E7E}"/>
                </a:ext>
              </a:extLst>
            </p:cNvPr>
            <p:cNvSpPr txBox="1"/>
            <p:nvPr/>
          </p:nvSpPr>
          <p:spPr>
            <a:xfrm>
              <a:off x="2421446" y="207884"/>
              <a:ext cx="1537986"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ACTIVE CHEMICAL</a:t>
              </a:r>
            </a:p>
          </p:txBody>
        </p:sp>
        <p:sp>
          <p:nvSpPr>
            <p:cNvPr id="47" name="Subtitle 2">
              <a:extLst>
                <a:ext uri="{FF2B5EF4-FFF2-40B4-BE49-F238E27FC236}">
                  <a16:creationId xmlns:a16="http://schemas.microsoft.com/office/drawing/2014/main" id="{BC328245-229D-4714-ACE1-3DE0CD3F8E16}"/>
                </a:ext>
              </a:extLst>
            </p:cNvPr>
            <p:cNvSpPr txBox="1">
              <a:spLocks/>
            </p:cNvSpPr>
            <p:nvPr/>
          </p:nvSpPr>
          <p:spPr>
            <a:xfrm>
              <a:off x="2515125" y="818480"/>
              <a:ext cx="1350627" cy="27699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200">
                  <a:solidFill>
                    <a:schemeClr val="tx1"/>
                  </a:solidFill>
                  <a:effectLst/>
                  <a:latin typeface="+mn-lt"/>
                  <a:ea typeface="Calibri" panose="020F0502020204030204" pitchFamily="34" charset="0"/>
                  <a:cs typeface="Calibri" panose="020F0502020204030204" pitchFamily="34" charset="0"/>
                </a:rPr>
                <a:t>Diazinon</a:t>
              </a:r>
              <a:endParaRPr lang="en-AU" sz="1200">
                <a:solidFill>
                  <a:schemeClr val="tx1"/>
                </a:solidFill>
                <a:effectLst/>
                <a:latin typeface="+mn-lt"/>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DBB5CFD8-564C-4BA6-9671-4510B2435C65}"/>
                </a:ext>
              </a:extLst>
            </p:cNvPr>
            <p:cNvSpPr/>
            <p:nvPr/>
          </p:nvSpPr>
          <p:spPr>
            <a:xfrm>
              <a:off x="2483517" y="2820338"/>
              <a:ext cx="1423271"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Subtitle 2">
              <a:extLst>
                <a:ext uri="{FF2B5EF4-FFF2-40B4-BE49-F238E27FC236}">
                  <a16:creationId xmlns:a16="http://schemas.microsoft.com/office/drawing/2014/main" id="{AB7CCD1E-DF67-43DC-B455-8DB5CDC72706}"/>
                </a:ext>
              </a:extLst>
            </p:cNvPr>
            <p:cNvSpPr txBox="1">
              <a:spLocks/>
            </p:cNvSpPr>
            <p:nvPr/>
          </p:nvSpPr>
          <p:spPr>
            <a:xfrm>
              <a:off x="2514568" y="1279724"/>
              <a:ext cx="1350627"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400"/>
                </a:spcAft>
              </a:pPr>
              <a:r>
                <a:rPr lang="en-AU" sz="1100">
                  <a:solidFill>
                    <a:schemeClr val="tx1"/>
                  </a:solidFill>
                  <a:latin typeface="+mn-lt"/>
                  <a:cs typeface="Calibri" panose="020F0502020204030204" pitchFamily="34" charset="0"/>
                </a:rPr>
                <a:t>Alpha-cypermethrin (body strike only)</a:t>
              </a:r>
            </a:p>
          </p:txBody>
        </p:sp>
        <p:sp>
          <p:nvSpPr>
            <p:cNvPr id="79" name="Subtitle 2">
              <a:extLst>
                <a:ext uri="{FF2B5EF4-FFF2-40B4-BE49-F238E27FC236}">
                  <a16:creationId xmlns:a16="http://schemas.microsoft.com/office/drawing/2014/main" id="{CA2EFAD0-6ED3-4C1F-9D86-3CA0D77D9973}"/>
                </a:ext>
              </a:extLst>
            </p:cNvPr>
            <p:cNvSpPr txBox="1">
              <a:spLocks/>
            </p:cNvSpPr>
            <p:nvPr/>
          </p:nvSpPr>
          <p:spPr>
            <a:xfrm>
              <a:off x="2513405" y="1861401"/>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Imidacloprid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82" name="Subtitle 2">
              <a:extLst>
                <a:ext uri="{FF2B5EF4-FFF2-40B4-BE49-F238E27FC236}">
                  <a16:creationId xmlns:a16="http://schemas.microsoft.com/office/drawing/2014/main" id="{63BEAF1D-7509-49F8-B678-A8ED0CC1DFCC}"/>
                </a:ext>
              </a:extLst>
            </p:cNvPr>
            <p:cNvSpPr txBox="1">
              <a:spLocks/>
            </p:cNvSpPr>
            <p:nvPr/>
          </p:nvSpPr>
          <p:spPr>
            <a:xfrm>
              <a:off x="2512848" y="2389860"/>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Spinosad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85" name="Subtitle 2">
              <a:extLst>
                <a:ext uri="{FF2B5EF4-FFF2-40B4-BE49-F238E27FC236}">
                  <a16:creationId xmlns:a16="http://schemas.microsoft.com/office/drawing/2014/main" id="{A2EC8952-5FC9-43C8-AE15-7FD4DE8FB299}"/>
                </a:ext>
              </a:extLst>
            </p:cNvPr>
            <p:cNvSpPr txBox="1">
              <a:spLocks/>
            </p:cNvSpPr>
            <p:nvPr/>
          </p:nvSpPr>
          <p:spPr>
            <a:xfrm>
              <a:off x="2518295" y="2913634"/>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Ivermectin</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88" name="Rectangle 87">
              <a:extLst>
                <a:ext uri="{FF2B5EF4-FFF2-40B4-BE49-F238E27FC236}">
                  <a16:creationId xmlns:a16="http://schemas.microsoft.com/office/drawing/2014/main" id="{A2E1228F-D692-4F24-A6EA-86E736F6DA71}"/>
                </a:ext>
              </a:extLst>
            </p:cNvPr>
            <p:cNvSpPr/>
            <p:nvPr/>
          </p:nvSpPr>
          <p:spPr>
            <a:xfrm>
              <a:off x="2479163" y="3345774"/>
              <a:ext cx="1423271"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Subtitle 2">
              <a:extLst>
                <a:ext uri="{FF2B5EF4-FFF2-40B4-BE49-F238E27FC236}">
                  <a16:creationId xmlns:a16="http://schemas.microsoft.com/office/drawing/2014/main" id="{52D87D50-13C3-4347-B6CB-6D2B0B60542B}"/>
                </a:ext>
              </a:extLst>
            </p:cNvPr>
            <p:cNvSpPr txBox="1">
              <a:spLocks/>
            </p:cNvSpPr>
            <p:nvPr/>
          </p:nvSpPr>
          <p:spPr>
            <a:xfrm>
              <a:off x="2513941" y="3439070"/>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err="1">
                  <a:solidFill>
                    <a:schemeClr val="tx1"/>
                  </a:solidFill>
                  <a:latin typeface="+mn-lt"/>
                </a:rPr>
                <a:t>Cyromazine</a:t>
              </a:r>
              <a:endParaRPr lang="en-AU" sz="1200">
                <a:solidFill>
                  <a:schemeClr val="tx1"/>
                </a:solidFill>
                <a:latin typeface="+mn-lt"/>
              </a:endParaRPr>
            </a:p>
          </p:txBody>
        </p:sp>
        <p:sp>
          <p:nvSpPr>
            <p:cNvPr id="60" name="Rectangle 59">
              <a:extLst>
                <a:ext uri="{FF2B5EF4-FFF2-40B4-BE49-F238E27FC236}">
                  <a16:creationId xmlns:a16="http://schemas.microsoft.com/office/drawing/2014/main" id="{7E9C6991-08C5-488F-AEDC-46D8C186EE29}"/>
                </a:ext>
              </a:extLst>
            </p:cNvPr>
            <p:cNvSpPr/>
            <p:nvPr/>
          </p:nvSpPr>
          <p:spPr>
            <a:xfrm>
              <a:off x="2475918" y="3877551"/>
              <a:ext cx="1423271"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Subtitle 2">
              <a:extLst>
                <a:ext uri="{FF2B5EF4-FFF2-40B4-BE49-F238E27FC236}">
                  <a16:creationId xmlns:a16="http://schemas.microsoft.com/office/drawing/2014/main" id="{B2870132-3FA9-4998-B977-34D65651843A}"/>
                </a:ext>
              </a:extLst>
            </p:cNvPr>
            <p:cNvSpPr txBox="1">
              <a:spLocks/>
            </p:cNvSpPr>
            <p:nvPr/>
          </p:nvSpPr>
          <p:spPr>
            <a:xfrm>
              <a:off x="2510696" y="3980574"/>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err="1">
                  <a:solidFill>
                    <a:schemeClr val="tx1"/>
                  </a:solidFill>
                  <a:latin typeface="+mn-lt"/>
                </a:rPr>
                <a:t>Dicyclanil</a:t>
              </a:r>
              <a:endParaRPr lang="en-AU" sz="1200">
                <a:solidFill>
                  <a:schemeClr val="tx1"/>
                </a:solidFill>
                <a:latin typeface="+mn-lt"/>
              </a:endParaRPr>
            </a:p>
          </p:txBody>
        </p:sp>
      </p:grpSp>
      <p:grpSp>
        <p:nvGrpSpPr>
          <p:cNvPr id="239" name="Group 238">
            <a:extLst>
              <a:ext uri="{FF2B5EF4-FFF2-40B4-BE49-F238E27FC236}">
                <a16:creationId xmlns:a16="http://schemas.microsoft.com/office/drawing/2014/main" id="{404AFD81-A29F-4080-A737-0609D66E608B}"/>
              </a:ext>
            </a:extLst>
          </p:cNvPr>
          <p:cNvGrpSpPr/>
          <p:nvPr/>
        </p:nvGrpSpPr>
        <p:grpSpPr>
          <a:xfrm>
            <a:off x="7038474" y="167456"/>
            <a:ext cx="1345650" cy="4258229"/>
            <a:chOff x="7149683" y="138408"/>
            <a:chExt cx="1345650" cy="4258229"/>
          </a:xfrm>
        </p:grpSpPr>
        <p:sp>
          <p:nvSpPr>
            <p:cNvPr id="90" name="Rectangle 89">
              <a:extLst>
                <a:ext uri="{FF2B5EF4-FFF2-40B4-BE49-F238E27FC236}">
                  <a16:creationId xmlns:a16="http://schemas.microsoft.com/office/drawing/2014/main" id="{73EF62D1-3C36-445F-9D9D-9A7DE55B647C}"/>
                </a:ext>
              </a:extLst>
            </p:cNvPr>
            <p:cNvSpPr/>
            <p:nvPr/>
          </p:nvSpPr>
          <p:spPr>
            <a:xfrm>
              <a:off x="7232331" y="3345774"/>
              <a:ext cx="1197556"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Rectangle 64">
              <a:extLst>
                <a:ext uri="{FF2B5EF4-FFF2-40B4-BE49-F238E27FC236}">
                  <a16:creationId xmlns:a16="http://schemas.microsoft.com/office/drawing/2014/main" id="{2D65E24A-AB11-4306-A4C0-DD6AF84EF267}"/>
                </a:ext>
              </a:extLst>
            </p:cNvPr>
            <p:cNvSpPr/>
            <p:nvPr/>
          </p:nvSpPr>
          <p:spPr>
            <a:xfrm>
              <a:off x="7227976" y="2820338"/>
              <a:ext cx="1197556"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Rectangle 35">
              <a:extLst>
                <a:ext uri="{FF2B5EF4-FFF2-40B4-BE49-F238E27FC236}">
                  <a16:creationId xmlns:a16="http://schemas.microsoft.com/office/drawing/2014/main" id="{2C1548C1-14B1-483A-877E-098AF8D96FF6}"/>
                </a:ext>
              </a:extLst>
            </p:cNvPr>
            <p:cNvSpPr/>
            <p:nvPr/>
          </p:nvSpPr>
          <p:spPr>
            <a:xfrm>
              <a:off x="7231968" y="2293852"/>
              <a:ext cx="1197556"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Subtitle 2">
              <a:extLst>
                <a:ext uri="{FF2B5EF4-FFF2-40B4-BE49-F238E27FC236}">
                  <a16:creationId xmlns:a16="http://schemas.microsoft.com/office/drawing/2014/main" id="{A57A0716-61DE-4A46-A9F8-77C7A0A12E9E}"/>
                </a:ext>
              </a:extLst>
            </p:cNvPr>
            <p:cNvSpPr txBox="1">
              <a:spLocks/>
            </p:cNvSpPr>
            <p:nvPr/>
          </p:nvSpPr>
          <p:spPr>
            <a:xfrm>
              <a:off x="7149683" y="2439070"/>
              <a:ext cx="1345650" cy="2308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900">
                  <a:solidFill>
                    <a:schemeClr val="tx1"/>
                  </a:solidFill>
                  <a:effectLst/>
                  <a:latin typeface="+mn-lt"/>
                  <a:ea typeface="Calibri" panose="020F0502020204030204" pitchFamily="34" charset="0"/>
                  <a:cs typeface="Times New Roman" panose="02020603050405020304" pitchFamily="18" charset="0"/>
                </a:rPr>
                <a:t>4-6 </a:t>
              </a:r>
              <a:r>
                <a:rPr lang="en-AU" sz="900" err="1">
                  <a:solidFill>
                    <a:schemeClr val="tx1"/>
                  </a:solidFill>
                  <a:effectLst/>
                  <a:latin typeface="+mn-lt"/>
                  <a:ea typeface="Calibri" panose="020F0502020204030204" pitchFamily="34" charset="0"/>
                  <a:cs typeface="Times New Roman" panose="02020603050405020304" pitchFamily="18" charset="0"/>
                </a:rPr>
                <a:t>wks</a:t>
              </a:r>
              <a:r>
                <a:rPr lang="en-AU" sz="900">
                  <a:solidFill>
                    <a:schemeClr val="tx1"/>
                  </a:solidFill>
                  <a:effectLst/>
                  <a:latin typeface="+mn-lt"/>
                  <a:ea typeface="Calibri" panose="020F0502020204030204" pitchFamily="34" charset="0"/>
                  <a:cs typeface="Times New Roman" panose="02020603050405020304" pitchFamily="18" charset="0"/>
                </a:rPr>
                <a:t> preventative</a:t>
              </a:r>
              <a:endParaRPr lang="en-AU" sz="1050">
                <a:solidFill>
                  <a:schemeClr val="tx1"/>
                </a:solidFill>
                <a:effectLst/>
                <a:latin typeface="+mn-lt"/>
                <a:ea typeface="Calibri" panose="020F0502020204030204" pitchFamily="34" charset="0"/>
                <a:cs typeface="Times New Roman" panose="02020603050405020304" pitchFamily="18" charset="0"/>
              </a:endParaRPr>
            </a:p>
          </p:txBody>
        </p:sp>
        <p:sp>
          <p:nvSpPr>
            <p:cNvPr id="87" name="Subtitle 2">
              <a:extLst>
                <a:ext uri="{FF2B5EF4-FFF2-40B4-BE49-F238E27FC236}">
                  <a16:creationId xmlns:a16="http://schemas.microsoft.com/office/drawing/2014/main" id="{F7047E7F-C340-4BE0-A025-73CAF2974B32}"/>
                </a:ext>
              </a:extLst>
            </p:cNvPr>
            <p:cNvSpPr txBox="1">
              <a:spLocks/>
            </p:cNvSpPr>
            <p:nvPr/>
          </p:nvSpPr>
          <p:spPr>
            <a:xfrm>
              <a:off x="7196073" y="2871240"/>
              <a:ext cx="1259189" cy="41363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900">
                  <a:solidFill>
                    <a:schemeClr val="tx1"/>
                  </a:solidFill>
                  <a:effectLst/>
                  <a:latin typeface="+mn-lt"/>
                </a:rPr>
                <a:t>Up to 12 </a:t>
              </a:r>
              <a:r>
                <a:rPr lang="en-AU" sz="900" err="1">
                  <a:solidFill>
                    <a:schemeClr val="tx1"/>
                  </a:solidFill>
                  <a:effectLst/>
                  <a:latin typeface="+mn-lt"/>
                </a:rPr>
                <a:t>wks</a:t>
              </a:r>
              <a:r>
                <a:rPr lang="en-AU" sz="900">
                  <a:solidFill>
                    <a:schemeClr val="tx1"/>
                  </a:solidFill>
                  <a:effectLst/>
                  <a:latin typeface="+mn-lt"/>
                </a:rPr>
                <a:t> low-mod fly pressure</a:t>
              </a:r>
              <a:endParaRPr lang="en-AU" sz="1050">
                <a:solidFill>
                  <a:schemeClr val="tx1"/>
                </a:solidFill>
                <a:effectLst/>
                <a:latin typeface="+mn-lt"/>
                <a:ea typeface="Calibri" panose="020F0502020204030204" pitchFamily="34" charset="0"/>
                <a:cs typeface="Times New Roman" panose="02020603050405020304" pitchFamily="18" charset="0"/>
              </a:endParaRPr>
            </a:p>
          </p:txBody>
        </p:sp>
        <p:sp>
          <p:nvSpPr>
            <p:cNvPr id="93" name="Subtitle 2">
              <a:extLst>
                <a:ext uri="{FF2B5EF4-FFF2-40B4-BE49-F238E27FC236}">
                  <a16:creationId xmlns:a16="http://schemas.microsoft.com/office/drawing/2014/main" id="{7F1F045A-8EB0-4B10-B3C1-3E3081C09967}"/>
                </a:ext>
              </a:extLst>
            </p:cNvPr>
            <p:cNvSpPr txBox="1">
              <a:spLocks/>
            </p:cNvSpPr>
            <p:nvPr/>
          </p:nvSpPr>
          <p:spPr>
            <a:xfrm>
              <a:off x="7209953" y="3349579"/>
              <a:ext cx="1247280" cy="5078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900">
                  <a:solidFill>
                    <a:schemeClr val="tx1"/>
                  </a:solidFill>
                  <a:effectLst/>
                  <a:latin typeface="+mn-lt"/>
                </a:rPr>
                <a:t>Pour/spray-on:</a:t>
              </a:r>
              <a:br>
                <a:rPr lang="en-AU" sz="900">
                  <a:solidFill>
                    <a:schemeClr val="tx1"/>
                  </a:solidFill>
                  <a:effectLst/>
                  <a:latin typeface="+mn-lt"/>
                </a:rPr>
              </a:br>
              <a:r>
                <a:rPr lang="en-AU" sz="900">
                  <a:solidFill>
                    <a:schemeClr val="tx1"/>
                  </a:solidFill>
                  <a:effectLst/>
                  <a:latin typeface="+mn-lt"/>
                </a:rPr>
                <a:t>Up to 11 </a:t>
              </a:r>
              <a:r>
                <a:rPr lang="en-AU" sz="900" err="1">
                  <a:solidFill>
                    <a:schemeClr val="tx1"/>
                  </a:solidFill>
                  <a:effectLst/>
                  <a:latin typeface="+mn-lt"/>
                </a:rPr>
                <a:t>wks</a:t>
              </a:r>
              <a:endParaRPr lang="en-AU" sz="900">
                <a:solidFill>
                  <a:schemeClr val="tx1"/>
                </a:solidFill>
                <a:effectLst/>
                <a:latin typeface="+mn-lt"/>
              </a:endParaRPr>
            </a:p>
            <a:p>
              <a:pPr>
                <a:lnSpc>
                  <a:spcPct val="100000"/>
                </a:lnSpc>
                <a:spcBef>
                  <a:spcPts val="0"/>
                </a:spcBef>
              </a:pPr>
              <a:r>
                <a:rPr lang="en-AU" sz="900">
                  <a:solidFill>
                    <a:schemeClr val="tx1"/>
                  </a:solidFill>
                  <a:latin typeface="+mn-lt"/>
                  <a:ea typeface="Calibri" panose="020F0502020204030204" pitchFamily="34" charset="0"/>
                  <a:cs typeface="Times New Roman" panose="02020603050405020304" pitchFamily="18" charset="0"/>
                </a:rPr>
                <a:t>14 </a:t>
              </a:r>
              <a:r>
                <a:rPr lang="en-AU" sz="900" err="1">
                  <a:solidFill>
                    <a:schemeClr val="tx1"/>
                  </a:solidFill>
                  <a:latin typeface="+mn-lt"/>
                  <a:ea typeface="Calibri" panose="020F0502020204030204" pitchFamily="34" charset="0"/>
                  <a:cs typeface="Times New Roman" panose="02020603050405020304" pitchFamily="18" charset="0"/>
                </a:rPr>
                <a:t>wks</a:t>
              </a:r>
              <a:r>
                <a:rPr lang="en-AU" sz="900">
                  <a:solidFill>
                    <a:schemeClr val="tx1"/>
                  </a:solidFill>
                  <a:latin typeface="+mn-lt"/>
                  <a:ea typeface="Calibri" panose="020F0502020204030204" pitchFamily="34" charset="0"/>
                  <a:cs typeface="Times New Roman" panose="02020603050405020304" pitchFamily="18" charset="0"/>
                </a:rPr>
                <a:t> other methods</a:t>
              </a:r>
              <a:endParaRPr lang="en-AU" sz="1050">
                <a:solidFill>
                  <a:schemeClr val="tx1"/>
                </a:solidFill>
                <a:effectLst/>
                <a:latin typeface="+mn-l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3F8F733E-B03B-4A15-A551-C7755B90A3B4}"/>
                </a:ext>
              </a:extLst>
            </p:cNvPr>
            <p:cNvSpPr/>
            <p:nvPr/>
          </p:nvSpPr>
          <p:spPr>
            <a:xfrm>
              <a:off x="7231967" y="156263"/>
              <a:ext cx="1193565" cy="5364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Rectangle 23">
              <a:extLst>
                <a:ext uri="{FF2B5EF4-FFF2-40B4-BE49-F238E27FC236}">
                  <a16:creationId xmlns:a16="http://schemas.microsoft.com/office/drawing/2014/main" id="{711E6389-8A5E-4E80-8DC7-355B60CE1F8C}"/>
                </a:ext>
              </a:extLst>
            </p:cNvPr>
            <p:cNvSpPr/>
            <p:nvPr/>
          </p:nvSpPr>
          <p:spPr>
            <a:xfrm>
              <a:off x="7231968" y="703467"/>
              <a:ext cx="1197556"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Rectangle 27">
              <a:extLst>
                <a:ext uri="{FF2B5EF4-FFF2-40B4-BE49-F238E27FC236}">
                  <a16:creationId xmlns:a16="http://schemas.microsoft.com/office/drawing/2014/main" id="{AAED0E68-2780-4657-AC3D-3E6817D7827C}"/>
                </a:ext>
              </a:extLst>
            </p:cNvPr>
            <p:cNvSpPr/>
            <p:nvPr/>
          </p:nvSpPr>
          <p:spPr>
            <a:xfrm>
              <a:off x="7231968" y="1233595"/>
              <a:ext cx="1197556"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Rectangle 31">
              <a:extLst>
                <a:ext uri="{FF2B5EF4-FFF2-40B4-BE49-F238E27FC236}">
                  <a16:creationId xmlns:a16="http://schemas.microsoft.com/office/drawing/2014/main" id="{7BAA888C-8A8D-4E64-A0F9-1F7E2B93FD53}"/>
                </a:ext>
              </a:extLst>
            </p:cNvPr>
            <p:cNvSpPr/>
            <p:nvPr/>
          </p:nvSpPr>
          <p:spPr>
            <a:xfrm>
              <a:off x="7231968" y="1763723"/>
              <a:ext cx="1197556"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TextBox 39">
              <a:extLst>
                <a:ext uri="{FF2B5EF4-FFF2-40B4-BE49-F238E27FC236}">
                  <a16:creationId xmlns:a16="http://schemas.microsoft.com/office/drawing/2014/main" id="{BFFC43A1-1768-410C-A6DA-617C85AAC030}"/>
                </a:ext>
              </a:extLst>
            </p:cNvPr>
            <p:cNvSpPr txBox="1"/>
            <p:nvPr/>
          </p:nvSpPr>
          <p:spPr>
            <a:xfrm>
              <a:off x="7273555" y="138408"/>
              <a:ext cx="1151978" cy="600164"/>
            </a:xfrm>
            <a:prstGeom prst="rect">
              <a:avLst/>
            </a:prstGeom>
            <a:noFill/>
          </p:spPr>
          <p:txBody>
            <a:bodyPr wrap="square" rtlCol="0" anchor="ctr" anchorCtr="0">
              <a:spAutoFit/>
            </a:bodyPr>
            <a:lstStyle/>
            <a:p>
              <a:pPr algn="ctr"/>
              <a:r>
                <a:rPr lang="en-US" sz="1100" b="1" dirty="0">
                  <a:solidFill>
                    <a:schemeClr val="bg1"/>
                  </a:solidFill>
                  <a:ea typeface="League Spartan" charset="0"/>
                  <a:cs typeface="Poppins" pitchFamily="2" charset="77"/>
                </a:rPr>
                <a:t>LABEL</a:t>
              </a:r>
              <a:br>
                <a:rPr lang="en-US" sz="1100" b="1" dirty="0">
                  <a:solidFill>
                    <a:schemeClr val="bg1"/>
                  </a:solidFill>
                  <a:ea typeface="League Spartan" charset="0"/>
                  <a:cs typeface="Poppins" pitchFamily="2" charset="77"/>
                </a:rPr>
              </a:br>
              <a:r>
                <a:rPr lang="en-US" sz="1100" b="1" dirty="0">
                  <a:solidFill>
                    <a:schemeClr val="bg1"/>
                  </a:solidFill>
                  <a:ea typeface="League Spartan" charset="0"/>
                  <a:cs typeface="Poppins" pitchFamily="2" charset="77"/>
                </a:rPr>
                <a:t>PROTECTION</a:t>
              </a:r>
              <a:br>
                <a:rPr lang="en-US" sz="1100" b="1" dirty="0">
                  <a:solidFill>
                    <a:schemeClr val="bg1"/>
                  </a:solidFill>
                  <a:ea typeface="League Spartan" charset="0"/>
                  <a:cs typeface="Poppins" pitchFamily="2" charset="77"/>
                </a:rPr>
              </a:br>
              <a:r>
                <a:rPr lang="en-US" sz="1100" b="1" dirty="0">
                  <a:solidFill>
                    <a:schemeClr val="bg1"/>
                  </a:solidFill>
                  <a:ea typeface="League Spartan" charset="0"/>
                  <a:cs typeface="Poppins" pitchFamily="2" charset="77"/>
                </a:rPr>
                <a:t>PERIOD</a:t>
              </a:r>
            </a:p>
          </p:txBody>
        </p:sp>
        <p:sp>
          <p:nvSpPr>
            <p:cNvPr id="71" name="Subtitle 2">
              <a:extLst>
                <a:ext uri="{FF2B5EF4-FFF2-40B4-BE49-F238E27FC236}">
                  <a16:creationId xmlns:a16="http://schemas.microsoft.com/office/drawing/2014/main" id="{A8960900-6781-44DE-8493-6F98C4F0C197}"/>
                </a:ext>
              </a:extLst>
            </p:cNvPr>
            <p:cNvSpPr txBox="1">
              <a:spLocks/>
            </p:cNvSpPr>
            <p:nvPr/>
          </p:nvSpPr>
          <p:spPr>
            <a:xfrm>
              <a:off x="7268287" y="811594"/>
              <a:ext cx="1138659" cy="28193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100">
                  <a:solidFill>
                    <a:schemeClr val="tx1"/>
                  </a:solidFill>
                  <a:effectLst/>
                  <a:latin typeface="+mn-lt"/>
                </a:rPr>
                <a:t>Not specified</a:t>
              </a:r>
              <a:endParaRPr lang="en-AU" sz="1400">
                <a:solidFill>
                  <a:schemeClr val="tx1"/>
                </a:solidFill>
                <a:effectLst/>
                <a:latin typeface="+mn-lt"/>
                <a:ea typeface="Calibri" panose="020F0502020204030204" pitchFamily="34" charset="0"/>
                <a:cs typeface="Times New Roman" panose="02020603050405020304" pitchFamily="18" charset="0"/>
              </a:endParaRPr>
            </a:p>
          </p:txBody>
        </p:sp>
        <p:sp>
          <p:nvSpPr>
            <p:cNvPr id="78" name="Subtitle 2">
              <a:extLst>
                <a:ext uri="{FF2B5EF4-FFF2-40B4-BE49-F238E27FC236}">
                  <a16:creationId xmlns:a16="http://schemas.microsoft.com/office/drawing/2014/main" id="{1A171999-F333-4F7E-8509-B79518872532}"/>
                </a:ext>
              </a:extLst>
            </p:cNvPr>
            <p:cNvSpPr txBox="1">
              <a:spLocks/>
            </p:cNvSpPr>
            <p:nvPr/>
          </p:nvSpPr>
          <p:spPr>
            <a:xfrm>
              <a:off x="7267730" y="1349780"/>
              <a:ext cx="1139216" cy="28193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100">
                  <a:solidFill>
                    <a:schemeClr val="tx1"/>
                  </a:solidFill>
                  <a:effectLst/>
                  <a:latin typeface="+mn-lt"/>
                </a:rPr>
                <a:t>Up to 10 </a:t>
              </a:r>
              <a:r>
                <a:rPr lang="en-AU" sz="1100" err="1">
                  <a:solidFill>
                    <a:schemeClr val="tx1"/>
                  </a:solidFill>
                  <a:effectLst/>
                  <a:latin typeface="+mn-lt"/>
                </a:rPr>
                <a:t>wks</a:t>
              </a:r>
              <a:endParaRPr lang="en-AU" sz="1400">
                <a:solidFill>
                  <a:schemeClr val="tx1"/>
                </a:solidFill>
                <a:effectLst/>
                <a:latin typeface="+mn-lt"/>
                <a:ea typeface="Calibri" panose="020F0502020204030204" pitchFamily="34" charset="0"/>
                <a:cs typeface="Times New Roman" panose="02020603050405020304" pitchFamily="18" charset="0"/>
              </a:endParaRPr>
            </a:p>
          </p:txBody>
        </p:sp>
        <p:sp>
          <p:nvSpPr>
            <p:cNvPr id="81" name="Subtitle 2">
              <a:extLst>
                <a:ext uri="{FF2B5EF4-FFF2-40B4-BE49-F238E27FC236}">
                  <a16:creationId xmlns:a16="http://schemas.microsoft.com/office/drawing/2014/main" id="{30DCF446-5EEE-49AD-AAD2-9CDF5C6161B6}"/>
                </a:ext>
              </a:extLst>
            </p:cNvPr>
            <p:cNvSpPr txBox="1">
              <a:spLocks/>
            </p:cNvSpPr>
            <p:nvPr/>
          </p:nvSpPr>
          <p:spPr>
            <a:xfrm>
              <a:off x="7266567" y="1782712"/>
              <a:ext cx="1140379" cy="46717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050">
                  <a:solidFill>
                    <a:schemeClr val="tx1"/>
                  </a:solidFill>
                  <a:effectLst/>
                  <a:latin typeface="+mn-lt"/>
                </a:rPr>
                <a:t>Up to 10 or 14 </a:t>
              </a:r>
              <a:r>
                <a:rPr lang="en-AU" sz="1050" err="1">
                  <a:solidFill>
                    <a:schemeClr val="tx1"/>
                  </a:solidFill>
                  <a:effectLst/>
                  <a:latin typeface="+mn-lt"/>
                </a:rPr>
                <a:t>wks</a:t>
              </a:r>
              <a:r>
                <a:rPr lang="en-AU" sz="1050">
                  <a:solidFill>
                    <a:schemeClr val="tx1"/>
                  </a:solidFill>
                  <a:latin typeface="+mn-lt"/>
                </a:rPr>
                <a:t> (wool length)</a:t>
              </a:r>
              <a:endParaRPr lang="en-AU" sz="1200">
                <a:solidFill>
                  <a:schemeClr val="tx1"/>
                </a:solidFill>
                <a:effectLst/>
                <a:latin typeface="+mn-lt"/>
                <a:ea typeface="Calibri" panose="020F0502020204030204" pitchFamily="34" charset="0"/>
                <a:cs typeface="Times New Roman" panose="02020603050405020304" pitchFamily="18" charset="0"/>
              </a:endParaRPr>
            </a:p>
          </p:txBody>
        </p:sp>
        <p:sp>
          <p:nvSpPr>
            <p:cNvPr id="69" name="Rectangle 68">
              <a:extLst>
                <a:ext uri="{FF2B5EF4-FFF2-40B4-BE49-F238E27FC236}">
                  <a16:creationId xmlns:a16="http://schemas.microsoft.com/office/drawing/2014/main" id="{73E68BAF-FF37-49A9-9AFF-43F172E3B21F}"/>
                </a:ext>
              </a:extLst>
            </p:cNvPr>
            <p:cNvSpPr/>
            <p:nvPr/>
          </p:nvSpPr>
          <p:spPr>
            <a:xfrm>
              <a:off x="7229086" y="3877551"/>
              <a:ext cx="1197556"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Subtitle 2">
              <a:extLst>
                <a:ext uri="{FF2B5EF4-FFF2-40B4-BE49-F238E27FC236}">
                  <a16:creationId xmlns:a16="http://schemas.microsoft.com/office/drawing/2014/main" id="{502441B8-5989-4948-A457-C5BE4D46D1D3}"/>
                </a:ext>
              </a:extLst>
            </p:cNvPr>
            <p:cNvSpPr txBox="1">
              <a:spLocks/>
            </p:cNvSpPr>
            <p:nvPr/>
          </p:nvSpPr>
          <p:spPr>
            <a:xfrm>
              <a:off x="7254333" y="3883213"/>
              <a:ext cx="1152613" cy="48506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100">
                  <a:solidFill>
                    <a:schemeClr val="tx1"/>
                  </a:solidFill>
                  <a:effectLst/>
                  <a:latin typeface="+mn-lt"/>
                </a:rPr>
                <a:t>11-29 </a:t>
              </a:r>
              <a:r>
                <a:rPr lang="en-AU" sz="1100" err="1">
                  <a:solidFill>
                    <a:schemeClr val="tx1"/>
                  </a:solidFill>
                  <a:effectLst/>
                  <a:latin typeface="+mn-lt"/>
                </a:rPr>
                <a:t>wks</a:t>
              </a:r>
              <a:r>
                <a:rPr lang="en-AU" sz="1100">
                  <a:solidFill>
                    <a:schemeClr val="tx1"/>
                  </a:solidFill>
                  <a:effectLst/>
                  <a:latin typeface="+mn-lt"/>
                </a:rPr>
                <a:t> based on strength</a:t>
              </a:r>
              <a:endParaRPr lang="en-AU" sz="1400">
                <a:solidFill>
                  <a:schemeClr val="tx1"/>
                </a:solidFill>
                <a:effectLst/>
                <a:latin typeface="+mn-lt"/>
                <a:ea typeface="Calibri" panose="020F0502020204030204" pitchFamily="34" charset="0"/>
                <a:cs typeface="Times New Roman" panose="02020603050405020304" pitchFamily="18" charset="0"/>
              </a:endParaRPr>
            </a:p>
          </p:txBody>
        </p:sp>
      </p:grpSp>
      <p:grpSp>
        <p:nvGrpSpPr>
          <p:cNvPr id="240" name="Group 239">
            <a:extLst>
              <a:ext uri="{FF2B5EF4-FFF2-40B4-BE49-F238E27FC236}">
                <a16:creationId xmlns:a16="http://schemas.microsoft.com/office/drawing/2014/main" id="{A994874D-8236-44D2-99C6-AD2D13818ABA}"/>
              </a:ext>
            </a:extLst>
          </p:cNvPr>
          <p:cNvGrpSpPr/>
          <p:nvPr/>
        </p:nvGrpSpPr>
        <p:grpSpPr>
          <a:xfrm>
            <a:off x="3786871" y="178564"/>
            <a:ext cx="3325570" cy="4252771"/>
            <a:chOff x="3898080" y="149516"/>
            <a:chExt cx="3325570" cy="4252771"/>
          </a:xfrm>
        </p:grpSpPr>
        <p:sp>
          <p:nvSpPr>
            <p:cNvPr id="15" name="Rectangle 14">
              <a:extLst>
                <a:ext uri="{FF2B5EF4-FFF2-40B4-BE49-F238E27FC236}">
                  <a16:creationId xmlns:a16="http://schemas.microsoft.com/office/drawing/2014/main" id="{CF693C19-7A6C-4671-8531-2FEA86284C4D}"/>
                </a:ext>
              </a:extLst>
            </p:cNvPr>
            <p:cNvSpPr/>
            <p:nvPr/>
          </p:nvSpPr>
          <p:spPr>
            <a:xfrm>
              <a:off x="3902071" y="156263"/>
              <a:ext cx="3316742" cy="31123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9" name="Group 228">
              <a:extLst>
                <a:ext uri="{FF2B5EF4-FFF2-40B4-BE49-F238E27FC236}">
                  <a16:creationId xmlns:a16="http://schemas.microsoft.com/office/drawing/2014/main" id="{443B0851-D7B9-46CB-8C38-BFFB3A840AA2}"/>
                </a:ext>
              </a:extLst>
            </p:cNvPr>
            <p:cNvGrpSpPr/>
            <p:nvPr/>
          </p:nvGrpSpPr>
          <p:grpSpPr>
            <a:xfrm>
              <a:off x="3898080" y="149516"/>
              <a:ext cx="3325570" cy="4252771"/>
              <a:chOff x="3898080" y="149516"/>
              <a:chExt cx="3325570" cy="4252771"/>
            </a:xfrm>
          </p:grpSpPr>
          <p:sp>
            <p:nvSpPr>
              <p:cNvPr id="23" name="Rectangle 22">
                <a:extLst>
                  <a:ext uri="{FF2B5EF4-FFF2-40B4-BE49-F238E27FC236}">
                    <a16:creationId xmlns:a16="http://schemas.microsoft.com/office/drawing/2014/main" id="{48D7FF52-5299-416A-9761-6822627BB479}"/>
                  </a:ext>
                </a:extLst>
              </p:cNvPr>
              <p:cNvSpPr/>
              <p:nvPr/>
            </p:nvSpPr>
            <p:spPr>
              <a:xfrm>
                <a:off x="3902072" y="703467"/>
                <a:ext cx="828000"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8" name="Group 227">
                <a:extLst>
                  <a:ext uri="{FF2B5EF4-FFF2-40B4-BE49-F238E27FC236}">
                    <a16:creationId xmlns:a16="http://schemas.microsoft.com/office/drawing/2014/main" id="{95F84A4F-BC7A-42E2-A8FF-2B036B11CCBE}"/>
                  </a:ext>
                </a:extLst>
              </p:cNvPr>
              <p:cNvGrpSpPr/>
              <p:nvPr/>
            </p:nvGrpSpPr>
            <p:grpSpPr>
              <a:xfrm>
                <a:off x="3898080" y="149516"/>
                <a:ext cx="3325570" cy="4252771"/>
                <a:chOff x="3898080" y="149516"/>
                <a:chExt cx="3325570" cy="4252771"/>
              </a:xfrm>
            </p:grpSpPr>
            <p:sp>
              <p:nvSpPr>
                <p:cNvPr id="98" name="Rectangle 97">
                  <a:extLst>
                    <a:ext uri="{FF2B5EF4-FFF2-40B4-BE49-F238E27FC236}">
                      <a16:creationId xmlns:a16="http://schemas.microsoft.com/office/drawing/2014/main" id="{64556F24-7E3A-4F45-A6F2-8372B0C87017}"/>
                    </a:ext>
                  </a:extLst>
                </p:cNvPr>
                <p:cNvSpPr/>
                <p:nvPr/>
              </p:nvSpPr>
              <p:spPr>
                <a:xfrm>
                  <a:off x="3909218" y="429408"/>
                  <a:ext cx="828000" cy="262751"/>
                </a:xfrm>
                <a:prstGeom prst="rect">
                  <a:avLst/>
                </a:prstGeom>
                <a:solidFill>
                  <a:srgbClr val="0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Rectangle 98">
                  <a:extLst>
                    <a:ext uri="{FF2B5EF4-FFF2-40B4-BE49-F238E27FC236}">
                      <a16:creationId xmlns:a16="http://schemas.microsoft.com/office/drawing/2014/main" id="{47158DA5-8DC5-43B4-A086-FB09448D000E}"/>
                    </a:ext>
                  </a:extLst>
                </p:cNvPr>
                <p:cNvSpPr/>
                <p:nvPr/>
              </p:nvSpPr>
              <p:spPr>
                <a:xfrm>
                  <a:off x="4740886" y="425934"/>
                  <a:ext cx="828000" cy="262751"/>
                </a:xfrm>
                <a:prstGeom prst="rect">
                  <a:avLst/>
                </a:prstGeom>
                <a:solidFill>
                  <a:srgbClr val="0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Rectangle 99">
                  <a:extLst>
                    <a:ext uri="{FF2B5EF4-FFF2-40B4-BE49-F238E27FC236}">
                      <a16:creationId xmlns:a16="http://schemas.microsoft.com/office/drawing/2014/main" id="{2AB8A963-AFCA-41BF-A5E8-160BE1331AC6}"/>
                    </a:ext>
                  </a:extLst>
                </p:cNvPr>
                <p:cNvSpPr/>
                <p:nvPr/>
              </p:nvSpPr>
              <p:spPr>
                <a:xfrm>
                  <a:off x="5569134" y="424841"/>
                  <a:ext cx="828000" cy="262751"/>
                </a:xfrm>
                <a:prstGeom prst="rect">
                  <a:avLst/>
                </a:prstGeom>
                <a:solidFill>
                  <a:srgbClr val="0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Rectangle 100">
                  <a:extLst>
                    <a:ext uri="{FF2B5EF4-FFF2-40B4-BE49-F238E27FC236}">
                      <a16:creationId xmlns:a16="http://schemas.microsoft.com/office/drawing/2014/main" id="{37BB7A6A-65B1-4683-8556-01960393A687}"/>
                    </a:ext>
                  </a:extLst>
                </p:cNvPr>
                <p:cNvSpPr/>
                <p:nvPr/>
              </p:nvSpPr>
              <p:spPr>
                <a:xfrm>
                  <a:off x="6393106" y="425061"/>
                  <a:ext cx="828000" cy="262751"/>
                </a:xfrm>
                <a:prstGeom prst="rect">
                  <a:avLst/>
                </a:prstGeom>
                <a:solidFill>
                  <a:srgbClr val="0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ectangle 26">
                  <a:extLst>
                    <a:ext uri="{FF2B5EF4-FFF2-40B4-BE49-F238E27FC236}">
                      <a16:creationId xmlns:a16="http://schemas.microsoft.com/office/drawing/2014/main" id="{135AE976-1731-4678-8895-064F7DADD901}"/>
                    </a:ext>
                  </a:extLst>
                </p:cNvPr>
                <p:cNvSpPr/>
                <p:nvPr/>
              </p:nvSpPr>
              <p:spPr>
                <a:xfrm>
                  <a:off x="3902072" y="1233595"/>
                  <a:ext cx="834784"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Rectangle 30">
                  <a:extLst>
                    <a:ext uri="{FF2B5EF4-FFF2-40B4-BE49-F238E27FC236}">
                      <a16:creationId xmlns:a16="http://schemas.microsoft.com/office/drawing/2014/main" id="{8687ED72-652C-4CC4-9FCB-9CF06844FB01}"/>
                    </a:ext>
                  </a:extLst>
                </p:cNvPr>
                <p:cNvSpPr/>
                <p:nvPr/>
              </p:nvSpPr>
              <p:spPr>
                <a:xfrm>
                  <a:off x="3902072" y="1763723"/>
                  <a:ext cx="834784"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Rectangle 34">
                  <a:extLst>
                    <a:ext uri="{FF2B5EF4-FFF2-40B4-BE49-F238E27FC236}">
                      <a16:creationId xmlns:a16="http://schemas.microsoft.com/office/drawing/2014/main" id="{C77F6153-1655-47DA-9591-CC7126AC647B}"/>
                    </a:ext>
                  </a:extLst>
                </p:cNvPr>
                <p:cNvSpPr/>
                <p:nvPr/>
              </p:nvSpPr>
              <p:spPr>
                <a:xfrm>
                  <a:off x="3902072" y="2293852"/>
                  <a:ext cx="834784"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TextBox 38">
                  <a:extLst>
                    <a:ext uri="{FF2B5EF4-FFF2-40B4-BE49-F238E27FC236}">
                      <a16:creationId xmlns:a16="http://schemas.microsoft.com/office/drawing/2014/main" id="{2A537820-3EC7-4BA2-981F-EB8CA24973C7}"/>
                    </a:ext>
                  </a:extLst>
                </p:cNvPr>
                <p:cNvSpPr txBox="1"/>
                <p:nvPr/>
              </p:nvSpPr>
              <p:spPr>
                <a:xfrm>
                  <a:off x="3937212" y="149516"/>
                  <a:ext cx="3257369" cy="307777"/>
                </a:xfrm>
                <a:prstGeom prst="rect">
                  <a:avLst/>
                </a:prstGeom>
                <a:noFill/>
              </p:spPr>
              <p:txBody>
                <a:bodyPr wrap="square" rtlCol="0" anchor="ctr" anchorCtr="0">
                  <a:spAutoFit/>
                </a:bodyPr>
                <a:lstStyle/>
                <a:p>
                  <a:pPr algn="ctr"/>
                  <a:r>
                    <a:rPr lang="en-US" sz="1400" b="1" dirty="0">
                      <a:solidFill>
                        <a:schemeClr val="bg1"/>
                      </a:solidFill>
                      <a:ea typeface="League Spartan" charset="0"/>
                      <a:cs typeface="Poppins" pitchFamily="2" charset="77"/>
                    </a:rPr>
                    <a:t>APPLICATION METHOD FOR FLY</a:t>
                  </a:r>
                  <a:endParaRPr lang="en-US" sz="1600" b="1" dirty="0">
                    <a:solidFill>
                      <a:schemeClr val="bg1"/>
                    </a:solidFill>
                    <a:ea typeface="League Spartan" charset="0"/>
                    <a:cs typeface="Poppins" pitchFamily="2" charset="77"/>
                  </a:endParaRPr>
                </a:p>
              </p:txBody>
            </p:sp>
            <p:sp>
              <p:nvSpPr>
                <p:cNvPr id="64" name="Rectangle 63">
                  <a:extLst>
                    <a:ext uri="{FF2B5EF4-FFF2-40B4-BE49-F238E27FC236}">
                      <a16:creationId xmlns:a16="http://schemas.microsoft.com/office/drawing/2014/main" id="{6390A562-ED8F-4CC9-BF13-8D2183E25616}"/>
                    </a:ext>
                  </a:extLst>
                </p:cNvPr>
                <p:cNvSpPr/>
                <p:nvPr/>
              </p:nvSpPr>
              <p:spPr>
                <a:xfrm>
                  <a:off x="3898080" y="2820338"/>
                  <a:ext cx="834784"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9" name="Rectangle 88">
                  <a:extLst>
                    <a:ext uri="{FF2B5EF4-FFF2-40B4-BE49-F238E27FC236}">
                      <a16:creationId xmlns:a16="http://schemas.microsoft.com/office/drawing/2014/main" id="{717FE862-BCC0-4A29-929E-7B973BC1325B}"/>
                    </a:ext>
                  </a:extLst>
                </p:cNvPr>
                <p:cNvSpPr/>
                <p:nvPr/>
              </p:nvSpPr>
              <p:spPr>
                <a:xfrm>
                  <a:off x="3902435" y="3345774"/>
                  <a:ext cx="834784"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Rectangle 60">
                  <a:extLst>
                    <a:ext uri="{FF2B5EF4-FFF2-40B4-BE49-F238E27FC236}">
                      <a16:creationId xmlns:a16="http://schemas.microsoft.com/office/drawing/2014/main" id="{81978213-0F9F-4765-8A7C-5B439F541A69}"/>
                    </a:ext>
                  </a:extLst>
                </p:cNvPr>
                <p:cNvSpPr/>
                <p:nvPr/>
              </p:nvSpPr>
              <p:spPr>
                <a:xfrm>
                  <a:off x="3899190" y="3877551"/>
                  <a:ext cx="834784"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TextBox 74">
                  <a:extLst>
                    <a:ext uri="{FF2B5EF4-FFF2-40B4-BE49-F238E27FC236}">
                      <a16:creationId xmlns:a16="http://schemas.microsoft.com/office/drawing/2014/main" id="{EA1EC026-74ED-4BB8-A3C0-8A208E93B452}"/>
                    </a:ext>
                  </a:extLst>
                </p:cNvPr>
                <p:cNvSpPr txBox="1"/>
                <p:nvPr/>
              </p:nvSpPr>
              <p:spPr>
                <a:xfrm>
                  <a:off x="3910417" y="395361"/>
                  <a:ext cx="826440" cy="338554"/>
                </a:xfrm>
                <a:prstGeom prst="rect">
                  <a:avLst/>
                </a:prstGeom>
                <a:noFill/>
              </p:spPr>
              <p:txBody>
                <a:bodyPr wrap="square" rtlCol="0" anchor="ctr" anchorCtr="0">
                  <a:spAutoFit/>
                </a:bodyPr>
                <a:lstStyle/>
                <a:p>
                  <a:pPr algn="ctr"/>
                  <a:r>
                    <a:rPr lang="en-US" sz="800" b="1" dirty="0">
                      <a:solidFill>
                        <a:schemeClr val="bg1"/>
                      </a:solidFill>
                      <a:ea typeface="League Spartan" charset="0"/>
                      <a:cs typeface="Poppins" pitchFamily="2" charset="77"/>
                    </a:rPr>
                    <a:t>Pour/</a:t>
                  </a:r>
                  <a:br>
                    <a:rPr lang="en-US" sz="800" b="1" dirty="0">
                      <a:solidFill>
                        <a:schemeClr val="bg1"/>
                      </a:solidFill>
                      <a:ea typeface="League Spartan" charset="0"/>
                      <a:cs typeface="Poppins" pitchFamily="2" charset="77"/>
                    </a:rPr>
                  </a:br>
                  <a:r>
                    <a:rPr lang="en-US" sz="800" b="1" dirty="0">
                      <a:solidFill>
                        <a:schemeClr val="bg1"/>
                      </a:solidFill>
                      <a:ea typeface="League Spartan" charset="0"/>
                      <a:cs typeface="Poppins" pitchFamily="2" charset="77"/>
                    </a:rPr>
                    <a:t>Spray-on</a:t>
                  </a:r>
                  <a:endParaRPr lang="en-US" sz="900" b="1" dirty="0">
                    <a:solidFill>
                      <a:schemeClr val="bg1"/>
                    </a:solidFill>
                    <a:ea typeface="League Spartan" charset="0"/>
                    <a:cs typeface="Poppins" pitchFamily="2" charset="77"/>
                  </a:endParaRPr>
                </a:p>
              </p:txBody>
            </p:sp>
            <p:sp>
              <p:nvSpPr>
                <p:cNvPr id="95" name="Rectangle 94">
                  <a:extLst>
                    <a:ext uri="{FF2B5EF4-FFF2-40B4-BE49-F238E27FC236}">
                      <a16:creationId xmlns:a16="http://schemas.microsoft.com/office/drawing/2014/main" id="{5BD7C8EC-1E8E-4652-AA48-D678469E78BE}"/>
                    </a:ext>
                  </a:extLst>
                </p:cNvPr>
                <p:cNvSpPr/>
                <p:nvPr/>
              </p:nvSpPr>
              <p:spPr>
                <a:xfrm>
                  <a:off x="4733740" y="699993"/>
                  <a:ext cx="828000"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Rectangle 95">
                  <a:extLst>
                    <a:ext uri="{FF2B5EF4-FFF2-40B4-BE49-F238E27FC236}">
                      <a16:creationId xmlns:a16="http://schemas.microsoft.com/office/drawing/2014/main" id="{F57119E4-D95F-4E14-88B7-E7A3CF786CFD}"/>
                    </a:ext>
                  </a:extLst>
                </p:cNvPr>
                <p:cNvSpPr/>
                <p:nvPr/>
              </p:nvSpPr>
              <p:spPr>
                <a:xfrm>
                  <a:off x="5561988" y="698900"/>
                  <a:ext cx="828000"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Rectangle 96">
                  <a:extLst>
                    <a:ext uri="{FF2B5EF4-FFF2-40B4-BE49-F238E27FC236}">
                      <a16:creationId xmlns:a16="http://schemas.microsoft.com/office/drawing/2014/main" id="{5DC2A1D7-EEE5-4D34-94B8-05899E82A32F}"/>
                    </a:ext>
                  </a:extLst>
                </p:cNvPr>
                <p:cNvSpPr/>
                <p:nvPr/>
              </p:nvSpPr>
              <p:spPr>
                <a:xfrm>
                  <a:off x="6385960" y="699120"/>
                  <a:ext cx="828000"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Rectangle 101">
                  <a:extLst>
                    <a:ext uri="{FF2B5EF4-FFF2-40B4-BE49-F238E27FC236}">
                      <a16:creationId xmlns:a16="http://schemas.microsoft.com/office/drawing/2014/main" id="{F78CDD25-A7CB-486A-83EE-524E410D8403}"/>
                    </a:ext>
                  </a:extLst>
                </p:cNvPr>
                <p:cNvSpPr/>
                <p:nvPr/>
              </p:nvSpPr>
              <p:spPr>
                <a:xfrm>
                  <a:off x="4728815" y="1239245"/>
                  <a:ext cx="834784"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 name="Rectangle 102">
                  <a:extLst>
                    <a:ext uri="{FF2B5EF4-FFF2-40B4-BE49-F238E27FC236}">
                      <a16:creationId xmlns:a16="http://schemas.microsoft.com/office/drawing/2014/main" id="{99B6777D-9BCA-49B9-922F-14C6D25A42E9}"/>
                    </a:ext>
                  </a:extLst>
                </p:cNvPr>
                <p:cNvSpPr/>
                <p:nvPr/>
              </p:nvSpPr>
              <p:spPr>
                <a:xfrm>
                  <a:off x="4728815" y="1769373"/>
                  <a:ext cx="834784"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 name="Rectangle 103">
                  <a:extLst>
                    <a:ext uri="{FF2B5EF4-FFF2-40B4-BE49-F238E27FC236}">
                      <a16:creationId xmlns:a16="http://schemas.microsoft.com/office/drawing/2014/main" id="{41512309-2B3E-41DF-B68F-5A6A41307C17}"/>
                    </a:ext>
                  </a:extLst>
                </p:cNvPr>
                <p:cNvSpPr/>
                <p:nvPr/>
              </p:nvSpPr>
              <p:spPr>
                <a:xfrm>
                  <a:off x="4728815" y="2299502"/>
                  <a:ext cx="834784"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5" name="Rectangle 104">
                  <a:extLst>
                    <a:ext uri="{FF2B5EF4-FFF2-40B4-BE49-F238E27FC236}">
                      <a16:creationId xmlns:a16="http://schemas.microsoft.com/office/drawing/2014/main" id="{36344F51-104E-4069-9FD8-76620BC3ABE0}"/>
                    </a:ext>
                  </a:extLst>
                </p:cNvPr>
                <p:cNvSpPr/>
                <p:nvPr/>
              </p:nvSpPr>
              <p:spPr>
                <a:xfrm>
                  <a:off x="4724823" y="2825988"/>
                  <a:ext cx="834784"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 name="Rectangle 105">
                  <a:extLst>
                    <a:ext uri="{FF2B5EF4-FFF2-40B4-BE49-F238E27FC236}">
                      <a16:creationId xmlns:a16="http://schemas.microsoft.com/office/drawing/2014/main" id="{52EADD18-7A62-4C6D-BCFF-18D46A1B023A}"/>
                    </a:ext>
                  </a:extLst>
                </p:cNvPr>
                <p:cNvSpPr/>
                <p:nvPr/>
              </p:nvSpPr>
              <p:spPr>
                <a:xfrm>
                  <a:off x="4729178" y="3351424"/>
                  <a:ext cx="834784"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7" name="Rectangle 106">
                  <a:extLst>
                    <a:ext uri="{FF2B5EF4-FFF2-40B4-BE49-F238E27FC236}">
                      <a16:creationId xmlns:a16="http://schemas.microsoft.com/office/drawing/2014/main" id="{B4B5CA6D-7142-4BBB-BEA4-6297C99ED33F}"/>
                    </a:ext>
                  </a:extLst>
                </p:cNvPr>
                <p:cNvSpPr/>
                <p:nvPr/>
              </p:nvSpPr>
              <p:spPr>
                <a:xfrm>
                  <a:off x="4725933" y="3883201"/>
                  <a:ext cx="834784"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8" name="Rectangle 107">
                  <a:extLst>
                    <a:ext uri="{FF2B5EF4-FFF2-40B4-BE49-F238E27FC236}">
                      <a16:creationId xmlns:a16="http://schemas.microsoft.com/office/drawing/2014/main" id="{D6B3914D-C93C-4694-9CD2-873C7E615318}"/>
                    </a:ext>
                  </a:extLst>
                </p:cNvPr>
                <p:cNvSpPr/>
                <p:nvPr/>
              </p:nvSpPr>
              <p:spPr>
                <a:xfrm>
                  <a:off x="5563334" y="1230754"/>
                  <a:ext cx="834784"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9" name="Rectangle 108">
                  <a:extLst>
                    <a:ext uri="{FF2B5EF4-FFF2-40B4-BE49-F238E27FC236}">
                      <a16:creationId xmlns:a16="http://schemas.microsoft.com/office/drawing/2014/main" id="{67B0950E-7E5A-47AD-A21E-4E14323E379E}"/>
                    </a:ext>
                  </a:extLst>
                </p:cNvPr>
                <p:cNvSpPr/>
                <p:nvPr/>
              </p:nvSpPr>
              <p:spPr>
                <a:xfrm>
                  <a:off x="5563334" y="1760882"/>
                  <a:ext cx="834784"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0" name="Rectangle 109">
                  <a:extLst>
                    <a:ext uri="{FF2B5EF4-FFF2-40B4-BE49-F238E27FC236}">
                      <a16:creationId xmlns:a16="http://schemas.microsoft.com/office/drawing/2014/main" id="{D314635D-3B8B-40B9-9510-8B23CCAE1A4C}"/>
                    </a:ext>
                  </a:extLst>
                </p:cNvPr>
                <p:cNvSpPr/>
                <p:nvPr/>
              </p:nvSpPr>
              <p:spPr>
                <a:xfrm>
                  <a:off x="5563334" y="2291011"/>
                  <a:ext cx="834784"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1" name="Rectangle 110">
                  <a:extLst>
                    <a:ext uri="{FF2B5EF4-FFF2-40B4-BE49-F238E27FC236}">
                      <a16:creationId xmlns:a16="http://schemas.microsoft.com/office/drawing/2014/main" id="{70BCCDA6-9D91-4E5D-A279-7E960D0936F7}"/>
                    </a:ext>
                  </a:extLst>
                </p:cNvPr>
                <p:cNvSpPr/>
                <p:nvPr/>
              </p:nvSpPr>
              <p:spPr>
                <a:xfrm>
                  <a:off x="5559342" y="2817497"/>
                  <a:ext cx="834784"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Rectangle 111">
                  <a:extLst>
                    <a:ext uri="{FF2B5EF4-FFF2-40B4-BE49-F238E27FC236}">
                      <a16:creationId xmlns:a16="http://schemas.microsoft.com/office/drawing/2014/main" id="{EA5ADC3C-EC41-41A8-98DD-F4C6B3F079F1}"/>
                    </a:ext>
                  </a:extLst>
                </p:cNvPr>
                <p:cNvSpPr/>
                <p:nvPr/>
              </p:nvSpPr>
              <p:spPr>
                <a:xfrm>
                  <a:off x="5563697" y="3342933"/>
                  <a:ext cx="834784"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3" name="Rectangle 112">
                  <a:extLst>
                    <a:ext uri="{FF2B5EF4-FFF2-40B4-BE49-F238E27FC236}">
                      <a16:creationId xmlns:a16="http://schemas.microsoft.com/office/drawing/2014/main" id="{A23032A4-3092-4EE4-8E98-864F09105D2C}"/>
                    </a:ext>
                  </a:extLst>
                </p:cNvPr>
                <p:cNvSpPr/>
                <p:nvPr/>
              </p:nvSpPr>
              <p:spPr>
                <a:xfrm>
                  <a:off x="5560452" y="3874710"/>
                  <a:ext cx="834784"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4" name="Rectangle 113">
                  <a:extLst>
                    <a:ext uri="{FF2B5EF4-FFF2-40B4-BE49-F238E27FC236}">
                      <a16:creationId xmlns:a16="http://schemas.microsoft.com/office/drawing/2014/main" id="{4E816EDB-AF24-46DD-A5DB-4B1132D52641}"/>
                    </a:ext>
                  </a:extLst>
                </p:cNvPr>
                <p:cNvSpPr/>
                <p:nvPr/>
              </p:nvSpPr>
              <p:spPr>
                <a:xfrm>
                  <a:off x="6388503" y="1227716"/>
                  <a:ext cx="834784"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5" name="Rectangle 114">
                  <a:extLst>
                    <a:ext uri="{FF2B5EF4-FFF2-40B4-BE49-F238E27FC236}">
                      <a16:creationId xmlns:a16="http://schemas.microsoft.com/office/drawing/2014/main" id="{83F9238B-B4D1-47A6-865F-4C22DBC5E464}"/>
                    </a:ext>
                  </a:extLst>
                </p:cNvPr>
                <p:cNvSpPr/>
                <p:nvPr/>
              </p:nvSpPr>
              <p:spPr>
                <a:xfrm>
                  <a:off x="6388503" y="1757844"/>
                  <a:ext cx="834784"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Rectangle 115">
                  <a:extLst>
                    <a:ext uri="{FF2B5EF4-FFF2-40B4-BE49-F238E27FC236}">
                      <a16:creationId xmlns:a16="http://schemas.microsoft.com/office/drawing/2014/main" id="{B00A0907-024A-4025-ADA8-FA0F0AB9B3E8}"/>
                    </a:ext>
                  </a:extLst>
                </p:cNvPr>
                <p:cNvSpPr/>
                <p:nvPr/>
              </p:nvSpPr>
              <p:spPr>
                <a:xfrm>
                  <a:off x="6388503" y="2287973"/>
                  <a:ext cx="834784"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7" name="Rectangle 116">
                  <a:extLst>
                    <a:ext uri="{FF2B5EF4-FFF2-40B4-BE49-F238E27FC236}">
                      <a16:creationId xmlns:a16="http://schemas.microsoft.com/office/drawing/2014/main" id="{C6007FF8-91FA-4C13-B114-9505680EC8F1}"/>
                    </a:ext>
                  </a:extLst>
                </p:cNvPr>
                <p:cNvSpPr/>
                <p:nvPr/>
              </p:nvSpPr>
              <p:spPr>
                <a:xfrm>
                  <a:off x="6384511" y="2814459"/>
                  <a:ext cx="834784"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8" name="Rectangle 117">
                  <a:extLst>
                    <a:ext uri="{FF2B5EF4-FFF2-40B4-BE49-F238E27FC236}">
                      <a16:creationId xmlns:a16="http://schemas.microsoft.com/office/drawing/2014/main" id="{FDE4DB56-DE5F-422D-9AE4-8CE94AA1C14E}"/>
                    </a:ext>
                  </a:extLst>
                </p:cNvPr>
                <p:cNvSpPr/>
                <p:nvPr/>
              </p:nvSpPr>
              <p:spPr>
                <a:xfrm>
                  <a:off x="6388866" y="3339895"/>
                  <a:ext cx="834784"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9" name="Rectangle 118">
                  <a:extLst>
                    <a:ext uri="{FF2B5EF4-FFF2-40B4-BE49-F238E27FC236}">
                      <a16:creationId xmlns:a16="http://schemas.microsoft.com/office/drawing/2014/main" id="{06F63FAB-FF4D-4706-BD83-096714F4337D}"/>
                    </a:ext>
                  </a:extLst>
                </p:cNvPr>
                <p:cNvSpPr/>
                <p:nvPr/>
              </p:nvSpPr>
              <p:spPr>
                <a:xfrm>
                  <a:off x="6385621" y="3871672"/>
                  <a:ext cx="834784"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0" name="TextBox 119">
                  <a:extLst>
                    <a:ext uri="{FF2B5EF4-FFF2-40B4-BE49-F238E27FC236}">
                      <a16:creationId xmlns:a16="http://schemas.microsoft.com/office/drawing/2014/main" id="{423768FD-A40B-4FFE-8FE7-588D1E0E05D9}"/>
                    </a:ext>
                  </a:extLst>
                </p:cNvPr>
                <p:cNvSpPr txBox="1"/>
                <p:nvPr/>
              </p:nvSpPr>
              <p:spPr>
                <a:xfrm>
                  <a:off x="4693861" y="447285"/>
                  <a:ext cx="907672" cy="246221"/>
                </a:xfrm>
                <a:prstGeom prst="rect">
                  <a:avLst/>
                </a:prstGeom>
                <a:noFill/>
              </p:spPr>
              <p:txBody>
                <a:bodyPr wrap="square" rtlCol="0" anchor="ctr" anchorCtr="0">
                  <a:spAutoFit/>
                </a:bodyPr>
                <a:lstStyle/>
                <a:p>
                  <a:pPr algn="ctr"/>
                  <a:r>
                    <a:rPr lang="en-US" sz="1000" b="1" dirty="0">
                      <a:solidFill>
                        <a:schemeClr val="bg1"/>
                      </a:solidFill>
                      <a:ea typeface="League Spartan" charset="0"/>
                      <a:cs typeface="Poppins" pitchFamily="2" charset="77"/>
                    </a:rPr>
                    <a:t>Jetting</a:t>
                  </a:r>
                </a:p>
              </p:txBody>
            </p:sp>
            <p:sp>
              <p:nvSpPr>
                <p:cNvPr id="121" name="TextBox 120">
                  <a:extLst>
                    <a:ext uri="{FF2B5EF4-FFF2-40B4-BE49-F238E27FC236}">
                      <a16:creationId xmlns:a16="http://schemas.microsoft.com/office/drawing/2014/main" id="{541F4EBF-29D4-419C-842B-A48C64231CFD}"/>
                    </a:ext>
                  </a:extLst>
                </p:cNvPr>
                <p:cNvSpPr txBox="1"/>
                <p:nvPr/>
              </p:nvSpPr>
              <p:spPr>
                <a:xfrm>
                  <a:off x="5577566" y="446735"/>
                  <a:ext cx="828391" cy="246221"/>
                </a:xfrm>
                <a:prstGeom prst="rect">
                  <a:avLst/>
                </a:prstGeom>
                <a:noFill/>
              </p:spPr>
              <p:txBody>
                <a:bodyPr wrap="square" rtlCol="0" anchor="ctr" anchorCtr="0">
                  <a:spAutoFit/>
                </a:bodyPr>
                <a:lstStyle/>
                <a:p>
                  <a:pPr algn="ctr"/>
                  <a:r>
                    <a:rPr lang="en-US" sz="1000" b="1" dirty="0">
                      <a:solidFill>
                        <a:schemeClr val="bg1"/>
                      </a:solidFill>
                      <a:ea typeface="League Spartan" charset="0"/>
                      <a:cs typeface="Poppins" pitchFamily="2" charset="77"/>
                    </a:rPr>
                    <a:t>Dipping</a:t>
                  </a:r>
                </a:p>
              </p:txBody>
            </p:sp>
          </p:grpSp>
        </p:grpSp>
      </p:grpSp>
      <p:sp>
        <p:nvSpPr>
          <p:cNvPr id="122" name="TextBox 121">
            <a:extLst>
              <a:ext uri="{FF2B5EF4-FFF2-40B4-BE49-F238E27FC236}">
                <a16:creationId xmlns:a16="http://schemas.microsoft.com/office/drawing/2014/main" id="{E142D1F0-43FA-4AEE-9F30-224948DC0E81}"/>
              </a:ext>
            </a:extLst>
          </p:cNvPr>
          <p:cNvSpPr txBox="1"/>
          <p:nvPr/>
        </p:nvSpPr>
        <p:spPr>
          <a:xfrm>
            <a:off x="6211727" y="475843"/>
            <a:ext cx="972597" cy="246221"/>
          </a:xfrm>
          <a:prstGeom prst="rect">
            <a:avLst/>
          </a:prstGeom>
          <a:noFill/>
        </p:spPr>
        <p:txBody>
          <a:bodyPr wrap="square" rtlCol="0" anchor="ctr" anchorCtr="0">
            <a:spAutoFit/>
          </a:bodyPr>
          <a:lstStyle/>
          <a:p>
            <a:pPr algn="ctr"/>
            <a:r>
              <a:rPr lang="en-US" sz="1000" b="1" dirty="0">
                <a:solidFill>
                  <a:schemeClr val="bg1"/>
                </a:solidFill>
                <a:ea typeface="League Spartan" charset="0"/>
                <a:cs typeface="Poppins" pitchFamily="2" charset="77"/>
              </a:rPr>
              <a:t>Dressing</a:t>
            </a:r>
          </a:p>
        </p:txBody>
      </p:sp>
      <p:grpSp>
        <p:nvGrpSpPr>
          <p:cNvPr id="231" name="Group 230">
            <a:extLst>
              <a:ext uri="{FF2B5EF4-FFF2-40B4-BE49-F238E27FC236}">
                <a16:creationId xmlns:a16="http://schemas.microsoft.com/office/drawing/2014/main" id="{13D38EDA-47CA-4630-9DFB-87A23D116202}"/>
              </a:ext>
            </a:extLst>
          </p:cNvPr>
          <p:cNvGrpSpPr/>
          <p:nvPr/>
        </p:nvGrpSpPr>
        <p:grpSpPr>
          <a:xfrm>
            <a:off x="4017520" y="773464"/>
            <a:ext cx="2876564" cy="417266"/>
            <a:chOff x="4128729" y="744416"/>
            <a:chExt cx="2876564" cy="417266"/>
          </a:xfrm>
        </p:grpSpPr>
        <p:pic>
          <p:nvPicPr>
            <p:cNvPr id="123" name="Graphic 8" descr="Close outline">
              <a:extLst>
                <a:ext uri="{FF2B5EF4-FFF2-40B4-BE49-F238E27FC236}">
                  <a16:creationId xmlns:a16="http://schemas.microsoft.com/office/drawing/2014/main" id="{2B52B3A3-EB25-4553-BFA4-F6998D46037F}"/>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28729" y="771157"/>
              <a:ext cx="390525" cy="390525"/>
            </a:xfrm>
            <a:prstGeom prst="rect">
              <a:avLst/>
            </a:prstGeom>
          </p:spPr>
        </p:pic>
        <p:pic>
          <p:nvPicPr>
            <p:cNvPr id="124" name="Graphic 8" descr="Close outline">
              <a:extLst>
                <a:ext uri="{FF2B5EF4-FFF2-40B4-BE49-F238E27FC236}">
                  <a16:creationId xmlns:a16="http://schemas.microsoft.com/office/drawing/2014/main" id="{16BB477D-3BD4-4DF2-A2B0-99E1D54DA7F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47204" y="771157"/>
              <a:ext cx="390525" cy="390525"/>
            </a:xfrm>
            <a:prstGeom prst="rect">
              <a:avLst/>
            </a:prstGeom>
          </p:spPr>
        </p:pic>
        <p:pic>
          <p:nvPicPr>
            <p:cNvPr id="125" name="Graphic 8" descr="Close outline">
              <a:extLst>
                <a:ext uri="{FF2B5EF4-FFF2-40B4-BE49-F238E27FC236}">
                  <a16:creationId xmlns:a16="http://schemas.microsoft.com/office/drawing/2014/main" id="{7B51888F-4BD1-40F3-8BC8-5CFA9AB13BA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74147" y="769299"/>
              <a:ext cx="390525" cy="390525"/>
            </a:xfrm>
            <a:prstGeom prst="rect">
              <a:avLst/>
            </a:prstGeom>
          </p:spPr>
        </p:pic>
        <p:pic>
          <p:nvPicPr>
            <p:cNvPr id="162" name="Graphic 161" descr="Shield Tick outline">
              <a:extLst>
                <a:ext uri="{FF2B5EF4-FFF2-40B4-BE49-F238E27FC236}">
                  <a16:creationId xmlns:a16="http://schemas.microsoft.com/office/drawing/2014/main" id="{063DAC02-AA1A-454D-AA56-2B79E895AB2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610861" y="744416"/>
              <a:ext cx="394432" cy="394432"/>
            </a:xfrm>
            <a:prstGeom prst="rect">
              <a:avLst/>
            </a:prstGeom>
          </p:spPr>
        </p:pic>
      </p:grpSp>
      <p:grpSp>
        <p:nvGrpSpPr>
          <p:cNvPr id="232" name="Group 231">
            <a:extLst>
              <a:ext uri="{FF2B5EF4-FFF2-40B4-BE49-F238E27FC236}">
                <a16:creationId xmlns:a16="http://schemas.microsoft.com/office/drawing/2014/main" id="{19F3D744-3256-41B7-A98E-4F87DF6E7E2F}"/>
              </a:ext>
            </a:extLst>
          </p:cNvPr>
          <p:cNvGrpSpPr/>
          <p:nvPr/>
        </p:nvGrpSpPr>
        <p:grpSpPr>
          <a:xfrm>
            <a:off x="4017863" y="1316454"/>
            <a:ext cx="2875705" cy="399557"/>
            <a:chOff x="4129072" y="1287406"/>
            <a:chExt cx="2875705" cy="399557"/>
          </a:xfrm>
        </p:grpSpPr>
        <p:pic>
          <p:nvPicPr>
            <p:cNvPr id="17" name="Graphic 16" descr="Shield Tick outline">
              <a:extLst>
                <a:ext uri="{FF2B5EF4-FFF2-40B4-BE49-F238E27FC236}">
                  <a16:creationId xmlns:a16="http://schemas.microsoft.com/office/drawing/2014/main" id="{9E7A3BF1-813F-480E-BD12-7C3DCA495E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29072" y="1287406"/>
              <a:ext cx="394432" cy="394432"/>
            </a:xfrm>
            <a:prstGeom prst="rect">
              <a:avLst/>
            </a:prstGeom>
          </p:spPr>
        </p:pic>
        <p:pic>
          <p:nvPicPr>
            <p:cNvPr id="174" name="Graphic 8" descr="Close outline">
              <a:extLst>
                <a:ext uri="{FF2B5EF4-FFF2-40B4-BE49-F238E27FC236}">
                  <a16:creationId xmlns:a16="http://schemas.microsoft.com/office/drawing/2014/main" id="{8A7CC1FE-5B13-4FC6-BD39-A4AD24048FF3}"/>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56255" y="1294962"/>
              <a:ext cx="390525" cy="390525"/>
            </a:xfrm>
            <a:prstGeom prst="rect">
              <a:avLst/>
            </a:prstGeom>
          </p:spPr>
        </p:pic>
        <p:pic>
          <p:nvPicPr>
            <p:cNvPr id="175" name="Graphic 8" descr="Close outline">
              <a:extLst>
                <a:ext uri="{FF2B5EF4-FFF2-40B4-BE49-F238E27FC236}">
                  <a16:creationId xmlns:a16="http://schemas.microsoft.com/office/drawing/2014/main" id="{EA0CF907-0484-4EEB-ABD9-D94CA5F8A4C0}"/>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69649" y="1296438"/>
              <a:ext cx="390525" cy="390525"/>
            </a:xfrm>
            <a:prstGeom prst="rect">
              <a:avLst/>
            </a:prstGeom>
          </p:spPr>
        </p:pic>
        <p:pic>
          <p:nvPicPr>
            <p:cNvPr id="176" name="Graphic 8" descr="Close outline">
              <a:extLst>
                <a:ext uri="{FF2B5EF4-FFF2-40B4-BE49-F238E27FC236}">
                  <a16:creationId xmlns:a16="http://schemas.microsoft.com/office/drawing/2014/main" id="{A486FDF7-7286-4D80-A1B4-23DB2333B03D}"/>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14252" y="1294231"/>
              <a:ext cx="390525" cy="390525"/>
            </a:xfrm>
            <a:prstGeom prst="rect">
              <a:avLst/>
            </a:prstGeom>
          </p:spPr>
        </p:pic>
      </p:grpSp>
      <p:grpSp>
        <p:nvGrpSpPr>
          <p:cNvPr id="233" name="Group 232">
            <a:extLst>
              <a:ext uri="{FF2B5EF4-FFF2-40B4-BE49-F238E27FC236}">
                <a16:creationId xmlns:a16="http://schemas.microsoft.com/office/drawing/2014/main" id="{186A4946-D4A9-4254-BC4A-503E5383EA72}"/>
              </a:ext>
            </a:extLst>
          </p:cNvPr>
          <p:cNvGrpSpPr/>
          <p:nvPr/>
        </p:nvGrpSpPr>
        <p:grpSpPr>
          <a:xfrm>
            <a:off x="4016414" y="1846725"/>
            <a:ext cx="2877070" cy="402003"/>
            <a:chOff x="4127623" y="1817677"/>
            <a:chExt cx="2877070" cy="402003"/>
          </a:xfrm>
        </p:grpSpPr>
        <p:pic>
          <p:nvPicPr>
            <p:cNvPr id="163" name="Graphic 162" descr="Shield Tick outline">
              <a:extLst>
                <a:ext uri="{FF2B5EF4-FFF2-40B4-BE49-F238E27FC236}">
                  <a16:creationId xmlns:a16="http://schemas.microsoft.com/office/drawing/2014/main" id="{5D038A2F-C005-4247-BA7E-8AC525FFCE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27623" y="1817677"/>
              <a:ext cx="394432" cy="394432"/>
            </a:xfrm>
            <a:prstGeom prst="rect">
              <a:avLst/>
            </a:prstGeom>
          </p:spPr>
        </p:pic>
        <p:pic>
          <p:nvPicPr>
            <p:cNvPr id="177" name="Graphic 8" descr="Close outline">
              <a:extLst>
                <a:ext uri="{FF2B5EF4-FFF2-40B4-BE49-F238E27FC236}">
                  <a16:creationId xmlns:a16="http://schemas.microsoft.com/office/drawing/2014/main" id="{B01D901D-ADE6-43C7-BE76-1145AD8855C1}"/>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56960" y="1829155"/>
              <a:ext cx="390525" cy="390525"/>
            </a:xfrm>
            <a:prstGeom prst="rect">
              <a:avLst/>
            </a:prstGeom>
          </p:spPr>
        </p:pic>
        <p:pic>
          <p:nvPicPr>
            <p:cNvPr id="178" name="Graphic 8" descr="Close outline">
              <a:extLst>
                <a:ext uri="{FF2B5EF4-FFF2-40B4-BE49-F238E27FC236}">
                  <a16:creationId xmlns:a16="http://schemas.microsoft.com/office/drawing/2014/main" id="{342CE715-F0E0-47E5-A434-687851945270}"/>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75694" y="1829154"/>
              <a:ext cx="390525" cy="390525"/>
            </a:xfrm>
            <a:prstGeom prst="rect">
              <a:avLst/>
            </a:prstGeom>
          </p:spPr>
        </p:pic>
        <p:pic>
          <p:nvPicPr>
            <p:cNvPr id="179" name="Graphic 8" descr="Close outline">
              <a:extLst>
                <a:ext uri="{FF2B5EF4-FFF2-40B4-BE49-F238E27FC236}">
                  <a16:creationId xmlns:a16="http://schemas.microsoft.com/office/drawing/2014/main" id="{D92BF8DB-6176-453D-8683-E5C656F4C88E}"/>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14168" y="1827715"/>
              <a:ext cx="390525" cy="390525"/>
            </a:xfrm>
            <a:prstGeom prst="rect">
              <a:avLst/>
            </a:prstGeom>
          </p:spPr>
        </p:pic>
      </p:grpSp>
      <p:grpSp>
        <p:nvGrpSpPr>
          <p:cNvPr id="234" name="Group 233">
            <a:extLst>
              <a:ext uri="{FF2B5EF4-FFF2-40B4-BE49-F238E27FC236}">
                <a16:creationId xmlns:a16="http://schemas.microsoft.com/office/drawing/2014/main" id="{F0FFAAFC-6CC5-41AD-9F19-C3E245F04F6C}"/>
              </a:ext>
            </a:extLst>
          </p:cNvPr>
          <p:cNvGrpSpPr/>
          <p:nvPr/>
        </p:nvGrpSpPr>
        <p:grpSpPr>
          <a:xfrm>
            <a:off x="4008407" y="2353492"/>
            <a:ext cx="2883422" cy="428444"/>
            <a:chOff x="4119616" y="2324444"/>
            <a:chExt cx="2883422" cy="428444"/>
          </a:xfrm>
        </p:grpSpPr>
        <p:pic>
          <p:nvPicPr>
            <p:cNvPr id="164" name="Graphic 163" descr="Shield Tick outline">
              <a:extLst>
                <a:ext uri="{FF2B5EF4-FFF2-40B4-BE49-F238E27FC236}">
                  <a16:creationId xmlns:a16="http://schemas.microsoft.com/office/drawing/2014/main" id="{9D812C59-417C-48C5-A90B-1D02C6E571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61222" y="2352562"/>
              <a:ext cx="394432" cy="394432"/>
            </a:xfrm>
            <a:prstGeom prst="rect">
              <a:avLst/>
            </a:prstGeom>
          </p:spPr>
        </p:pic>
        <p:pic>
          <p:nvPicPr>
            <p:cNvPr id="165" name="Graphic 164" descr="Shield Tick outline">
              <a:extLst>
                <a:ext uri="{FF2B5EF4-FFF2-40B4-BE49-F238E27FC236}">
                  <a16:creationId xmlns:a16="http://schemas.microsoft.com/office/drawing/2014/main" id="{83665B42-AE69-4B41-9D18-ED27D3EB55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608606" y="2324444"/>
              <a:ext cx="394432" cy="394432"/>
            </a:xfrm>
            <a:prstGeom prst="rect">
              <a:avLst/>
            </a:prstGeom>
          </p:spPr>
        </p:pic>
        <p:pic>
          <p:nvPicPr>
            <p:cNvPr id="180" name="Graphic 8" descr="Close outline">
              <a:extLst>
                <a:ext uri="{FF2B5EF4-FFF2-40B4-BE49-F238E27FC236}">
                  <a16:creationId xmlns:a16="http://schemas.microsoft.com/office/drawing/2014/main" id="{32EA6DC8-FE99-4540-A0FA-4E585C166EA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74555" y="2351100"/>
              <a:ext cx="390525" cy="390525"/>
            </a:xfrm>
            <a:prstGeom prst="rect">
              <a:avLst/>
            </a:prstGeom>
          </p:spPr>
        </p:pic>
        <p:pic>
          <p:nvPicPr>
            <p:cNvPr id="181" name="Graphic 8" descr="Close outline">
              <a:extLst>
                <a:ext uri="{FF2B5EF4-FFF2-40B4-BE49-F238E27FC236}">
                  <a16:creationId xmlns:a16="http://schemas.microsoft.com/office/drawing/2014/main" id="{9F5E27AB-33D1-4CF4-BE50-1A1A87AC4C3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19616" y="2362363"/>
              <a:ext cx="390525" cy="390525"/>
            </a:xfrm>
            <a:prstGeom prst="rect">
              <a:avLst/>
            </a:prstGeom>
          </p:spPr>
        </p:pic>
      </p:grpSp>
      <p:grpSp>
        <p:nvGrpSpPr>
          <p:cNvPr id="235" name="Group 234">
            <a:extLst>
              <a:ext uri="{FF2B5EF4-FFF2-40B4-BE49-F238E27FC236}">
                <a16:creationId xmlns:a16="http://schemas.microsoft.com/office/drawing/2014/main" id="{B47202ED-9959-4374-A751-A4A737DD8AD2}"/>
              </a:ext>
            </a:extLst>
          </p:cNvPr>
          <p:cNvGrpSpPr/>
          <p:nvPr/>
        </p:nvGrpSpPr>
        <p:grpSpPr>
          <a:xfrm>
            <a:off x="4014888" y="2895779"/>
            <a:ext cx="2879024" cy="420058"/>
            <a:chOff x="4126097" y="2866731"/>
            <a:chExt cx="2879024" cy="420058"/>
          </a:xfrm>
        </p:grpSpPr>
        <p:pic>
          <p:nvPicPr>
            <p:cNvPr id="166" name="Graphic 165" descr="Shield Tick outline">
              <a:extLst>
                <a:ext uri="{FF2B5EF4-FFF2-40B4-BE49-F238E27FC236}">
                  <a16:creationId xmlns:a16="http://schemas.microsoft.com/office/drawing/2014/main" id="{7A7DCEBA-690E-4FEA-AB46-5D6AF3CFA8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53562" y="2866731"/>
              <a:ext cx="394432" cy="394432"/>
            </a:xfrm>
            <a:prstGeom prst="rect">
              <a:avLst/>
            </a:prstGeom>
          </p:spPr>
        </p:pic>
        <p:pic>
          <p:nvPicPr>
            <p:cNvPr id="167" name="Graphic 166" descr="Shield Tick outline">
              <a:extLst>
                <a:ext uri="{FF2B5EF4-FFF2-40B4-BE49-F238E27FC236}">
                  <a16:creationId xmlns:a16="http://schemas.microsoft.com/office/drawing/2014/main" id="{5A0D3EDF-C7AA-4C4C-876A-BEE0154F1A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610689" y="2880501"/>
              <a:ext cx="394432" cy="394432"/>
            </a:xfrm>
            <a:prstGeom prst="rect">
              <a:avLst/>
            </a:prstGeom>
          </p:spPr>
        </p:pic>
        <p:pic>
          <p:nvPicPr>
            <p:cNvPr id="182" name="Graphic 8" descr="Close outline">
              <a:extLst>
                <a:ext uri="{FF2B5EF4-FFF2-40B4-BE49-F238E27FC236}">
                  <a16:creationId xmlns:a16="http://schemas.microsoft.com/office/drawing/2014/main" id="{69546FF4-E868-4999-B037-4E1B056621FA}"/>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26097" y="2896264"/>
              <a:ext cx="390525" cy="390525"/>
            </a:xfrm>
            <a:prstGeom prst="rect">
              <a:avLst/>
            </a:prstGeom>
          </p:spPr>
        </p:pic>
        <p:pic>
          <p:nvPicPr>
            <p:cNvPr id="183" name="Graphic 8" descr="Close outline">
              <a:extLst>
                <a:ext uri="{FF2B5EF4-FFF2-40B4-BE49-F238E27FC236}">
                  <a16:creationId xmlns:a16="http://schemas.microsoft.com/office/drawing/2014/main" id="{1FE978FF-599A-44F9-980D-B0596E5BCA0A}"/>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75175" y="2894191"/>
              <a:ext cx="390525" cy="390525"/>
            </a:xfrm>
            <a:prstGeom prst="rect">
              <a:avLst/>
            </a:prstGeom>
          </p:spPr>
        </p:pic>
      </p:grpSp>
      <p:grpSp>
        <p:nvGrpSpPr>
          <p:cNvPr id="236" name="Group 235">
            <a:extLst>
              <a:ext uri="{FF2B5EF4-FFF2-40B4-BE49-F238E27FC236}">
                <a16:creationId xmlns:a16="http://schemas.microsoft.com/office/drawing/2014/main" id="{9E3712C1-D4F1-4431-AE45-3F4ADCE57012}"/>
              </a:ext>
            </a:extLst>
          </p:cNvPr>
          <p:cNvGrpSpPr/>
          <p:nvPr/>
        </p:nvGrpSpPr>
        <p:grpSpPr>
          <a:xfrm>
            <a:off x="4005105" y="3430018"/>
            <a:ext cx="2888842" cy="399740"/>
            <a:chOff x="4116314" y="3400970"/>
            <a:chExt cx="2888842" cy="399740"/>
          </a:xfrm>
        </p:grpSpPr>
        <p:pic>
          <p:nvPicPr>
            <p:cNvPr id="168" name="Graphic 167" descr="Shield Tick outline">
              <a:extLst>
                <a:ext uri="{FF2B5EF4-FFF2-40B4-BE49-F238E27FC236}">
                  <a16:creationId xmlns:a16="http://schemas.microsoft.com/office/drawing/2014/main" id="{E0AD40C5-9216-418C-A3E5-994FF76E1F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16314" y="3406278"/>
              <a:ext cx="394432" cy="394432"/>
            </a:xfrm>
            <a:prstGeom prst="rect">
              <a:avLst/>
            </a:prstGeom>
          </p:spPr>
        </p:pic>
        <p:pic>
          <p:nvPicPr>
            <p:cNvPr id="169" name="Graphic 168" descr="Shield Tick outline">
              <a:extLst>
                <a:ext uri="{FF2B5EF4-FFF2-40B4-BE49-F238E27FC236}">
                  <a16:creationId xmlns:a16="http://schemas.microsoft.com/office/drawing/2014/main" id="{CBC9E5D0-6922-4950-B3AA-B155CECA4D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61806" y="3400970"/>
              <a:ext cx="394432" cy="394432"/>
            </a:xfrm>
            <a:prstGeom prst="rect">
              <a:avLst/>
            </a:prstGeom>
          </p:spPr>
        </p:pic>
        <p:pic>
          <p:nvPicPr>
            <p:cNvPr id="170" name="Graphic 169" descr="Shield Tick outline">
              <a:extLst>
                <a:ext uri="{FF2B5EF4-FFF2-40B4-BE49-F238E27FC236}">
                  <a16:creationId xmlns:a16="http://schemas.microsoft.com/office/drawing/2014/main" id="{765ECBAA-678A-485D-9378-C1C5AA055C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74034" y="3403253"/>
              <a:ext cx="394432" cy="394432"/>
            </a:xfrm>
            <a:prstGeom prst="rect">
              <a:avLst/>
            </a:prstGeom>
          </p:spPr>
        </p:pic>
        <p:pic>
          <p:nvPicPr>
            <p:cNvPr id="171" name="Graphic 170" descr="Shield Tick outline">
              <a:extLst>
                <a:ext uri="{FF2B5EF4-FFF2-40B4-BE49-F238E27FC236}">
                  <a16:creationId xmlns:a16="http://schemas.microsoft.com/office/drawing/2014/main" id="{50BBE2F5-F270-434F-B389-CEE7827B03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610724" y="3401205"/>
              <a:ext cx="394432" cy="394432"/>
            </a:xfrm>
            <a:prstGeom prst="rect">
              <a:avLst/>
            </a:prstGeom>
          </p:spPr>
        </p:pic>
      </p:grpSp>
      <p:grpSp>
        <p:nvGrpSpPr>
          <p:cNvPr id="237" name="Group 236">
            <a:extLst>
              <a:ext uri="{FF2B5EF4-FFF2-40B4-BE49-F238E27FC236}">
                <a16:creationId xmlns:a16="http://schemas.microsoft.com/office/drawing/2014/main" id="{0935E7FF-CCEE-4074-A692-B3F42562ED5B}"/>
              </a:ext>
            </a:extLst>
          </p:cNvPr>
          <p:cNvGrpSpPr/>
          <p:nvPr/>
        </p:nvGrpSpPr>
        <p:grpSpPr>
          <a:xfrm>
            <a:off x="3989600" y="3962262"/>
            <a:ext cx="2902959" cy="395613"/>
            <a:chOff x="4100809" y="3933214"/>
            <a:chExt cx="2902959" cy="395613"/>
          </a:xfrm>
        </p:grpSpPr>
        <p:pic>
          <p:nvPicPr>
            <p:cNvPr id="172" name="Graphic 171" descr="Shield Tick outline">
              <a:extLst>
                <a:ext uri="{FF2B5EF4-FFF2-40B4-BE49-F238E27FC236}">
                  <a16:creationId xmlns:a16="http://schemas.microsoft.com/office/drawing/2014/main" id="{DBDCECF6-8CE0-49E9-B077-2D19ABF72E9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00809" y="3934395"/>
              <a:ext cx="394432" cy="394432"/>
            </a:xfrm>
            <a:prstGeom prst="rect">
              <a:avLst/>
            </a:prstGeom>
          </p:spPr>
        </p:pic>
        <p:pic>
          <p:nvPicPr>
            <p:cNvPr id="184" name="Graphic 8" descr="Close outline">
              <a:extLst>
                <a:ext uri="{FF2B5EF4-FFF2-40B4-BE49-F238E27FC236}">
                  <a16:creationId xmlns:a16="http://schemas.microsoft.com/office/drawing/2014/main" id="{5B24D6C3-0A6D-4435-9F03-9614BCDBBFF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51524" y="3935182"/>
              <a:ext cx="390525" cy="390525"/>
            </a:xfrm>
            <a:prstGeom prst="rect">
              <a:avLst/>
            </a:prstGeom>
          </p:spPr>
        </p:pic>
        <p:pic>
          <p:nvPicPr>
            <p:cNvPr id="185" name="Graphic 8" descr="Close outline">
              <a:extLst>
                <a:ext uri="{FF2B5EF4-FFF2-40B4-BE49-F238E27FC236}">
                  <a16:creationId xmlns:a16="http://schemas.microsoft.com/office/drawing/2014/main" id="{3F6A4566-9619-42B8-9CE1-5266184B766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69557" y="3933214"/>
              <a:ext cx="390525" cy="390525"/>
            </a:xfrm>
            <a:prstGeom prst="rect">
              <a:avLst/>
            </a:prstGeom>
          </p:spPr>
        </p:pic>
        <p:pic>
          <p:nvPicPr>
            <p:cNvPr id="186" name="Graphic 8" descr="Close outline">
              <a:extLst>
                <a:ext uri="{FF2B5EF4-FFF2-40B4-BE49-F238E27FC236}">
                  <a16:creationId xmlns:a16="http://schemas.microsoft.com/office/drawing/2014/main" id="{C586A0E6-0F3B-4C4F-93FA-66EDF69EFA1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13243" y="3935182"/>
              <a:ext cx="390525" cy="390525"/>
            </a:xfrm>
            <a:prstGeom prst="rect">
              <a:avLst/>
            </a:prstGeom>
          </p:spPr>
        </p:pic>
      </p:grpSp>
      <p:pic>
        <p:nvPicPr>
          <p:cNvPr id="220" name="Graphic 219" descr="Warning with solid fill">
            <a:extLst>
              <a:ext uri="{FF2B5EF4-FFF2-40B4-BE49-F238E27FC236}">
                <a16:creationId xmlns:a16="http://schemas.microsoft.com/office/drawing/2014/main" id="{14BE2BE1-77A1-4693-B98E-591C191B3C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95514" y="729804"/>
            <a:ext cx="524508" cy="524508"/>
          </a:xfrm>
          <a:prstGeom prst="rect">
            <a:avLst/>
          </a:prstGeom>
        </p:spPr>
      </p:pic>
      <p:pic>
        <p:nvPicPr>
          <p:cNvPr id="221" name="Graphic 220" descr="Warning with solid fill">
            <a:extLst>
              <a:ext uri="{FF2B5EF4-FFF2-40B4-BE49-F238E27FC236}">
                <a16:creationId xmlns:a16="http://schemas.microsoft.com/office/drawing/2014/main" id="{7DBC3C04-3912-429A-8F53-EED7C4F609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03644" y="1262643"/>
            <a:ext cx="524508" cy="524508"/>
          </a:xfrm>
          <a:prstGeom prst="rect">
            <a:avLst/>
          </a:prstGeom>
        </p:spPr>
      </p:pic>
      <p:pic>
        <p:nvPicPr>
          <p:cNvPr id="222" name="Graphic 221" descr="Warning with solid fill">
            <a:extLst>
              <a:ext uri="{FF2B5EF4-FFF2-40B4-BE49-F238E27FC236}">
                <a16:creationId xmlns:a16="http://schemas.microsoft.com/office/drawing/2014/main" id="{818D88E1-DA62-4207-8DE5-BAE19A4BE6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04599" y="1805919"/>
            <a:ext cx="524508" cy="524508"/>
          </a:xfrm>
          <a:prstGeom prst="rect">
            <a:avLst/>
          </a:prstGeom>
        </p:spPr>
      </p:pic>
      <p:pic>
        <p:nvPicPr>
          <p:cNvPr id="223" name="Graphic 222" descr="Warning with solid fill">
            <a:extLst>
              <a:ext uri="{FF2B5EF4-FFF2-40B4-BE49-F238E27FC236}">
                <a16:creationId xmlns:a16="http://schemas.microsoft.com/office/drawing/2014/main" id="{28A7CF93-109F-43B7-A2F5-9D7EF9CDFB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03724" y="2329426"/>
            <a:ext cx="524508" cy="524508"/>
          </a:xfrm>
          <a:prstGeom prst="rect">
            <a:avLst/>
          </a:prstGeom>
        </p:spPr>
      </p:pic>
      <p:pic>
        <p:nvPicPr>
          <p:cNvPr id="224" name="Graphic 223" descr="Warning with solid fill">
            <a:extLst>
              <a:ext uri="{FF2B5EF4-FFF2-40B4-BE49-F238E27FC236}">
                <a16:creationId xmlns:a16="http://schemas.microsoft.com/office/drawing/2014/main" id="{8D67BDDA-C478-4991-AFA9-F4A50AD982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03644" y="2872003"/>
            <a:ext cx="524508" cy="524508"/>
          </a:xfrm>
          <a:prstGeom prst="rect">
            <a:avLst/>
          </a:prstGeom>
        </p:spPr>
      </p:pic>
      <p:sp>
        <p:nvSpPr>
          <p:cNvPr id="225" name="TextBox 224">
            <a:extLst>
              <a:ext uri="{FF2B5EF4-FFF2-40B4-BE49-F238E27FC236}">
                <a16:creationId xmlns:a16="http://schemas.microsoft.com/office/drawing/2014/main" id="{763642F1-231E-4A09-84F3-0749C466B76B}"/>
              </a:ext>
            </a:extLst>
          </p:cNvPr>
          <p:cNvSpPr txBox="1"/>
          <p:nvPr/>
        </p:nvSpPr>
        <p:spPr>
          <a:xfrm>
            <a:off x="8437406" y="305529"/>
            <a:ext cx="459658" cy="276999"/>
          </a:xfrm>
          <a:prstGeom prst="rect">
            <a:avLst/>
          </a:prstGeom>
          <a:noFill/>
        </p:spPr>
        <p:txBody>
          <a:bodyPr wrap="square" rtlCol="0" anchor="ctr" anchorCtr="0">
            <a:spAutoFit/>
          </a:bodyPr>
          <a:lstStyle/>
          <a:p>
            <a:pPr algn="ctr"/>
            <a:r>
              <a:rPr lang="en-US" sz="1200" b="1" dirty="0">
                <a:ea typeface="League Spartan" charset="0"/>
                <a:cs typeface="Poppins" pitchFamily="2" charset="77"/>
              </a:rPr>
              <a:t>LICE</a:t>
            </a:r>
            <a:endParaRPr lang="en-US" sz="1050" b="1" dirty="0">
              <a:ea typeface="League Spartan" charset="0"/>
              <a:cs typeface="Poppins" pitchFamily="2" charset="77"/>
            </a:endParaRPr>
          </a:p>
        </p:txBody>
      </p:sp>
      <p:sp>
        <p:nvSpPr>
          <p:cNvPr id="136" name="Rectangle 135">
            <a:extLst>
              <a:ext uri="{FF2B5EF4-FFF2-40B4-BE49-F238E27FC236}">
                <a16:creationId xmlns:a16="http://schemas.microsoft.com/office/drawing/2014/main" id="{4476819E-CE67-4329-8460-DACA787A9A86}"/>
              </a:ext>
            </a:extLst>
          </p:cNvPr>
          <p:cNvSpPr/>
          <p:nvPr/>
        </p:nvSpPr>
        <p:spPr>
          <a:xfrm>
            <a:off x="552042" y="716347"/>
            <a:ext cx="1810441" cy="643818"/>
          </a:xfrm>
          <a:prstGeom prst="rect">
            <a:avLst/>
          </a:prstGeom>
          <a:solidFill>
            <a:srgbClr val="383E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7" name="Rectangle 136">
            <a:extLst>
              <a:ext uri="{FF2B5EF4-FFF2-40B4-BE49-F238E27FC236}">
                <a16:creationId xmlns:a16="http://schemas.microsoft.com/office/drawing/2014/main" id="{1A32AD2E-18D7-47B3-9983-A0322C4D8C07}"/>
              </a:ext>
            </a:extLst>
          </p:cNvPr>
          <p:cNvSpPr/>
          <p:nvPr/>
        </p:nvSpPr>
        <p:spPr>
          <a:xfrm>
            <a:off x="552042" y="1260104"/>
            <a:ext cx="1810441" cy="639580"/>
          </a:xfrm>
          <a:prstGeom prst="rect">
            <a:avLst/>
          </a:prstGeom>
          <a:solidFill>
            <a:srgbClr val="B0917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8" name="Rectangle 137">
            <a:extLst>
              <a:ext uri="{FF2B5EF4-FFF2-40B4-BE49-F238E27FC236}">
                <a16:creationId xmlns:a16="http://schemas.microsoft.com/office/drawing/2014/main" id="{741322D3-F9B3-4906-8E1F-25739114BAE6}"/>
              </a:ext>
            </a:extLst>
          </p:cNvPr>
          <p:cNvSpPr/>
          <p:nvPr/>
        </p:nvSpPr>
        <p:spPr>
          <a:xfrm>
            <a:off x="552042" y="1790075"/>
            <a:ext cx="1810441" cy="515936"/>
          </a:xfrm>
          <a:prstGeom prst="rect">
            <a:avLst/>
          </a:prstGeom>
          <a:solidFill>
            <a:srgbClr val="B2B2B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 name="Rectangle 138">
            <a:extLst>
              <a:ext uri="{FF2B5EF4-FFF2-40B4-BE49-F238E27FC236}">
                <a16:creationId xmlns:a16="http://schemas.microsoft.com/office/drawing/2014/main" id="{2D0E898E-24E5-4FFE-AE46-F83725A97961}"/>
              </a:ext>
            </a:extLst>
          </p:cNvPr>
          <p:cNvSpPr/>
          <p:nvPr/>
        </p:nvSpPr>
        <p:spPr>
          <a:xfrm>
            <a:off x="552042" y="2330088"/>
            <a:ext cx="1810441" cy="513795"/>
          </a:xfrm>
          <a:prstGeom prst="rect">
            <a:avLst/>
          </a:prstGeom>
          <a:solidFill>
            <a:srgbClr val="7CC7B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0" name="TextBox 139">
            <a:extLst>
              <a:ext uri="{FF2B5EF4-FFF2-40B4-BE49-F238E27FC236}">
                <a16:creationId xmlns:a16="http://schemas.microsoft.com/office/drawing/2014/main" id="{DA69CC03-BF42-42A2-B272-4774A19AFC94}"/>
              </a:ext>
            </a:extLst>
          </p:cNvPr>
          <p:cNvSpPr txBox="1"/>
          <p:nvPr/>
        </p:nvSpPr>
        <p:spPr>
          <a:xfrm>
            <a:off x="584492" y="861135"/>
            <a:ext cx="1767053"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Organo-phosphates (</a:t>
            </a:r>
            <a:r>
              <a:rPr lang="en-AU" sz="1050" b="1" dirty="0" err="1">
                <a:solidFill>
                  <a:schemeClr val="bg1"/>
                </a:solidFill>
                <a:cs typeface="Poppins" pitchFamily="2" charset="77"/>
              </a:rPr>
              <a:t>OPs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141" name="TextBox 140">
            <a:extLst>
              <a:ext uri="{FF2B5EF4-FFF2-40B4-BE49-F238E27FC236}">
                <a16:creationId xmlns:a16="http://schemas.microsoft.com/office/drawing/2014/main" id="{1D60D368-F03C-470D-BB2D-89F1F323AEFB}"/>
              </a:ext>
            </a:extLst>
          </p:cNvPr>
          <p:cNvSpPr txBox="1"/>
          <p:nvPr/>
        </p:nvSpPr>
        <p:spPr>
          <a:xfrm>
            <a:off x="598498" y="1417667"/>
            <a:ext cx="172594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Synthetic Pyrethroids (SPs)</a:t>
            </a:r>
            <a:endParaRPr lang="en-US" sz="1050" b="1" dirty="0">
              <a:solidFill>
                <a:schemeClr val="bg1"/>
              </a:solidFill>
              <a:cs typeface="Poppins" pitchFamily="2" charset="77"/>
            </a:endParaRPr>
          </a:p>
        </p:txBody>
      </p:sp>
      <p:sp>
        <p:nvSpPr>
          <p:cNvPr id="142" name="TextBox 141">
            <a:extLst>
              <a:ext uri="{FF2B5EF4-FFF2-40B4-BE49-F238E27FC236}">
                <a16:creationId xmlns:a16="http://schemas.microsoft.com/office/drawing/2014/main" id="{6FC7179A-61C6-49EF-A44A-E5290EDC4481}"/>
              </a:ext>
            </a:extLst>
          </p:cNvPr>
          <p:cNvSpPr txBox="1"/>
          <p:nvPr/>
        </p:nvSpPr>
        <p:spPr>
          <a:xfrm>
            <a:off x="442904" y="1921788"/>
            <a:ext cx="200788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Neonicotinoids</a:t>
            </a:r>
            <a:endParaRPr lang="en-US" sz="1050" b="1" dirty="0">
              <a:solidFill>
                <a:schemeClr val="bg1"/>
              </a:solidFill>
              <a:cs typeface="Poppins" pitchFamily="2" charset="77"/>
            </a:endParaRPr>
          </a:p>
        </p:txBody>
      </p:sp>
      <p:sp>
        <p:nvSpPr>
          <p:cNvPr id="143" name="TextBox 142">
            <a:extLst>
              <a:ext uri="{FF2B5EF4-FFF2-40B4-BE49-F238E27FC236}">
                <a16:creationId xmlns:a16="http://schemas.microsoft.com/office/drawing/2014/main" id="{653F7DA7-AD0A-49D1-9172-1027B7A6F4E6}"/>
              </a:ext>
            </a:extLst>
          </p:cNvPr>
          <p:cNvSpPr txBox="1"/>
          <p:nvPr/>
        </p:nvSpPr>
        <p:spPr>
          <a:xfrm>
            <a:off x="549598" y="2469949"/>
            <a:ext cx="1832419"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Spinosyns</a:t>
            </a:r>
            <a:endParaRPr lang="en-US" sz="1050" b="1" dirty="0">
              <a:solidFill>
                <a:schemeClr val="bg1"/>
              </a:solidFill>
              <a:cs typeface="Poppins" pitchFamily="2" charset="77"/>
            </a:endParaRPr>
          </a:p>
        </p:txBody>
      </p:sp>
      <p:sp>
        <p:nvSpPr>
          <p:cNvPr id="144" name="Rectangle 143">
            <a:extLst>
              <a:ext uri="{FF2B5EF4-FFF2-40B4-BE49-F238E27FC236}">
                <a16:creationId xmlns:a16="http://schemas.microsoft.com/office/drawing/2014/main" id="{95B2257E-9CDE-4EC8-A7CF-60A8535B9971}"/>
              </a:ext>
            </a:extLst>
          </p:cNvPr>
          <p:cNvSpPr/>
          <p:nvPr/>
        </p:nvSpPr>
        <p:spPr>
          <a:xfrm>
            <a:off x="548050" y="2856575"/>
            <a:ext cx="1810441" cy="510350"/>
          </a:xfrm>
          <a:prstGeom prst="rect">
            <a:avLst/>
          </a:prstGeom>
          <a:solidFill>
            <a:srgbClr val="FEBE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5" name="TextBox 144">
            <a:extLst>
              <a:ext uri="{FF2B5EF4-FFF2-40B4-BE49-F238E27FC236}">
                <a16:creationId xmlns:a16="http://schemas.microsoft.com/office/drawing/2014/main" id="{328334F1-1574-4E78-AD73-87B28B0C7D9C}"/>
              </a:ext>
            </a:extLst>
          </p:cNvPr>
          <p:cNvSpPr txBox="1"/>
          <p:nvPr/>
        </p:nvSpPr>
        <p:spPr>
          <a:xfrm>
            <a:off x="558554" y="3003602"/>
            <a:ext cx="1770781"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Macrocyclic Lactones (</a:t>
            </a:r>
            <a:r>
              <a:rPr lang="en-AU" sz="1050" b="1" dirty="0" err="1">
                <a:solidFill>
                  <a:schemeClr val="bg1"/>
                </a:solidFill>
                <a:cs typeface="Poppins" pitchFamily="2" charset="77"/>
              </a:rPr>
              <a:t>MLs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146" name="Rectangle 145">
            <a:extLst>
              <a:ext uri="{FF2B5EF4-FFF2-40B4-BE49-F238E27FC236}">
                <a16:creationId xmlns:a16="http://schemas.microsoft.com/office/drawing/2014/main" id="{7AA3B775-E208-4ABF-A7E8-3E464900866C}"/>
              </a:ext>
            </a:extLst>
          </p:cNvPr>
          <p:cNvSpPr/>
          <p:nvPr/>
        </p:nvSpPr>
        <p:spPr>
          <a:xfrm>
            <a:off x="558554" y="187729"/>
            <a:ext cx="1810441" cy="537189"/>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7" name="TextBox 146">
            <a:extLst>
              <a:ext uri="{FF2B5EF4-FFF2-40B4-BE49-F238E27FC236}">
                <a16:creationId xmlns:a16="http://schemas.microsoft.com/office/drawing/2014/main" id="{294E6896-7DDF-44E7-95BD-70E46673F38E}"/>
              </a:ext>
            </a:extLst>
          </p:cNvPr>
          <p:cNvSpPr txBox="1"/>
          <p:nvPr/>
        </p:nvSpPr>
        <p:spPr>
          <a:xfrm>
            <a:off x="598498" y="240220"/>
            <a:ext cx="1744091" cy="307777"/>
          </a:xfrm>
          <a:prstGeom prst="rect">
            <a:avLst/>
          </a:prstGeom>
          <a:noFill/>
        </p:spPr>
        <p:txBody>
          <a:bodyPr wrap="square" rtlCol="0" anchor="ctr" anchorCtr="0">
            <a:spAutoFit/>
          </a:bodyPr>
          <a:lstStyle/>
          <a:p>
            <a:pPr algn="ctr"/>
            <a:r>
              <a:rPr lang="en-US" sz="1400" b="1" dirty="0">
                <a:solidFill>
                  <a:schemeClr val="bg1"/>
                </a:solidFill>
                <a:ea typeface="League Spartan" charset="0"/>
                <a:cs typeface="Poppins" pitchFamily="2" charset="77"/>
              </a:rPr>
              <a:t>CHEMICAL GROUP</a:t>
            </a:r>
          </a:p>
        </p:txBody>
      </p:sp>
      <p:sp>
        <p:nvSpPr>
          <p:cNvPr id="148" name="Rectangle 147">
            <a:extLst>
              <a:ext uri="{FF2B5EF4-FFF2-40B4-BE49-F238E27FC236}">
                <a16:creationId xmlns:a16="http://schemas.microsoft.com/office/drawing/2014/main" id="{0EE7D036-7C97-470B-8D80-E365650B4EE8}"/>
              </a:ext>
            </a:extLst>
          </p:cNvPr>
          <p:cNvSpPr/>
          <p:nvPr/>
        </p:nvSpPr>
        <p:spPr>
          <a:xfrm>
            <a:off x="544805" y="3378627"/>
            <a:ext cx="1810441" cy="1047058"/>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9" name="TextBox 148">
            <a:extLst>
              <a:ext uri="{FF2B5EF4-FFF2-40B4-BE49-F238E27FC236}">
                <a16:creationId xmlns:a16="http://schemas.microsoft.com/office/drawing/2014/main" id="{DD1B8C38-655A-469F-9060-8E7DE32F4687}"/>
              </a:ext>
            </a:extLst>
          </p:cNvPr>
          <p:cNvSpPr txBox="1"/>
          <p:nvPr/>
        </p:nvSpPr>
        <p:spPr>
          <a:xfrm>
            <a:off x="584492" y="3624768"/>
            <a:ext cx="1765334" cy="430887"/>
          </a:xfrm>
          <a:prstGeom prst="rect">
            <a:avLst/>
          </a:prstGeom>
          <a:noFill/>
        </p:spPr>
        <p:txBody>
          <a:bodyPr wrap="square" rtlCol="0" anchor="ctr" anchorCtr="0">
            <a:spAutoFit/>
          </a:bodyPr>
          <a:lstStyle/>
          <a:p>
            <a:pPr algn="ctr"/>
            <a:br>
              <a:rPr lang="en-AU" sz="1050" b="1" dirty="0">
                <a:solidFill>
                  <a:schemeClr val="bg1"/>
                </a:solidFill>
                <a:cs typeface="Poppins" pitchFamily="2" charset="77"/>
              </a:rPr>
            </a:br>
            <a:r>
              <a:rPr lang="en-AU" sz="1050" b="1" dirty="0">
                <a:solidFill>
                  <a:schemeClr val="bg1"/>
                </a:solidFill>
                <a:cs typeface="Poppins" pitchFamily="2" charset="77"/>
              </a:rPr>
              <a:t>Insect Growth Regulators</a:t>
            </a:r>
            <a:endParaRPr lang="en-US" sz="1050" b="1" dirty="0">
              <a:solidFill>
                <a:schemeClr val="bg1"/>
              </a:solidFill>
              <a:cs typeface="Poppins" pitchFamily="2" charset="77"/>
            </a:endParaRPr>
          </a:p>
        </p:txBody>
      </p:sp>
      <p:grpSp>
        <p:nvGrpSpPr>
          <p:cNvPr id="150" name="Group 149">
            <a:extLst>
              <a:ext uri="{FF2B5EF4-FFF2-40B4-BE49-F238E27FC236}">
                <a16:creationId xmlns:a16="http://schemas.microsoft.com/office/drawing/2014/main" id="{B95AB271-A776-D4D8-60B2-72C2CD223053}"/>
              </a:ext>
            </a:extLst>
          </p:cNvPr>
          <p:cNvGrpSpPr/>
          <p:nvPr/>
        </p:nvGrpSpPr>
        <p:grpSpPr>
          <a:xfrm>
            <a:off x="544806" y="4431335"/>
            <a:ext cx="7799248" cy="415498"/>
            <a:chOff x="605619" y="4344205"/>
            <a:chExt cx="7871888" cy="415498"/>
          </a:xfrm>
        </p:grpSpPr>
        <p:sp>
          <p:nvSpPr>
            <p:cNvPr id="151" name="TextBox 150">
              <a:extLst>
                <a:ext uri="{FF2B5EF4-FFF2-40B4-BE49-F238E27FC236}">
                  <a16:creationId xmlns:a16="http://schemas.microsoft.com/office/drawing/2014/main" id="{DB2DFBB5-E9E8-4D36-D321-61DF244791D4}"/>
                </a:ext>
              </a:extLst>
            </p:cNvPr>
            <p:cNvSpPr txBox="1"/>
            <p:nvPr/>
          </p:nvSpPr>
          <p:spPr>
            <a:xfrm>
              <a:off x="605619" y="4360230"/>
              <a:ext cx="2902160" cy="253916"/>
            </a:xfrm>
            <a:prstGeom prst="rect">
              <a:avLst/>
            </a:prstGeom>
            <a:noFill/>
          </p:spPr>
          <p:txBody>
            <a:bodyPr wrap="square">
              <a:spAutoFit/>
            </a:bodyPr>
            <a:lstStyle/>
            <a:p>
              <a:r>
                <a:rPr lang="en-AU" sz="1050" dirty="0">
                  <a:solidFill>
                    <a:srgbClr val="C00000"/>
                  </a:solidFill>
                </a:rPr>
                <a:t>Always check the label</a:t>
              </a:r>
              <a:endParaRPr lang="en-AU" sz="1050" dirty="0"/>
            </a:p>
          </p:txBody>
        </p:sp>
        <p:sp>
          <p:nvSpPr>
            <p:cNvPr id="152" name="TextBox 151">
              <a:extLst>
                <a:ext uri="{FF2B5EF4-FFF2-40B4-BE49-F238E27FC236}">
                  <a16:creationId xmlns:a16="http://schemas.microsoft.com/office/drawing/2014/main" id="{A2F217CF-870E-D4B7-9DC7-3A714D1AFDA6}"/>
                </a:ext>
              </a:extLst>
            </p:cNvPr>
            <p:cNvSpPr txBox="1"/>
            <p:nvPr/>
          </p:nvSpPr>
          <p:spPr>
            <a:xfrm>
              <a:off x="4523047" y="4344205"/>
              <a:ext cx="3954460" cy="415498"/>
            </a:xfrm>
            <a:prstGeom prst="rect">
              <a:avLst/>
            </a:prstGeom>
            <a:noFill/>
          </p:spPr>
          <p:txBody>
            <a:bodyPr wrap="square" rtlCol="0">
              <a:spAutoFit/>
            </a:bodyPr>
            <a:lstStyle/>
            <a:p>
              <a:pPr algn="r"/>
              <a:r>
                <a:rPr lang="en-AU" sz="1050" dirty="0">
                  <a:solidFill>
                    <a:srgbClr val="C00000"/>
                  </a:solidFill>
                </a:rPr>
                <a:t>This table is general in nature and may change at any time</a:t>
              </a:r>
              <a:br>
                <a:rPr lang="en-AU" sz="1050" dirty="0">
                  <a:solidFill>
                    <a:srgbClr val="C00000"/>
                  </a:solidFill>
                </a:rPr>
              </a:br>
              <a:endParaRPr lang="en-AU" sz="1050" dirty="0">
                <a:solidFill>
                  <a:srgbClr val="C00000"/>
                </a:solidFill>
              </a:endParaRPr>
            </a:p>
          </p:txBody>
        </p:sp>
      </p:grpSp>
    </p:spTree>
    <p:extLst>
      <p:ext uri="{BB962C8B-B14F-4D97-AF65-F5344CB8AC3E}">
        <p14:creationId xmlns:p14="http://schemas.microsoft.com/office/powerpoint/2010/main" val="69424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Effect transition="in" filter="fade">
                                      <p:cBhvr>
                                        <p:cTn id="17" dur="500"/>
                                        <p:tgtEl>
                                          <p:spTgt spid="23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500"/>
                                  </p:stCondLst>
                                  <p:childTnLst>
                                    <p:set>
                                      <p:cBhvr>
                                        <p:cTn id="24" dur="1" fill="hold">
                                          <p:stCondLst>
                                            <p:cond delay="0"/>
                                          </p:stCondLst>
                                        </p:cTn>
                                        <p:tgtEl>
                                          <p:spTgt spid="220"/>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500"/>
                                  </p:stCondLst>
                                  <p:childTnLst>
                                    <p:set>
                                      <p:cBhvr>
                                        <p:cTn id="27" dur="1" fill="hold">
                                          <p:stCondLst>
                                            <p:cond delay="0"/>
                                          </p:stCondLst>
                                        </p:cTn>
                                        <p:tgtEl>
                                          <p:spTgt spid="2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500"/>
                                  </p:stCondLst>
                                  <p:childTnLst>
                                    <p:set>
                                      <p:cBhvr>
                                        <p:cTn id="30" dur="1" fill="hold">
                                          <p:stCondLst>
                                            <p:cond delay="0"/>
                                          </p:stCondLst>
                                        </p:cTn>
                                        <p:tgtEl>
                                          <p:spTgt spid="222"/>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500"/>
                                  </p:stCondLst>
                                  <p:childTnLst>
                                    <p:set>
                                      <p:cBhvr>
                                        <p:cTn id="33" dur="1" fill="hold">
                                          <p:stCondLst>
                                            <p:cond delay="0"/>
                                          </p:stCondLst>
                                        </p:cTn>
                                        <p:tgtEl>
                                          <p:spTgt spid="223"/>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500"/>
                                  </p:stCondLst>
                                  <p:childTnLst>
                                    <p:set>
                                      <p:cBhvr>
                                        <p:cTn id="36" dur="1" fill="hold">
                                          <p:stCondLst>
                                            <p:cond delay="0"/>
                                          </p:stCondLst>
                                        </p:cTn>
                                        <p:tgtEl>
                                          <p:spTgt spid="2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782A-95FD-4BA0-B324-094AFE100ABC}"/>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Today’s deliverer</a:t>
            </a:r>
          </a:p>
        </p:txBody>
      </p:sp>
      <p:sp>
        <p:nvSpPr>
          <p:cNvPr id="3" name="Content Placeholder 2">
            <a:extLst>
              <a:ext uri="{FF2B5EF4-FFF2-40B4-BE49-F238E27FC236}">
                <a16:creationId xmlns:a16="http://schemas.microsoft.com/office/drawing/2014/main" id="{2DE52106-9AE9-4FFF-90D6-3CBFAF51BCF3}"/>
              </a:ext>
            </a:extLst>
          </p:cNvPr>
          <p:cNvSpPr>
            <a:spLocks noGrp="1"/>
          </p:cNvSpPr>
          <p:nvPr>
            <p:ph idx="1"/>
          </p:nvPr>
        </p:nvSpPr>
        <p:spPr>
          <a:xfrm>
            <a:off x="628651" y="1371600"/>
            <a:ext cx="5516968" cy="326350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000" dirty="0"/>
              <a:t>INSERT NAME AND LOGO</a:t>
            </a:r>
            <a:endParaRPr lang="en-AU" sz="2000" i="1" dirty="0"/>
          </a:p>
        </p:txBody>
      </p:sp>
    </p:spTree>
    <p:extLst>
      <p:ext uri="{BB962C8B-B14F-4D97-AF65-F5344CB8AC3E}">
        <p14:creationId xmlns:p14="http://schemas.microsoft.com/office/powerpoint/2010/main" val="3992157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Chemical resistance</a:t>
            </a:r>
          </a:p>
        </p:txBody>
      </p:sp>
      <p:grpSp>
        <p:nvGrpSpPr>
          <p:cNvPr id="5" name="Group 4">
            <a:extLst>
              <a:ext uri="{FF2B5EF4-FFF2-40B4-BE49-F238E27FC236}">
                <a16:creationId xmlns:a16="http://schemas.microsoft.com/office/drawing/2014/main" id="{4BCDEC3A-0F35-4A62-A75D-2D5ED1159CE3}"/>
              </a:ext>
            </a:extLst>
          </p:cNvPr>
          <p:cNvGrpSpPr/>
          <p:nvPr/>
        </p:nvGrpSpPr>
        <p:grpSpPr>
          <a:xfrm>
            <a:off x="3618301" y="864992"/>
            <a:ext cx="255192" cy="3452036"/>
            <a:chOff x="3635719" y="864992"/>
            <a:chExt cx="255192" cy="3452036"/>
          </a:xfrm>
        </p:grpSpPr>
        <p:cxnSp>
          <p:nvCxnSpPr>
            <p:cNvPr id="60" name="Straight Connector 59">
              <a:extLst>
                <a:ext uri="{FF2B5EF4-FFF2-40B4-BE49-F238E27FC236}">
                  <a16:creationId xmlns:a16="http://schemas.microsoft.com/office/drawing/2014/main" id="{93044398-6BE3-46C6-BEFA-D5652D25A7CA}"/>
                </a:ext>
              </a:extLst>
            </p:cNvPr>
            <p:cNvCxnSpPr/>
            <p:nvPr/>
          </p:nvCxnSpPr>
          <p:spPr>
            <a:xfrm>
              <a:off x="3890911" y="868143"/>
              <a:ext cx="0" cy="3448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Straight Connector 60">
              <a:extLst>
                <a:ext uri="{FF2B5EF4-FFF2-40B4-BE49-F238E27FC236}">
                  <a16:creationId xmlns:a16="http://schemas.microsoft.com/office/drawing/2014/main" id="{6AED40AB-D694-4116-9245-519B3C21EE3A}"/>
                </a:ext>
              </a:extLst>
            </p:cNvPr>
            <p:cNvCxnSpPr/>
            <p:nvPr/>
          </p:nvCxnSpPr>
          <p:spPr>
            <a:xfrm flipH="1">
              <a:off x="3671168" y="86499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Straight Connector 71">
              <a:extLst>
                <a:ext uri="{FF2B5EF4-FFF2-40B4-BE49-F238E27FC236}">
                  <a16:creationId xmlns:a16="http://schemas.microsoft.com/office/drawing/2014/main" id="{11CAB824-9192-47CD-ADC6-7B174FAC7ECD}"/>
                </a:ext>
              </a:extLst>
            </p:cNvPr>
            <p:cNvCxnSpPr/>
            <p:nvPr/>
          </p:nvCxnSpPr>
          <p:spPr>
            <a:xfrm flipH="1">
              <a:off x="3635719" y="4317028"/>
              <a:ext cx="252000" cy="0"/>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3" name="Group 2">
            <a:extLst>
              <a:ext uri="{FF2B5EF4-FFF2-40B4-BE49-F238E27FC236}">
                <a16:creationId xmlns:a16="http://schemas.microsoft.com/office/drawing/2014/main" id="{5EDC513B-02A9-4B23-A55A-89FB4CE1ECBF}"/>
              </a:ext>
            </a:extLst>
          </p:cNvPr>
          <p:cNvGrpSpPr/>
          <p:nvPr/>
        </p:nvGrpSpPr>
        <p:grpSpPr>
          <a:xfrm flipH="1">
            <a:off x="5695305" y="860636"/>
            <a:ext cx="255192" cy="3452036"/>
            <a:chOff x="3788119" y="1017392"/>
            <a:chExt cx="255192" cy="3452036"/>
          </a:xfrm>
        </p:grpSpPr>
        <p:cxnSp>
          <p:nvCxnSpPr>
            <p:cNvPr id="74" name="Straight Connector 73">
              <a:extLst>
                <a:ext uri="{FF2B5EF4-FFF2-40B4-BE49-F238E27FC236}">
                  <a16:creationId xmlns:a16="http://schemas.microsoft.com/office/drawing/2014/main" id="{28427C6A-D960-4FE1-ACE6-3BBF496F93F1}"/>
                </a:ext>
              </a:extLst>
            </p:cNvPr>
            <p:cNvCxnSpPr/>
            <p:nvPr/>
          </p:nvCxnSpPr>
          <p:spPr>
            <a:xfrm>
              <a:off x="4043311" y="1020543"/>
              <a:ext cx="0" cy="3448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Straight Connector 74">
              <a:extLst>
                <a:ext uri="{FF2B5EF4-FFF2-40B4-BE49-F238E27FC236}">
                  <a16:creationId xmlns:a16="http://schemas.microsoft.com/office/drawing/2014/main" id="{47D78938-DD6A-4DB7-B620-C1298B8ED972}"/>
                </a:ext>
              </a:extLst>
            </p:cNvPr>
            <p:cNvCxnSpPr/>
            <p:nvPr/>
          </p:nvCxnSpPr>
          <p:spPr>
            <a:xfrm flipH="1">
              <a:off x="3823568" y="101739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Straight Connector 94">
              <a:extLst>
                <a:ext uri="{FF2B5EF4-FFF2-40B4-BE49-F238E27FC236}">
                  <a16:creationId xmlns:a16="http://schemas.microsoft.com/office/drawing/2014/main" id="{BF9B0D5D-2F7B-4C6D-893F-03E6F7D4A6A3}"/>
                </a:ext>
              </a:extLst>
            </p:cNvPr>
            <p:cNvCxnSpPr/>
            <p:nvPr/>
          </p:nvCxnSpPr>
          <p:spPr>
            <a:xfrm flipH="1">
              <a:off x="3788119" y="4469428"/>
              <a:ext cx="252000"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39" name="Rectangle 38">
            <a:extLst>
              <a:ext uri="{FF2B5EF4-FFF2-40B4-BE49-F238E27FC236}">
                <a16:creationId xmlns:a16="http://schemas.microsoft.com/office/drawing/2014/main" id="{B8F82576-884C-470B-8F28-E07E8530C9C2}"/>
              </a:ext>
            </a:extLst>
          </p:cNvPr>
          <p:cNvSpPr/>
          <p:nvPr/>
        </p:nvSpPr>
        <p:spPr>
          <a:xfrm>
            <a:off x="6037101" y="748003"/>
            <a:ext cx="1423271" cy="53789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Rectangle 39">
            <a:extLst>
              <a:ext uri="{FF2B5EF4-FFF2-40B4-BE49-F238E27FC236}">
                <a16:creationId xmlns:a16="http://schemas.microsoft.com/office/drawing/2014/main" id="{3DE972C2-FE0C-4E7C-9B96-2D4A98EAB130}"/>
              </a:ext>
            </a:extLst>
          </p:cNvPr>
          <p:cNvSpPr/>
          <p:nvPr/>
        </p:nvSpPr>
        <p:spPr>
          <a:xfrm>
            <a:off x="1747943" y="1201047"/>
            <a:ext cx="1810441" cy="643818"/>
          </a:xfrm>
          <a:prstGeom prst="rect">
            <a:avLst/>
          </a:prstGeom>
          <a:solidFill>
            <a:srgbClr val="383E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a:extLst>
              <a:ext uri="{FF2B5EF4-FFF2-40B4-BE49-F238E27FC236}">
                <a16:creationId xmlns:a16="http://schemas.microsoft.com/office/drawing/2014/main" id="{C380E69E-F316-4D11-BB19-A96FF8F5C7BB}"/>
              </a:ext>
            </a:extLst>
          </p:cNvPr>
          <p:cNvSpPr/>
          <p:nvPr/>
        </p:nvSpPr>
        <p:spPr>
          <a:xfrm>
            <a:off x="1747943" y="1744804"/>
            <a:ext cx="1810441" cy="639580"/>
          </a:xfrm>
          <a:prstGeom prst="rect">
            <a:avLst/>
          </a:prstGeom>
          <a:solidFill>
            <a:srgbClr val="B0917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angle 45">
            <a:extLst>
              <a:ext uri="{FF2B5EF4-FFF2-40B4-BE49-F238E27FC236}">
                <a16:creationId xmlns:a16="http://schemas.microsoft.com/office/drawing/2014/main" id="{41FB0F80-74DA-4A33-A3C6-006EE23135CF}"/>
              </a:ext>
            </a:extLst>
          </p:cNvPr>
          <p:cNvSpPr/>
          <p:nvPr/>
        </p:nvSpPr>
        <p:spPr>
          <a:xfrm>
            <a:off x="1747943" y="2274775"/>
            <a:ext cx="1810441" cy="515936"/>
          </a:xfrm>
          <a:prstGeom prst="rect">
            <a:avLst/>
          </a:prstGeom>
          <a:solidFill>
            <a:srgbClr val="B2B2B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a:extLst>
              <a:ext uri="{FF2B5EF4-FFF2-40B4-BE49-F238E27FC236}">
                <a16:creationId xmlns:a16="http://schemas.microsoft.com/office/drawing/2014/main" id="{A6B60587-173B-4DFE-8277-4B0814628263}"/>
              </a:ext>
            </a:extLst>
          </p:cNvPr>
          <p:cNvSpPr/>
          <p:nvPr/>
        </p:nvSpPr>
        <p:spPr>
          <a:xfrm>
            <a:off x="1747943" y="2814788"/>
            <a:ext cx="1810441" cy="513795"/>
          </a:xfrm>
          <a:prstGeom prst="rect">
            <a:avLst/>
          </a:prstGeom>
          <a:solidFill>
            <a:srgbClr val="7CC7B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a:extLst>
              <a:ext uri="{FF2B5EF4-FFF2-40B4-BE49-F238E27FC236}">
                <a16:creationId xmlns:a16="http://schemas.microsoft.com/office/drawing/2014/main" id="{F9073A73-B3C8-4E52-94ED-84A4B37D004F}"/>
              </a:ext>
            </a:extLst>
          </p:cNvPr>
          <p:cNvSpPr/>
          <p:nvPr/>
        </p:nvSpPr>
        <p:spPr>
          <a:xfrm>
            <a:off x="6037101" y="1295207"/>
            <a:ext cx="1423271"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49">
            <a:extLst>
              <a:ext uri="{FF2B5EF4-FFF2-40B4-BE49-F238E27FC236}">
                <a16:creationId xmlns:a16="http://schemas.microsoft.com/office/drawing/2014/main" id="{8B21FB82-93CF-428E-AA7D-17DEAA9DA4D8}"/>
              </a:ext>
            </a:extLst>
          </p:cNvPr>
          <p:cNvSpPr/>
          <p:nvPr/>
        </p:nvSpPr>
        <p:spPr>
          <a:xfrm>
            <a:off x="6037101" y="1825335"/>
            <a:ext cx="1423271"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Rectangle 50">
            <a:extLst>
              <a:ext uri="{FF2B5EF4-FFF2-40B4-BE49-F238E27FC236}">
                <a16:creationId xmlns:a16="http://schemas.microsoft.com/office/drawing/2014/main" id="{72CF030F-B99C-4B33-89F9-000AD393D290}"/>
              </a:ext>
            </a:extLst>
          </p:cNvPr>
          <p:cNvSpPr/>
          <p:nvPr/>
        </p:nvSpPr>
        <p:spPr>
          <a:xfrm>
            <a:off x="6037101" y="2355463"/>
            <a:ext cx="1423271"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Rectangle 51">
            <a:extLst>
              <a:ext uri="{FF2B5EF4-FFF2-40B4-BE49-F238E27FC236}">
                <a16:creationId xmlns:a16="http://schemas.microsoft.com/office/drawing/2014/main" id="{FDE82B6B-3505-4C89-9E9B-615966EF4417}"/>
              </a:ext>
            </a:extLst>
          </p:cNvPr>
          <p:cNvSpPr/>
          <p:nvPr/>
        </p:nvSpPr>
        <p:spPr>
          <a:xfrm>
            <a:off x="6037101" y="2885592"/>
            <a:ext cx="1423271"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TextBox 52">
            <a:extLst>
              <a:ext uri="{FF2B5EF4-FFF2-40B4-BE49-F238E27FC236}">
                <a16:creationId xmlns:a16="http://schemas.microsoft.com/office/drawing/2014/main" id="{7ACEDFFF-8F7B-4196-99F0-021193AE4052}"/>
              </a:ext>
            </a:extLst>
          </p:cNvPr>
          <p:cNvSpPr txBox="1"/>
          <p:nvPr/>
        </p:nvSpPr>
        <p:spPr>
          <a:xfrm>
            <a:off x="6073427" y="815013"/>
            <a:ext cx="1350626" cy="276999"/>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ACTIVE CHEMICAL</a:t>
            </a:r>
          </a:p>
        </p:txBody>
      </p:sp>
      <p:sp>
        <p:nvSpPr>
          <p:cNvPr id="54" name="TextBox 53">
            <a:extLst>
              <a:ext uri="{FF2B5EF4-FFF2-40B4-BE49-F238E27FC236}">
                <a16:creationId xmlns:a16="http://schemas.microsoft.com/office/drawing/2014/main" id="{DC25A9B9-2A25-4DAA-8FFB-13D860A58F17}"/>
              </a:ext>
            </a:extLst>
          </p:cNvPr>
          <p:cNvSpPr txBox="1"/>
          <p:nvPr/>
        </p:nvSpPr>
        <p:spPr>
          <a:xfrm>
            <a:off x="1780393" y="1345834"/>
            <a:ext cx="1767053"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Organo-phosphates (</a:t>
            </a:r>
            <a:r>
              <a:rPr lang="en-AU" sz="1050" b="1" dirty="0" err="1">
                <a:solidFill>
                  <a:schemeClr val="bg1"/>
                </a:solidFill>
                <a:cs typeface="Poppins" pitchFamily="2" charset="77"/>
              </a:rPr>
              <a:t>OPs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55" name="TextBox 54">
            <a:extLst>
              <a:ext uri="{FF2B5EF4-FFF2-40B4-BE49-F238E27FC236}">
                <a16:creationId xmlns:a16="http://schemas.microsoft.com/office/drawing/2014/main" id="{6E842DE1-20A1-41E1-87DC-E446552397F5}"/>
              </a:ext>
            </a:extLst>
          </p:cNvPr>
          <p:cNvSpPr txBox="1"/>
          <p:nvPr/>
        </p:nvSpPr>
        <p:spPr>
          <a:xfrm>
            <a:off x="1794399" y="1902367"/>
            <a:ext cx="172594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Synthetic Pyrethroids (SPs)</a:t>
            </a:r>
            <a:endParaRPr lang="en-US" sz="1050" b="1" dirty="0">
              <a:solidFill>
                <a:schemeClr val="bg1"/>
              </a:solidFill>
              <a:cs typeface="Poppins" pitchFamily="2" charset="77"/>
            </a:endParaRPr>
          </a:p>
        </p:txBody>
      </p:sp>
      <p:sp>
        <p:nvSpPr>
          <p:cNvPr id="56" name="TextBox 55">
            <a:extLst>
              <a:ext uri="{FF2B5EF4-FFF2-40B4-BE49-F238E27FC236}">
                <a16:creationId xmlns:a16="http://schemas.microsoft.com/office/drawing/2014/main" id="{E104A0F2-D686-467F-B878-1A813D8EF471}"/>
              </a:ext>
            </a:extLst>
          </p:cNvPr>
          <p:cNvSpPr txBox="1"/>
          <p:nvPr/>
        </p:nvSpPr>
        <p:spPr>
          <a:xfrm>
            <a:off x="1638805" y="2406488"/>
            <a:ext cx="200788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Neonicotinoids</a:t>
            </a:r>
            <a:endParaRPr lang="en-US" sz="1050" b="1" dirty="0">
              <a:solidFill>
                <a:schemeClr val="bg1"/>
              </a:solidFill>
              <a:cs typeface="Poppins" pitchFamily="2" charset="77"/>
            </a:endParaRPr>
          </a:p>
        </p:txBody>
      </p:sp>
      <p:sp>
        <p:nvSpPr>
          <p:cNvPr id="57" name="TextBox 56">
            <a:extLst>
              <a:ext uri="{FF2B5EF4-FFF2-40B4-BE49-F238E27FC236}">
                <a16:creationId xmlns:a16="http://schemas.microsoft.com/office/drawing/2014/main" id="{72965CE1-DD00-40D3-8196-E72D0F425488}"/>
              </a:ext>
            </a:extLst>
          </p:cNvPr>
          <p:cNvSpPr txBox="1"/>
          <p:nvPr/>
        </p:nvSpPr>
        <p:spPr>
          <a:xfrm>
            <a:off x="1745499" y="2954649"/>
            <a:ext cx="1832419"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Spinosyns</a:t>
            </a:r>
            <a:endParaRPr lang="en-US" sz="1050" b="1" dirty="0">
              <a:solidFill>
                <a:schemeClr val="bg1"/>
              </a:solidFill>
              <a:cs typeface="Poppins" pitchFamily="2" charset="77"/>
            </a:endParaRPr>
          </a:p>
        </p:txBody>
      </p:sp>
      <p:sp>
        <p:nvSpPr>
          <p:cNvPr id="59" name="Subtitle 2">
            <a:extLst>
              <a:ext uri="{FF2B5EF4-FFF2-40B4-BE49-F238E27FC236}">
                <a16:creationId xmlns:a16="http://schemas.microsoft.com/office/drawing/2014/main" id="{E5C2A58F-7F69-480D-84DF-37954215ADAB}"/>
              </a:ext>
            </a:extLst>
          </p:cNvPr>
          <p:cNvSpPr txBox="1">
            <a:spLocks/>
          </p:cNvSpPr>
          <p:nvPr/>
        </p:nvSpPr>
        <p:spPr>
          <a:xfrm>
            <a:off x="6073426" y="1410221"/>
            <a:ext cx="1350627" cy="27699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200">
                <a:solidFill>
                  <a:schemeClr val="tx1"/>
                </a:solidFill>
                <a:effectLst/>
                <a:latin typeface="+mn-lt"/>
                <a:ea typeface="Calibri" panose="020F0502020204030204" pitchFamily="34" charset="0"/>
                <a:cs typeface="Calibri" panose="020F0502020204030204" pitchFamily="34" charset="0"/>
              </a:rPr>
              <a:t>Diazinon</a:t>
            </a:r>
            <a:endParaRPr lang="en-AU" sz="1000">
              <a:solidFill>
                <a:schemeClr val="tx1"/>
              </a:solidFill>
              <a:effectLst/>
              <a:latin typeface="+mn-lt"/>
              <a:ea typeface="Calibri" panose="020F0502020204030204" pitchFamily="34" charset="0"/>
              <a:cs typeface="Times New Roman" panose="02020603050405020304" pitchFamily="18" charset="0"/>
            </a:endParaRPr>
          </a:p>
        </p:txBody>
      </p:sp>
      <p:sp>
        <p:nvSpPr>
          <p:cNvPr id="64" name="Rectangle 63">
            <a:extLst>
              <a:ext uri="{FF2B5EF4-FFF2-40B4-BE49-F238E27FC236}">
                <a16:creationId xmlns:a16="http://schemas.microsoft.com/office/drawing/2014/main" id="{DBC986A8-AF7B-41A4-A580-AA8911D680E1}"/>
              </a:ext>
            </a:extLst>
          </p:cNvPr>
          <p:cNvSpPr/>
          <p:nvPr/>
        </p:nvSpPr>
        <p:spPr>
          <a:xfrm>
            <a:off x="1743951" y="3341275"/>
            <a:ext cx="1810441" cy="510350"/>
          </a:xfrm>
          <a:prstGeom prst="rect">
            <a:avLst/>
          </a:prstGeom>
          <a:solidFill>
            <a:srgbClr val="FEBE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a:extLst>
              <a:ext uri="{FF2B5EF4-FFF2-40B4-BE49-F238E27FC236}">
                <a16:creationId xmlns:a16="http://schemas.microsoft.com/office/drawing/2014/main" id="{84704DA7-5006-4D3A-B7DF-AEBC4DB63A66}"/>
              </a:ext>
            </a:extLst>
          </p:cNvPr>
          <p:cNvSpPr/>
          <p:nvPr/>
        </p:nvSpPr>
        <p:spPr>
          <a:xfrm>
            <a:off x="6041818" y="3412078"/>
            <a:ext cx="1423271"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TextBox 68">
            <a:extLst>
              <a:ext uri="{FF2B5EF4-FFF2-40B4-BE49-F238E27FC236}">
                <a16:creationId xmlns:a16="http://schemas.microsoft.com/office/drawing/2014/main" id="{AB2ADA6A-81D3-4640-90A0-B43A2A108F8B}"/>
              </a:ext>
            </a:extLst>
          </p:cNvPr>
          <p:cNvSpPr txBox="1"/>
          <p:nvPr/>
        </p:nvSpPr>
        <p:spPr>
          <a:xfrm>
            <a:off x="1754455" y="3488301"/>
            <a:ext cx="1770781"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Macrocyclic Lactones (</a:t>
            </a:r>
            <a:r>
              <a:rPr lang="en-AU" sz="1050" b="1" dirty="0" err="1">
                <a:solidFill>
                  <a:schemeClr val="bg1"/>
                </a:solidFill>
                <a:cs typeface="Poppins" pitchFamily="2" charset="77"/>
              </a:rPr>
              <a:t>MLs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70" name="Rectangle 69">
            <a:extLst>
              <a:ext uri="{FF2B5EF4-FFF2-40B4-BE49-F238E27FC236}">
                <a16:creationId xmlns:a16="http://schemas.microsoft.com/office/drawing/2014/main" id="{1D06F869-B937-4BFC-A047-F2EE121C6D1C}"/>
              </a:ext>
            </a:extLst>
          </p:cNvPr>
          <p:cNvSpPr/>
          <p:nvPr/>
        </p:nvSpPr>
        <p:spPr>
          <a:xfrm>
            <a:off x="1754455" y="672429"/>
            <a:ext cx="1810441" cy="537189"/>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TextBox 70">
            <a:extLst>
              <a:ext uri="{FF2B5EF4-FFF2-40B4-BE49-F238E27FC236}">
                <a16:creationId xmlns:a16="http://schemas.microsoft.com/office/drawing/2014/main" id="{1CE783B3-2052-4BE4-B578-D6B9C01AC020}"/>
              </a:ext>
            </a:extLst>
          </p:cNvPr>
          <p:cNvSpPr txBox="1"/>
          <p:nvPr/>
        </p:nvSpPr>
        <p:spPr>
          <a:xfrm>
            <a:off x="1794399" y="724920"/>
            <a:ext cx="1744091" cy="307777"/>
          </a:xfrm>
          <a:prstGeom prst="rect">
            <a:avLst/>
          </a:prstGeom>
          <a:noFill/>
        </p:spPr>
        <p:txBody>
          <a:bodyPr wrap="square" rtlCol="0" anchor="ctr" anchorCtr="0">
            <a:spAutoFit/>
          </a:bodyPr>
          <a:lstStyle/>
          <a:p>
            <a:pPr algn="ctr"/>
            <a:r>
              <a:rPr lang="en-US" sz="1400" b="1" dirty="0">
                <a:solidFill>
                  <a:schemeClr val="bg1"/>
                </a:solidFill>
                <a:ea typeface="League Spartan" charset="0"/>
                <a:cs typeface="Poppins" pitchFamily="2" charset="77"/>
              </a:rPr>
              <a:t>CHEMICAL GROUP</a:t>
            </a:r>
          </a:p>
        </p:txBody>
      </p:sp>
      <p:sp>
        <p:nvSpPr>
          <p:cNvPr id="73" name="Subtitle 2">
            <a:extLst>
              <a:ext uri="{FF2B5EF4-FFF2-40B4-BE49-F238E27FC236}">
                <a16:creationId xmlns:a16="http://schemas.microsoft.com/office/drawing/2014/main" id="{A6423B09-D020-4493-AD9A-8E32742D56EE}"/>
              </a:ext>
            </a:extLst>
          </p:cNvPr>
          <p:cNvSpPr txBox="1">
            <a:spLocks/>
          </p:cNvSpPr>
          <p:nvPr/>
        </p:nvSpPr>
        <p:spPr>
          <a:xfrm>
            <a:off x="6072869" y="1871464"/>
            <a:ext cx="1350627"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400"/>
              </a:spcAft>
            </a:pPr>
            <a:r>
              <a:rPr lang="en-AU" sz="1100">
                <a:solidFill>
                  <a:schemeClr val="tx1"/>
                </a:solidFill>
                <a:latin typeface="+mn-lt"/>
                <a:cs typeface="Calibri" panose="020F0502020204030204" pitchFamily="34" charset="0"/>
              </a:rPr>
              <a:t>Alpha-cypermethrin (body strike only)</a:t>
            </a:r>
          </a:p>
        </p:txBody>
      </p:sp>
      <p:sp>
        <p:nvSpPr>
          <p:cNvPr id="77" name="Subtitle 2">
            <a:extLst>
              <a:ext uri="{FF2B5EF4-FFF2-40B4-BE49-F238E27FC236}">
                <a16:creationId xmlns:a16="http://schemas.microsoft.com/office/drawing/2014/main" id="{ED708966-0777-4EDC-8438-10EA358BB7C9}"/>
              </a:ext>
            </a:extLst>
          </p:cNvPr>
          <p:cNvSpPr txBox="1">
            <a:spLocks/>
          </p:cNvSpPr>
          <p:nvPr/>
        </p:nvSpPr>
        <p:spPr>
          <a:xfrm>
            <a:off x="6071706" y="2453141"/>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Imidacloprid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78" name="Subtitle 2">
            <a:extLst>
              <a:ext uri="{FF2B5EF4-FFF2-40B4-BE49-F238E27FC236}">
                <a16:creationId xmlns:a16="http://schemas.microsoft.com/office/drawing/2014/main" id="{E6F2AEB4-C816-440F-BE67-A496C858D56B}"/>
              </a:ext>
            </a:extLst>
          </p:cNvPr>
          <p:cNvSpPr txBox="1">
            <a:spLocks/>
          </p:cNvSpPr>
          <p:nvPr/>
        </p:nvSpPr>
        <p:spPr>
          <a:xfrm>
            <a:off x="6071149" y="2981600"/>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Spinosad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80" name="Subtitle 2">
            <a:extLst>
              <a:ext uri="{FF2B5EF4-FFF2-40B4-BE49-F238E27FC236}">
                <a16:creationId xmlns:a16="http://schemas.microsoft.com/office/drawing/2014/main" id="{03493A56-31EE-4EE6-BAE3-D4CE7268F166}"/>
              </a:ext>
            </a:extLst>
          </p:cNvPr>
          <p:cNvSpPr txBox="1">
            <a:spLocks/>
          </p:cNvSpPr>
          <p:nvPr/>
        </p:nvSpPr>
        <p:spPr>
          <a:xfrm>
            <a:off x="6076596" y="3505374"/>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Ivermectin</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81" name="Rectangle 80">
            <a:extLst>
              <a:ext uri="{FF2B5EF4-FFF2-40B4-BE49-F238E27FC236}">
                <a16:creationId xmlns:a16="http://schemas.microsoft.com/office/drawing/2014/main" id="{E23AF95D-1A36-4A10-A511-50FA6E505419}"/>
              </a:ext>
            </a:extLst>
          </p:cNvPr>
          <p:cNvSpPr/>
          <p:nvPr/>
        </p:nvSpPr>
        <p:spPr>
          <a:xfrm>
            <a:off x="6037464" y="3937514"/>
            <a:ext cx="1423271"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Subtitle 2">
            <a:extLst>
              <a:ext uri="{FF2B5EF4-FFF2-40B4-BE49-F238E27FC236}">
                <a16:creationId xmlns:a16="http://schemas.microsoft.com/office/drawing/2014/main" id="{BD3AB650-4B1C-4111-8956-0FDABB97CBF7}"/>
              </a:ext>
            </a:extLst>
          </p:cNvPr>
          <p:cNvSpPr txBox="1">
            <a:spLocks/>
          </p:cNvSpPr>
          <p:nvPr/>
        </p:nvSpPr>
        <p:spPr>
          <a:xfrm>
            <a:off x="6072242" y="3920009"/>
            <a:ext cx="1350627" cy="5207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latin typeface="+mn-lt"/>
              </a:rPr>
              <a:t>* </a:t>
            </a:r>
            <a:r>
              <a:rPr lang="en-AU" sz="1200" err="1">
                <a:solidFill>
                  <a:schemeClr val="tx1"/>
                </a:solidFill>
                <a:latin typeface="+mn-lt"/>
              </a:rPr>
              <a:t>Cyromazine</a:t>
            </a:r>
            <a:br>
              <a:rPr lang="en-AU" sz="1200">
                <a:solidFill>
                  <a:schemeClr val="tx1"/>
                </a:solidFill>
                <a:latin typeface="+mn-lt"/>
              </a:rPr>
            </a:br>
            <a:r>
              <a:rPr lang="en-AU" sz="1200">
                <a:solidFill>
                  <a:schemeClr val="tx1"/>
                </a:solidFill>
                <a:latin typeface="+mn-lt"/>
              </a:rPr>
              <a:t>* </a:t>
            </a:r>
            <a:r>
              <a:rPr lang="en-AU" sz="1200" err="1">
                <a:solidFill>
                  <a:schemeClr val="tx1"/>
                </a:solidFill>
                <a:latin typeface="+mn-lt"/>
              </a:rPr>
              <a:t>Dicyclanil</a:t>
            </a:r>
            <a:endParaRPr lang="en-AU" sz="1200">
              <a:solidFill>
                <a:schemeClr val="tx1"/>
              </a:solidFill>
              <a:latin typeface="+mn-lt"/>
            </a:endParaRPr>
          </a:p>
        </p:txBody>
      </p:sp>
      <p:sp>
        <p:nvSpPr>
          <p:cNvPr id="84" name="Rectangle 83">
            <a:extLst>
              <a:ext uri="{FF2B5EF4-FFF2-40B4-BE49-F238E27FC236}">
                <a16:creationId xmlns:a16="http://schemas.microsoft.com/office/drawing/2014/main" id="{4965693D-ACD5-406F-B9CA-A2AAE2C6964B}"/>
              </a:ext>
            </a:extLst>
          </p:cNvPr>
          <p:cNvSpPr/>
          <p:nvPr/>
        </p:nvSpPr>
        <p:spPr>
          <a:xfrm>
            <a:off x="1740706" y="3863327"/>
            <a:ext cx="1810441" cy="592338"/>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TextBox 85">
            <a:extLst>
              <a:ext uri="{FF2B5EF4-FFF2-40B4-BE49-F238E27FC236}">
                <a16:creationId xmlns:a16="http://schemas.microsoft.com/office/drawing/2014/main" id="{2C419A9B-7458-4AEC-BB6E-65413F819918}"/>
              </a:ext>
            </a:extLst>
          </p:cNvPr>
          <p:cNvSpPr txBox="1"/>
          <p:nvPr/>
        </p:nvSpPr>
        <p:spPr>
          <a:xfrm>
            <a:off x="1780393" y="4069163"/>
            <a:ext cx="1765334"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 Insect Growth Regulators</a:t>
            </a:r>
            <a:endParaRPr lang="en-US" sz="1050" b="1" dirty="0">
              <a:solidFill>
                <a:schemeClr val="bg1"/>
              </a:solidFill>
              <a:cs typeface="Poppins" pitchFamily="2" charset="77"/>
            </a:endParaRPr>
          </a:p>
        </p:txBody>
      </p:sp>
      <p:sp>
        <p:nvSpPr>
          <p:cNvPr id="42" name="TextBox 41">
            <a:extLst>
              <a:ext uri="{FF2B5EF4-FFF2-40B4-BE49-F238E27FC236}">
                <a16:creationId xmlns:a16="http://schemas.microsoft.com/office/drawing/2014/main" id="{8673886B-CE55-BF97-7946-042839837F1F}"/>
              </a:ext>
            </a:extLst>
          </p:cNvPr>
          <p:cNvSpPr txBox="1"/>
          <p:nvPr/>
        </p:nvSpPr>
        <p:spPr>
          <a:xfrm>
            <a:off x="3958851" y="1497171"/>
            <a:ext cx="1655803" cy="1938992"/>
          </a:xfrm>
          <a:prstGeom prst="rect">
            <a:avLst/>
          </a:prstGeom>
          <a:noFill/>
        </p:spPr>
        <p:txBody>
          <a:bodyPr wrap="square" rtlCol="0" anchor="ctr" anchorCtr="0">
            <a:spAutoFit/>
          </a:bodyPr>
          <a:lstStyle/>
          <a:p>
            <a:pPr algn="ctr"/>
            <a:r>
              <a:rPr lang="en-US" sz="2400" b="1" dirty="0">
                <a:ea typeface="League Spartan" charset="0"/>
                <a:cs typeface="Poppins" pitchFamily="2" charset="77"/>
              </a:rPr>
              <a:t>Some chemical groups are no longer as effective</a:t>
            </a:r>
          </a:p>
        </p:txBody>
      </p:sp>
      <p:pic>
        <p:nvPicPr>
          <p:cNvPr id="43" name="Graphic 42" descr="Warning with solid fill">
            <a:extLst>
              <a:ext uri="{FF2B5EF4-FFF2-40B4-BE49-F238E27FC236}">
                <a16:creationId xmlns:a16="http://schemas.microsoft.com/office/drawing/2014/main" id="{DB4CF14D-9598-E284-13C6-6420D5984D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539913" y="1332498"/>
            <a:ext cx="524508" cy="524508"/>
          </a:xfrm>
          <a:prstGeom prst="rect">
            <a:avLst/>
          </a:prstGeom>
        </p:spPr>
      </p:pic>
      <p:pic>
        <p:nvPicPr>
          <p:cNvPr id="44" name="Graphic 43" descr="Warning with solid fill">
            <a:extLst>
              <a:ext uri="{FF2B5EF4-FFF2-40B4-BE49-F238E27FC236}">
                <a16:creationId xmlns:a16="http://schemas.microsoft.com/office/drawing/2014/main" id="{A095D4FA-801F-7273-6215-253C004B5D6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533054" y="3937514"/>
            <a:ext cx="524508" cy="524508"/>
          </a:xfrm>
          <a:prstGeom prst="rect">
            <a:avLst/>
          </a:prstGeom>
        </p:spPr>
      </p:pic>
      <p:pic>
        <p:nvPicPr>
          <p:cNvPr id="45" name="Graphic 44" descr="Warning with solid fill">
            <a:extLst>
              <a:ext uri="{FF2B5EF4-FFF2-40B4-BE49-F238E27FC236}">
                <a16:creationId xmlns:a16="http://schemas.microsoft.com/office/drawing/2014/main" id="{3090DAED-9BAF-CE06-95B2-EE49E6CF77A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16731" y="2340479"/>
            <a:ext cx="524508" cy="524508"/>
          </a:xfrm>
          <a:prstGeom prst="rect">
            <a:avLst/>
          </a:prstGeom>
        </p:spPr>
      </p:pic>
    </p:spTree>
    <p:extLst>
      <p:ext uri="{BB962C8B-B14F-4D97-AF65-F5344CB8AC3E}">
        <p14:creationId xmlns:p14="http://schemas.microsoft.com/office/powerpoint/2010/main" val="408824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Chemical resistance</a:t>
            </a:r>
          </a:p>
        </p:txBody>
      </p:sp>
      <p:sp>
        <p:nvSpPr>
          <p:cNvPr id="58" name="TextBox 57">
            <a:extLst>
              <a:ext uri="{FF2B5EF4-FFF2-40B4-BE49-F238E27FC236}">
                <a16:creationId xmlns:a16="http://schemas.microsoft.com/office/drawing/2014/main" id="{C6E1A7A7-11CB-47FF-B8CB-2575A37B2601}"/>
              </a:ext>
            </a:extLst>
          </p:cNvPr>
          <p:cNvSpPr txBox="1"/>
          <p:nvPr/>
        </p:nvSpPr>
        <p:spPr>
          <a:xfrm>
            <a:off x="3994948" y="1592421"/>
            <a:ext cx="1541756" cy="1938992"/>
          </a:xfrm>
          <a:prstGeom prst="rect">
            <a:avLst/>
          </a:prstGeom>
          <a:noFill/>
        </p:spPr>
        <p:txBody>
          <a:bodyPr wrap="square" rtlCol="0" anchor="ctr" anchorCtr="0">
            <a:spAutoFit/>
          </a:bodyPr>
          <a:lstStyle/>
          <a:p>
            <a:pPr algn="ctr"/>
            <a:r>
              <a:rPr lang="en-US" sz="2400" b="1" dirty="0">
                <a:ea typeface="League Spartan" charset="0"/>
                <a:cs typeface="Poppins" pitchFamily="2" charset="77"/>
              </a:rPr>
              <a:t>USE</a:t>
            </a:r>
          </a:p>
          <a:p>
            <a:pPr algn="ctr"/>
            <a:endParaRPr lang="en-US" sz="2400" b="1" dirty="0">
              <a:ea typeface="League Spartan" charset="0"/>
              <a:cs typeface="Poppins" pitchFamily="2" charset="77"/>
            </a:endParaRPr>
          </a:p>
          <a:p>
            <a:pPr algn="ctr"/>
            <a:r>
              <a:rPr lang="en-US" sz="2400" b="1" dirty="0">
                <a:ea typeface="League Spartan" charset="0"/>
                <a:cs typeface="Poppins" pitchFamily="2" charset="77"/>
              </a:rPr>
              <a:t>Different chemical groups</a:t>
            </a:r>
          </a:p>
        </p:txBody>
      </p:sp>
      <p:grpSp>
        <p:nvGrpSpPr>
          <p:cNvPr id="5" name="Group 4">
            <a:extLst>
              <a:ext uri="{FF2B5EF4-FFF2-40B4-BE49-F238E27FC236}">
                <a16:creationId xmlns:a16="http://schemas.microsoft.com/office/drawing/2014/main" id="{4BCDEC3A-0F35-4A62-A75D-2D5ED1159CE3}"/>
              </a:ext>
            </a:extLst>
          </p:cNvPr>
          <p:cNvGrpSpPr/>
          <p:nvPr/>
        </p:nvGrpSpPr>
        <p:grpSpPr>
          <a:xfrm>
            <a:off x="3618301" y="864992"/>
            <a:ext cx="255192" cy="3452036"/>
            <a:chOff x="3635719" y="864992"/>
            <a:chExt cx="255192" cy="3452036"/>
          </a:xfrm>
        </p:grpSpPr>
        <p:cxnSp>
          <p:nvCxnSpPr>
            <p:cNvPr id="60" name="Straight Connector 59">
              <a:extLst>
                <a:ext uri="{FF2B5EF4-FFF2-40B4-BE49-F238E27FC236}">
                  <a16:creationId xmlns:a16="http://schemas.microsoft.com/office/drawing/2014/main" id="{93044398-6BE3-46C6-BEFA-D5652D25A7CA}"/>
                </a:ext>
              </a:extLst>
            </p:cNvPr>
            <p:cNvCxnSpPr/>
            <p:nvPr/>
          </p:nvCxnSpPr>
          <p:spPr>
            <a:xfrm>
              <a:off x="3890911" y="868143"/>
              <a:ext cx="0" cy="3448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Straight Connector 60">
              <a:extLst>
                <a:ext uri="{FF2B5EF4-FFF2-40B4-BE49-F238E27FC236}">
                  <a16:creationId xmlns:a16="http://schemas.microsoft.com/office/drawing/2014/main" id="{6AED40AB-D694-4116-9245-519B3C21EE3A}"/>
                </a:ext>
              </a:extLst>
            </p:cNvPr>
            <p:cNvCxnSpPr/>
            <p:nvPr/>
          </p:nvCxnSpPr>
          <p:spPr>
            <a:xfrm flipH="1">
              <a:off x="3671168" y="86499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Straight Connector 71">
              <a:extLst>
                <a:ext uri="{FF2B5EF4-FFF2-40B4-BE49-F238E27FC236}">
                  <a16:creationId xmlns:a16="http://schemas.microsoft.com/office/drawing/2014/main" id="{11CAB824-9192-47CD-ADC6-7B174FAC7ECD}"/>
                </a:ext>
              </a:extLst>
            </p:cNvPr>
            <p:cNvCxnSpPr/>
            <p:nvPr/>
          </p:nvCxnSpPr>
          <p:spPr>
            <a:xfrm flipH="1">
              <a:off x="3635719" y="4317028"/>
              <a:ext cx="252000" cy="0"/>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3" name="Group 2">
            <a:extLst>
              <a:ext uri="{FF2B5EF4-FFF2-40B4-BE49-F238E27FC236}">
                <a16:creationId xmlns:a16="http://schemas.microsoft.com/office/drawing/2014/main" id="{5EDC513B-02A9-4B23-A55A-89FB4CE1ECBF}"/>
              </a:ext>
            </a:extLst>
          </p:cNvPr>
          <p:cNvGrpSpPr/>
          <p:nvPr/>
        </p:nvGrpSpPr>
        <p:grpSpPr>
          <a:xfrm flipH="1">
            <a:off x="5695305" y="860636"/>
            <a:ext cx="255192" cy="3452036"/>
            <a:chOff x="3788119" y="1017392"/>
            <a:chExt cx="255192" cy="3452036"/>
          </a:xfrm>
        </p:grpSpPr>
        <p:cxnSp>
          <p:nvCxnSpPr>
            <p:cNvPr id="74" name="Straight Connector 73">
              <a:extLst>
                <a:ext uri="{FF2B5EF4-FFF2-40B4-BE49-F238E27FC236}">
                  <a16:creationId xmlns:a16="http://schemas.microsoft.com/office/drawing/2014/main" id="{28427C6A-D960-4FE1-ACE6-3BBF496F93F1}"/>
                </a:ext>
              </a:extLst>
            </p:cNvPr>
            <p:cNvCxnSpPr/>
            <p:nvPr/>
          </p:nvCxnSpPr>
          <p:spPr>
            <a:xfrm>
              <a:off x="4043311" y="1020543"/>
              <a:ext cx="0" cy="3448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Straight Connector 74">
              <a:extLst>
                <a:ext uri="{FF2B5EF4-FFF2-40B4-BE49-F238E27FC236}">
                  <a16:creationId xmlns:a16="http://schemas.microsoft.com/office/drawing/2014/main" id="{47D78938-DD6A-4DB7-B620-C1298B8ED972}"/>
                </a:ext>
              </a:extLst>
            </p:cNvPr>
            <p:cNvCxnSpPr/>
            <p:nvPr/>
          </p:nvCxnSpPr>
          <p:spPr>
            <a:xfrm flipH="1">
              <a:off x="3823568" y="101739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Straight Connector 94">
              <a:extLst>
                <a:ext uri="{FF2B5EF4-FFF2-40B4-BE49-F238E27FC236}">
                  <a16:creationId xmlns:a16="http://schemas.microsoft.com/office/drawing/2014/main" id="{BF9B0D5D-2F7B-4C6D-893F-03E6F7D4A6A3}"/>
                </a:ext>
              </a:extLst>
            </p:cNvPr>
            <p:cNvCxnSpPr/>
            <p:nvPr/>
          </p:nvCxnSpPr>
          <p:spPr>
            <a:xfrm flipH="1">
              <a:off x="3788119" y="4469428"/>
              <a:ext cx="252000"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39" name="Rectangle 38">
            <a:extLst>
              <a:ext uri="{FF2B5EF4-FFF2-40B4-BE49-F238E27FC236}">
                <a16:creationId xmlns:a16="http://schemas.microsoft.com/office/drawing/2014/main" id="{B8F82576-884C-470B-8F28-E07E8530C9C2}"/>
              </a:ext>
            </a:extLst>
          </p:cNvPr>
          <p:cNvSpPr/>
          <p:nvPr/>
        </p:nvSpPr>
        <p:spPr>
          <a:xfrm>
            <a:off x="6037101" y="748003"/>
            <a:ext cx="1423271" cy="53789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Rectangle 39">
            <a:extLst>
              <a:ext uri="{FF2B5EF4-FFF2-40B4-BE49-F238E27FC236}">
                <a16:creationId xmlns:a16="http://schemas.microsoft.com/office/drawing/2014/main" id="{3DE972C2-FE0C-4E7C-9B96-2D4A98EAB130}"/>
              </a:ext>
            </a:extLst>
          </p:cNvPr>
          <p:cNvSpPr/>
          <p:nvPr/>
        </p:nvSpPr>
        <p:spPr>
          <a:xfrm>
            <a:off x="1747943" y="1201047"/>
            <a:ext cx="1810441" cy="643818"/>
          </a:xfrm>
          <a:prstGeom prst="rect">
            <a:avLst/>
          </a:prstGeom>
          <a:solidFill>
            <a:srgbClr val="383E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a:extLst>
              <a:ext uri="{FF2B5EF4-FFF2-40B4-BE49-F238E27FC236}">
                <a16:creationId xmlns:a16="http://schemas.microsoft.com/office/drawing/2014/main" id="{C380E69E-F316-4D11-BB19-A96FF8F5C7BB}"/>
              </a:ext>
            </a:extLst>
          </p:cNvPr>
          <p:cNvSpPr/>
          <p:nvPr/>
        </p:nvSpPr>
        <p:spPr>
          <a:xfrm>
            <a:off x="1747943" y="1744804"/>
            <a:ext cx="1810441" cy="639580"/>
          </a:xfrm>
          <a:prstGeom prst="rect">
            <a:avLst/>
          </a:prstGeom>
          <a:solidFill>
            <a:srgbClr val="B0917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angle 45">
            <a:extLst>
              <a:ext uri="{FF2B5EF4-FFF2-40B4-BE49-F238E27FC236}">
                <a16:creationId xmlns:a16="http://schemas.microsoft.com/office/drawing/2014/main" id="{41FB0F80-74DA-4A33-A3C6-006EE23135CF}"/>
              </a:ext>
            </a:extLst>
          </p:cNvPr>
          <p:cNvSpPr/>
          <p:nvPr/>
        </p:nvSpPr>
        <p:spPr>
          <a:xfrm>
            <a:off x="1747943" y="2274775"/>
            <a:ext cx="1810441" cy="515936"/>
          </a:xfrm>
          <a:prstGeom prst="rect">
            <a:avLst/>
          </a:prstGeom>
          <a:solidFill>
            <a:srgbClr val="B2B2B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a:extLst>
              <a:ext uri="{FF2B5EF4-FFF2-40B4-BE49-F238E27FC236}">
                <a16:creationId xmlns:a16="http://schemas.microsoft.com/office/drawing/2014/main" id="{A6B60587-173B-4DFE-8277-4B0814628263}"/>
              </a:ext>
            </a:extLst>
          </p:cNvPr>
          <p:cNvSpPr/>
          <p:nvPr/>
        </p:nvSpPr>
        <p:spPr>
          <a:xfrm>
            <a:off x="1747943" y="2814788"/>
            <a:ext cx="1810441" cy="513795"/>
          </a:xfrm>
          <a:prstGeom prst="rect">
            <a:avLst/>
          </a:prstGeom>
          <a:solidFill>
            <a:srgbClr val="7CC7B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a:extLst>
              <a:ext uri="{FF2B5EF4-FFF2-40B4-BE49-F238E27FC236}">
                <a16:creationId xmlns:a16="http://schemas.microsoft.com/office/drawing/2014/main" id="{F9073A73-B3C8-4E52-94ED-84A4B37D004F}"/>
              </a:ext>
            </a:extLst>
          </p:cNvPr>
          <p:cNvSpPr/>
          <p:nvPr/>
        </p:nvSpPr>
        <p:spPr>
          <a:xfrm>
            <a:off x="6037101" y="1295207"/>
            <a:ext cx="1423271"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49">
            <a:extLst>
              <a:ext uri="{FF2B5EF4-FFF2-40B4-BE49-F238E27FC236}">
                <a16:creationId xmlns:a16="http://schemas.microsoft.com/office/drawing/2014/main" id="{8B21FB82-93CF-428E-AA7D-17DEAA9DA4D8}"/>
              </a:ext>
            </a:extLst>
          </p:cNvPr>
          <p:cNvSpPr/>
          <p:nvPr/>
        </p:nvSpPr>
        <p:spPr>
          <a:xfrm>
            <a:off x="6037101" y="1825335"/>
            <a:ext cx="1423271"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Rectangle 50">
            <a:extLst>
              <a:ext uri="{FF2B5EF4-FFF2-40B4-BE49-F238E27FC236}">
                <a16:creationId xmlns:a16="http://schemas.microsoft.com/office/drawing/2014/main" id="{72CF030F-B99C-4B33-89F9-000AD393D290}"/>
              </a:ext>
            </a:extLst>
          </p:cNvPr>
          <p:cNvSpPr/>
          <p:nvPr/>
        </p:nvSpPr>
        <p:spPr>
          <a:xfrm>
            <a:off x="6037101" y="2355463"/>
            <a:ext cx="1423271"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Rectangle 51">
            <a:extLst>
              <a:ext uri="{FF2B5EF4-FFF2-40B4-BE49-F238E27FC236}">
                <a16:creationId xmlns:a16="http://schemas.microsoft.com/office/drawing/2014/main" id="{FDE82B6B-3505-4C89-9E9B-615966EF4417}"/>
              </a:ext>
            </a:extLst>
          </p:cNvPr>
          <p:cNvSpPr/>
          <p:nvPr/>
        </p:nvSpPr>
        <p:spPr>
          <a:xfrm>
            <a:off x="6037101" y="2885592"/>
            <a:ext cx="1423271"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TextBox 52">
            <a:extLst>
              <a:ext uri="{FF2B5EF4-FFF2-40B4-BE49-F238E27FC236}">
                <a16:creationId xmlns:a16="http://schemas.microsoft.com/office/drawing/2014/main" id="{7ACEDFFF-8F7B-4196-99F0-021193AE4052}"/>
              </a:ext>
            </a:extLst>
          </p:cNvPr>
          <p:cNvSpPr txBox="1"/>
          <p:nvPr/>
        </p:nvSpPr>
        <p:spPr>
          <a:xfrm>
            <a:off x="6073427" y="815013"/>
            <a:ext cx="1350626" cy="276999"/>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ACTIVE CHEMICAL</a:t>
            </a:r>
          </a:p>
        </p:txBody>
      </p:sp>
      <p:sp>
        <p:nvSpPr>
          <p:cNvPr id="54" name="TextBox 53">
            <a:extLst>
              <a:ext uri="{FF2B5EF4-FFF2-40B4-BE49-F238E27FC236}">
                <a16:creationId xmlns:a16="http://schemas.microsoft.com/office/drawing/2014/main" id="{DC25A9B9-2A25-4DAA-8FFB-13D860A58F17}"/>
              </a:ext>
            </a:extLst>
          </p:cNvPr>
          <p:cNvSpPr txBox="1"/>
          <p:nvPr/>
        </p:nvSpPr>
        <p:spPr>
          <a:xfrm>
            <a:off x="1780393" y="1345834"/>
            <a:ext cx="1767053"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Organo-phosphates (</a:t>
            </a:r>
            <a:r>
              <a:rPr lang="en-AU" sz="1050" b="1" dirty="0" err="1">
                <a:solidFill>
                  <a:schemeClr val="bg1"/>
                </a:solidFill>
                <a:cs typeface="Poppins" pitchFamily="2" charset="77"/>
              </a:rPr>
              <a:t>OPs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55" name="TextBox 54">
            <a:extLst>
              <a:ext uri="{FF2B5EF4-FFF2-40B4-BE49-F238E27FC236}">
                <a16:creationId xmlns:a16="http://schemas.microsoft.com/office/drawing/2014/main" id="{6E842DE1-20A1-41E1-87DC-E446552397F5}"/>
              </a:ext>
            </a:extLst>
          </p:cNvPr>
          <p:cNvSpPr txBox="1"/>
          <p:nvPr/>
        </p:nvSpPr>
        <p:spPr>
          <a:xfrm>
            <a:off x="1794399" y="1902367"/>
            <a:ext cx="172594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Synthetic Pyrethroids (SPs)</a:t>
            </a:r>
            <a:endParaRPr lang="en-US" sz="1050" b="1" dirty="0">
              <a:solidFill>
                <a:schemeClr val="bg1"/>
              </a:solidFill>
              <a:cs typeface="Poppins" pitchFamily="2" charset="77"/>
            </a:endParaRPr>
          </a:p>
        </p:txBody>
      </p:sp>
      <p:sp>
        <p:nvSpPr>
          <p:cNvPr id="56" name="TextBox 55">
            <a:extLst>
              <a:ext uri="{FF2B5EF4-FFF2-40B4-BE49-F238E27FC236}">
                <a16:creationId xmlns:a16="http://schemas.microsoft.com/office/drawing/2014/main" id="{E104A0F2-D686-467F-B878-1A813D8EF471}"/>
              </a:ext>
            </a:extLst>
          </p:cNvPr>
          <p:cNvSpPr txBox="1"/>
          <p:nvPr/>
        </p:nvSpPr>
        <p:spPr>
          <a:xfrm>
            <a:off x="1638805" y="2406488"/>
            <a:ext cx="200788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Neonicotinoids</a:t>
            </a:r>
            <a:endParaRPr lang="en-US" sz="1050" b="1" dirty="0">
              <a:solidFill>
                <a:schemeClr val="bg1"/>
              </a:solidFill>
              <a:cs typeface="Poppins" pitchFamily="2" charset="77"/>
            </a:endParaRPr>
          </a:p>
        </p:txBody>
      </p:sp>
      <p:sp>
        <p:nvSpPr>
          <p:cNvPr id="57" name="TextBox 56">
            <a:extLst>
              <a:ext uri="{FF2B5EF4-FFF2-40B4-BE49-F238E27FC236}">
                <a16:creationId xmlns:a16="http://schemas.microsoft.com/office/drawing/2014/main" id="{72965CE1-DD00-40D3-8196-E72D0F425488}"/>
              </a:ext>
            </a:extLst>
          </p:cNvPr>
          <p:cNvSpPr txBox="1"/>
          <p:nvPr/>
        </p:nvSpPr>
        <p:spPr>
          <a:xfrm>
            <a:off x="1745499" y="2954649"/>
            <a:ext cx="1832419"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Spinosyns</a:t>
            </a:r>
            <a:endParaRPr lang="en-US" sz="1050" b="1" dirty="0">
              <a:solidFill>
                <a:schemeClr val="bg1"/>
              </a:solidFill>
              <a:cs typeface="Poppins" pitchFamily="2" charset="77"/>
            </a:endParaRPr>
          </a:p>
        </p:txBody>
      </p:sp>
      <p:sp>
        <p:nvSpPr>
          <p:cNvPr id="59" name="Subtitle 2">
            <a:extLst>
              <a:ext uri="{FF2B5EF4-FFF2-40B4-BE49-F238E27FC236}">
                <a16:creationId xmlns:a16="http://schemas.microsoft.com/office/drawing/2014/main" id="{E5C2A58F-7F69-480D-84DF-37954215ADAB}"/>
              </a:ext>
            </a:extLst>
          </p:cNvPr>
          <p:cNvSpPr txBox="1">
            <a:spLocks/>
          </p:cNvSpPr>
          <p:nvPr/>
        </p:nvSpPr>
        <p:spPr>
          <a:xfrm>
            <a:off x="6073426" y="1410221"/>
            <a:ext cx="1350627" cy="27699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200">
                <a:solidFill>
                  <a:schemeClr val="tx1"/>
                </a:solidFill>
                <a:effectLst/>
                <a:latin typeface="+mn-lt"/>
                <a:ea typeface="Calibri" panose="020F0502020204030204" pitchFamily="34" charset="0"/>
                <a:cs typeface="Calibri" panose="020F0502020204030204" pitchFamily="34" charset="0"/>
              </a:rPr>
              <a:t>Diazinon</a:t>
            </a:r>
            <a:endParaRPr lang="en-AU" sz="1000">
              <a:solidFill>
                <a:schemeClr val="tx1"/>
              </a:solidFill>
              <a:effectLst/>
              <a:latin typeface="+mn-lt"/>
              <a:ea typeface="Calibri" panose="020F0502020204030204" pitchFamily="34" charset="0"/>
              <a:cs typeface="Times New Roman" panose="02020603050405020304" pitchFamily="18" charset="0"/>
            </a:endParaRPr>
          </a:p>
        </p:txBody>
      </p:sp>
      <p:sp>
        <p:nvSpPr>
          <p:cNvPr id="64" name="Rectangle 63">
            <a:extLst>
              <a:ext uri="{FF2B5EF4-FFF2-40B4-BE49-F238E27FC236}">
                <a16:creationId xmlns:a16="http://schemas.microsoft.com/office/drawing/2014/main" id="{DBC986A8-AF7B-41A4-A580-AA8911D680E1}"/>
              </a:ext>
            </a:extLst>
          </p:cNvPr>
          <p:cNvSpPr/>
          <p:nvPr/>
        </p:nvSpPr>
        <p:spPr>
          <a:xfrm>
            <a:off x="1743951" y="3341275"/>
            <a:ext cx="1810441" cy="510350"/>
          </a:xfrm>
          <a:prstGeom prst="rect">
            <a:avLst/>
          </a:prstGeom>
          <a:solidFill>
            <a:srgbClr val="FEBE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a:extLst>
              <a:ext uri="{FF2B5EF4-FFF2-40B4-BE49-F238E27FC236}">
                <a16:creationId xmlns:a16="http://schemas.microsoft.com/office/drawing/2014/main" id="{84704DA7-5006-4D3A-B7DF-AEBC4DB63A66}"/>
              </a:ext>
            </a:extLst>
          </p:cNvPr>
          <p:cNvSpPr/>
          <p:nvPr/>
        </p:nvSpPr>
        <p:spPr>
          <a:xfrm>
            <a:off x="6041818" y="3412078"/>
            <a:ext cx="1423271"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TextBox 68">
            <a:extLst>
              <a:ext uri="{FF2B5EF4-FFF2-40B4-BE49-F238E27FC236}">
                <a16:creationId xmlns:a16="http://schemas.microsoft.com/office/drawing/2014/main" id="{AB2ADA6A-81D3-4640-90A0-B43A2A108F8B}"/>
              </a:ext>
            </a:extLst>
          </p:cNvPr>
          <p:cNvSpPr txBox="1"/>
          <p:nvPr/>
        </p:nvSpPr>
        <p:spPr>
          <a:xfrm>
            <a:off x="1754455" y="3488301"/>
            <a:ext cx="1770781"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Macrocyclic Lactones (</a:t>
            </a:r>
            <a:r>
              <a:rPr lang="en-AU" sz="1050" b="1" dirty="0" err="1">
                <a:solidFill>
                  <a:schemeClr val="bg1"/>
                </a:solidFill>
                <a:cs typeface="Poppins" pitchFamily="2" charset="77"/>
              </a:rPr>
              <a:t>MLs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70" name="Rectangle 69">
            <a:extLst>
              <a:ext uri="{FF2B5EF4-FFF2-40B4-BE49-F238E27FC236}">
                <a16:creationId xmlns:a16="http://schemas.microsoft.com/office/drawing/2014/main" id="{1D06F869-B937-4BFC-A047-F2EE121C6D1C}"/>
              </a:ext>
            </a:extLst>
          </p:cNvPr>
          <p:cNvSpPr/>
          <p:nvPr/>
        </p:nvSpPr>
        <p:spPr>
          <a:xfrm>
            <a:off x="1754455" y="672429"/>
            <a:ext cx="1810441" cy="537189"/>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TextBox 70">
            <a:extLst>
              <a:ext uri="{FF2B5EF4-FFF2-40B4-BE49-F238E27FC236}">
                <a16:creationId xmlns:a16="http://schemas.microsoft.com/office/drawing/2014/main" id="{1CE783B3-2052-4BE4-B578-D6B9C01AC020}"/>
              </a:ext>
            </a:extLst>
          </p:cNvPr>
          <p:cNvSpPr txBox="1"/>
          <p:nvPr/>
        </p:nvSpPr>
        <p:spPr>
          <a:xfrm>
            <a:off x="1794399" y="724920"/>
            <a:ext cx="1744091" cy="307777"/>
          </a:xfrm>
          <a:prstGeom prst="rect">
            <a:avLst/>
          </a:prstGeom>
          <a:noFill/>
        </p:spPr>
        <p:txBody>
          <a:bodyPr wrap="square" rtlCol="0" anchor="ctr" anchorCtr="0">
            <a:spAutoFit/>
          </a:bodyPr>
          <a:lstStyle/>
          <a:p>
            <a:pPr algn="ctr"/>
            <a:r>
              <a:rPr lang="en-US" sz="1400" b="1" dirty="0">
                <a:solidFill>
                  <a:schemeClr val="bg1"/>
                </a:solidFill>
                <a:ea typeface="League Spartan" charset="0"/>
                <a:cs typeface="Poppins" pitchFamily="2" charset="77"/>
              </a:rPr>
              <a:t>CHEMICAL GROUP</a:t>
            </a:r>
          </a:p>
        </p:txBody>
      </p:sp>
      <p:sp>
        <p:nvSpPr>
          <p:cNvPr id="73" name="Subtitle 2">
            <a:extLst>
              <a:ext uri="{FF2B5EF4-FFF2-40B4-BE49-F238E27FC236}">
                <a16:creationId xmlns:a16="http://schemas.microsoft.com/office/drawing/2014/main" id="{A6423B09-D020-4493-AD9A-8E32742D56EE}"/>
              </a:ext>
            </a:extLst>
          </p:cNvPr>
          <p:cNvSpPr txBox="1">
            <a:spLocks/>
          </p:cNvSpPr>
          <p:nvPr/>
        </p:nvSpPr>
        <p:spPr>
          <a:xfrm>
            <a:off x="6072869" y="1871464"/>
            <a:ext cx="1350627"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400"/>
              </a:spcAft>
            </a:pPr>
            <a:r>
              <a:rPr lang="en-AU" sz="1100">
                <a:solidFill>
                  <a:schemeClr val="tx1"/>
                </a:solidFill>
                <a:latin typeface="+mn-lt"/>
                <a:cs typeface="Calibri" panose="020F0502020204030204" pitchFamily="34" charset="0"/>
              </a:rPr>
              <a:t>Alpha-cypermethrin (body strike only)</a:t>
            </a:r>
          </a:p>
        </p:txBody>
      </p:sp>
      <p:sp>
        <p:nvSpPr>
          <p:cNvPr id="77" name="Subtitle 2">
            <a:extLst>
              <a:ext uri="{FF2B5EF4-FFF2-40B4-BE49-F238E27FC236}">
                <a16:creationId xmlns:a16="http://schemas.microsoft.com/office/drawing/2014/main" id="{ED708966-0777-4EDC-8438-10EA358BB7C9}"/>
              </a:ext>
            </a:extLst>
          </p:cNvPr>
          <p:cNvSpPr txBox="1">
            <a:spLocks/>
          </p:cNvSpPr>
          <p:nvPr/>
        </p:nvSpPr>
        <p:spPr>
          <a:xfrm>
            <a:off x="6071706" y="2453141"/>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Imidacloprid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78" name="Subtitle 2">
            <a:extLst>
              <a:ext uri="{FF2B5EF4-FFF2-40B4-BE49-F238E27FC236}">
                <a16:creationId xmlns:a16="http://schemas.microsoft.com/office/drawing/2014/main" id="{E6F2AEB4-C816-440F-BE67-A496C858D56B}"/>
              </a:ext>
            </a:extLst>
          </p:cNvPr>
          <p:cNvSpPr txBox="1">
            <a:spLocks/>
          </p:cNvSpPr>
          <p:nvPr/>
        </p:nvSpPr>
        <p:spPr>
          <a:xfrm>
            <a:off x="6071149" y="2981600"/>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Spinosad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80" name="Subtitle 2">
            <a:extLst>
              <a:ext uri="{FF2B5EF4-FFF2-40B4-BE49-F238E27FC236}">
                <a16:creationId xmlns:a16="http://schemas.microsoft.com/office/drawing/2014/main" id="{03493A56-31EE-4EE6-BAE3-D4CE7268F166}"/>
              </a:ext>
            </a:extLst>
          </p:cNvPr>
          <p:cNvSpPr txBox="1">
            <a:spLocks/>
          </p:cNvSpPr>
          <p:nvPr/>
        </p:nvSpPr>
        <p:spPr>
          <a:xfrm>
            <a:off x="6076596" y="3505374"/>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Ivermectin</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81" name="Rectangle 80">
            <a:extLst>
              <a:ext uri="{FF2B5EF4-FFF2-40B4-BE49-F238E27FC236}">
                <a16:creationId xmlns:a16="http://schemas.microsoft.com/office/drawing/2014/main" id="{E23AF95D-1A36-4A10-A511-50FA6E505419}"/>
              </a:ext>
            </a:extLst>
          </p:cNvPr>
          <p:cNvSpPr/>
          <p:nvPr/>
        </p:nvSpPr>
        <p:spPr>
          <a:xfrm>
            <a:off x="6037464" y="3937514"/>
            <a:ext cx="1423271"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Subtitle 2">
            <a:extLst>
              <a:ext uri="{FF2B5EF4-FFF2-40B4-BE49-F238E27FC236}">
                <a16:creationId xmlns:a16="http://schemas.microsoft.com/office/drawing/2014/main" id="{BD3AB650-4B1C-4111-8956-0FDABB97CBF7}"/>
              </a:ext>
            </a:extLst>
          </p:cNvPr>
          <p:cNvSpPr txBox="1">
            <a:spLocks/>
          </p:cNvSpPr>
          <p:nvPr/>
        </p:nvSpPr>
        <p:spPr>
          <a:xfrm>
            <a:off x="6072242" y="3920009"/>
            <a:ext cx="1350627" cy="5207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latin typeface="+mn-lt"/>
              </a:rPr>
              <a:t>* </a:t>
            </a:r>
            <a:r>
              <a:rPr lang="en-AU" sz="1200" err="1">
                <a:solidFill>
                  <a:schemeClr val="tx1"/>
                </a:solidFill>
                <a:latin typeface="+mn-lt"/>
              </a:rPr>
              <a:t>Cyromazine</a:t>
            </a:r>
            <a:br>
              <a:rPr lang="en-AU" sz="1200">
                <a:solidFill>
                  <a:schemeClr val="tx1"/>
                </a:solidFill>
                <a:latin typeface="+mn-lt"/>
              </a:rPr>
            </a:br>
            <a:r>
              <a:rPr lang="en-AU" sz="1200">
                <a:solidFill>
                  <a:schemeClr val="tx1"/>
                </a:solidFill>
                <a:latin typeface="+mn-lt"/>
              </a:rPr>
              <a:t>* </a:t>
            </a:r>
            <a:r>
              <a:rPr lang="en-AU" sz="1200" err="1">
                <a:solidFill>
                  <a:schemeClr val="tx1"/>
                </a:solidFill>
                <a:latin typeface="+mn-lt"/>
              </a:rPr>
              <a:t>Dicyclanil</a:t>
            </a:r>
            <a:endParaRPr lang="en-AU" sz="1200">
              <a:solidFill>
                <a:schemeClr val="tx1"/>
              </a:solidFill>
              <a:latin typeface="+mn-lt"/>
            </a:endParaRPr>
          </a:p>
        </p:txBody>
      </p:sp>
      <p:sp>
        <p:nvSpPr>
          <p:cNvPr id="84" name="Rectangle 83">
            <a:extLst>
              <a:ext uri="{FF2B5EF4-FFF2-40B4-BE49-F238E27FC236}">
                <a16:creationId xmlns:a16="http://schemas.microsoft.com/office/drawing/2014/main" id="{4965693D-ACD5-406F-B9CA-A2AAE2C6964B}"/>
              </a:ext>
            </a:extLst>
          </p:cNvPr>
          <p:cNvSpPr/>
          <p:nvPr/>
        </p:nvSpPr>
        <p:spPr>
          <a:xfrm>
            <a:off x="1740706" y="3863327"/>
            <a:ext cx="1810441" cy="592338"/>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TextBox 85">
            <a:extLst>
              <a:ext uri="{FF2B5EF4-FFF2-40B4-BE49-F238E27FC236}">
                <a16:creationId xmlns:a16="http://schemas.microsoft.com/office/drawing/2014/main" id="{2C419A9B-7458-4AEC-BB6E-65413F819918}"/>
              </a:ext>
            </a:extLst>
          </p:cNvPr>
          <p:cNvSpPr txBox="1"/>
          <p:nvPr/>
        </p:nvSpPr>
        <p:spPr>
          <a:xfrm>
            <a:off x="1780393" y="4069163"/>
            <a:ext cx="1765334"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 Insect Growth Regulators</a:t>
            </a:r>
            <a:endParaRPr lang="en-US" sz="1050" b="1" dirty="0">
              <a:solidFill>
                <a:schemeClr val="bg1"/>
              </a:solidFill>
              <a:cs typeface="Poppins" pitchFamily="2" charset="77"/>
            </a:endParaRPr>
          </a:p>
        </p:txBody>
      </p:sp>
    </p:spTree>
    <p:extLst>
      <p:ext uri="{BB962C8B-B14F-4D97-AF65-F5344CB8AC3E}">
        <p14:creationId xmlns:p14="http://schemas.microsoft.com/office/powerpoint/2010/main" val="1759646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Don’t be fooled…</a:t>
            </a:r>
          </a:p>
        </p:txBody>
      </p:sp>
      <p:sp>
        <p:nvSpPr>
          <p:cNvPr id="58" name="TextBox 57">
            <a:extLst>
              <a:ext uri="{FF2B5EF4-FFF2-40B4-BE49-F238E27FC236}">
                <a16:creationId xmlns:a16="http://schemas.microsoft.com/office/drawing/2014/main" id="{C6E1A7A7-11CB-47FF-B8CB-2575A37B2601}"/>
              </a:ext>
            </a:extLst>
          </p:cNvPr>
          <p:cNvSpPr txBox="1"/>
          <p:nvPr/>
        </p:nvSpPr>
        <p:spPr>
          <a:xfrm>
            <a:off x="4005106" y="847577"/>
            <a:ext cx="1541756" cy="3416320"/>
          </a:xfrm>
          <a:prstGeom prst="rect">
            <a:avLst/>
          </a:prstGeom>
          <a:noFill/>
        </p:spPr>
        <p:txBody>
          <a:bodyPr wrap="square" rtlCol="0" anchor="ctr" anchorCtr="0">
            <a:spAutoFit/>
          </a:bodyPr>
          <a:lstStyle/>
          <a:p>
            <a:pPr algn="ctr"/>
            <a:r>
              <a:rPr lang="en-US" sz="2400" b="1" dirty="0">
                <a:ea typeface="League Spartan" charset="0"/>
                <a:cs typeface="Poppins" pitchFamily="2" charset="77"/>
              </a:rPr>
              <a:t>Different product names </a:t>
            </a:r>
          </a:p>
          <a:p>
            <a:pPr algn="ctr"/>
            <a:endParaRPr lang="en-US" sz="2400" b="1" dirty="0">
              <a:ea typeface="League Spartan" charset="0"/>
              <a:cs typeface="Poppins" pitchFamily="2" charset="77"/>
            </a:endParaRPr>
          </a:p>
          <a:p>
            <a:pPr algn="ctr"/>
            <a:endParaRPr lang="en-US" sz="2400" b="1" dirty="0">
              <a:ea typeface="League Spartan" charset="0"/>
              <a:cs typeface="Poppins" pitchFamily="2" charset="77"/>
            </a:endParaRPr>
          </a:p>
          <a:p>
            <a:pPr algn="ctr"/>
            <a:endParaRPr lang="en-US" sz="2400" b="1" dirty="0">
              <a:ea typeface="League Spartan" charset="0"/>
              <a:cs typeface="Poppins" pitchFamily="2" charset="77"/>
            </a:endParaRPr>
          </a:p>
          <a:p>
            <a:pPr algn="ctr"/>
            <a:r>
              <a:rPr lang="en-US" sz="2400" b="1" dirty="0">
                <a:ea typeface="League Spartan" charset="0"/>
                <a:cs typeface="Poppins" pitchFamily="2" charset="77"/>
              </a:rPr>
              <a:t>Different chemical groups</a:t>
            </a:r>
          </a:p>
        </p:txBody>
      </p:sp>
      <p:grpSp>
        <p:nvGrpSpPr>
          <p:cNvPr id="5" name="Group 4">
            <a:extLst>
              <a:ext uri="{FF2B5EF4-FFF2-40B4-BE49-F238E27FC236}">
                <a16:creationId xmlns:a16="http://schemas.microsoft.com/office/drawing/2014/main" id="{4BCDEC3A-0F35-4A62-A75D-2D5ED1159CE3}"/>
              </a:ext>
            </a:extLst>
          </p:cNvPr>
          <p:cNvGrpSpPr/>
          <p:nvPr/>
        </p:nvGrpSpPr>
        <p:grpSpPr>
          <a:xfrm>
            <a:off x="3618301" y="864992"/>
            <a:ext cx="255192" cy="3452036"/>
            <a:chOff x="3635719" y="864992"/>
            <a:chExt cx="255192" cy="3452036"/>
          </a:xfrm>
        </p:grpSpPr>
        <p:cxnSp>
          <p:nvCxnSpPr>
            <p:cNvPr id="60" name="Straight Connector 59">
              <a:extLst>
                <a:ext uri="{FF2B5EF4-FFF2-40B4-BE49-F238E27FC236}">
                  <a16:creationId xmlns:a16="http://schemas.microsoft.com/office/drawing/2014/main" id="{93044398-6BE3-46C6-BEFA-D5652D25A7CA}"/>
                </a:ext>
              </a:extLst>
            </p:cNvPr>
            <p:cNvCxnSpPr/>
            <p:nvPr/>
          </p:nvCxnSpPr>
          <p:spPr>
            <a:xfrm>
              <a:off x="3890911" y="868143"/>
              <a:ext cx="0" cy="3448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Straight Connector 60">
              <a:extLst>
                <a:ext uri="{FF2B5EF4-FFF2-40B4-BE49-F238E27FC236}">
                  <a16:creationId xmlns:a16="http://schemas.microsoft.com/office/drawing/2014/main" id="{6AED40AB-D694-4116-9245-519B3C21EE3A}"/>
                </a:ext>
              </a:extLst>
            </p:cNvPr>
            <p:cNvCxnSpPr/>
            <p:nvPr/>
          </p:nvCxnSpPr>
          <p:spPr>
            <a:xfrm flipH="1">
              <a:off x="3671168" y="86499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Straight Connector 71">
              <a:extLst>
                <a:ext uri="{FF2B5EF4-FFF2-40B4-BE49-F238E27FC236}">
                  <a16:creationId xmlns:a16="http://schemas.microsoft.com/office/drawing/2014/main" id="{11CAB824-9192-47CD-ADC6-7B174FAC7ECD}"/>
                </a:ext>
              </a:extLst>
            </p:cNvPr>
            <p:cNvCxnSpPr/>
            <p:nvPr/>
          </p:nvCxnSpPr>
          <p:spPr>
            <a:xfrm flipH="1">
              <a:off x="3635719" y="4317028"/>
              <a:ext cx="252000" cy="0"/>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3" name="Group 2">
            <a:extLst>
              <a:ext uri="{FF2B5EF4-FFF2-40B4-BE49-F238E27FC236}">
                <a16:creationId xmlns:a16="http://schemas.microsoft.com/office/drawing/2014/main" id="{5EDC513B-02A9-4B23-A55A-89FB4CE1ECBF}"/>
              </a:ext>
            </a:extLst>
          </p:cNvPr>
          <p:cNvGrpSpPr/>
          <p:nvPr/>
        </p:nvGrpSpPr>
        <p:grpSpPr>
          <a:xfrm flipH="1">
            <a:off x="5695305" y="860636"/>
            <a:ext cx="255192" cy="3452036"/>
            <a:chOff x="3788119" y="1017392"/>
            <a:chExt cx="255192" cy="3452036"/>
          </a:xfrm>
        </p:grpSpPr>
        <p:cxnSp>
          <p:nvCxnSpPr>
            <p:cNvPr id="74" name="Straight Connector 73">
              <a:extLst>
                <a:ext uri="{FF2B5EF4-FFF2-40B4-BE49-F238E27FC236}">
                  <a16:creationId xmlns:a16="http://schemas.microsoft.com/office/drawing/2014/main" id="{28427C6A-D960-4FE1-ACE6-3BBF496F93F1}"/>
                </a:ext>
              </a:extLst>
            </p:cNvPr>
            <p:cNvCxnSpPr/>
            <p:nvPr/>
          </p:nvCxnSpPr>
          <p:spPr>
            <a:xfrm>
              <a:off x="4043311" y="1020543"/>
              <a:ext cx="0" cy="3448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Straight Connector 74">
              <a:extLst>
                <a:ext uri="{FF2B5EF4-FFF2-40B4-BE49-F238E27FC236}">
                  <a16:creationId xmlns:a16="http://schemas.microsoft.com/office/drawing/2014/main" id="{47D78938-DD6A-4DB7-B620-C1298B8ED972}"/>
                </a:ext>
              </a:extLst>
            </p:cNvPr>
            <p:cNvCxnSpPr/>
            <p:nvPr/>
          </p:nvCxnSpPr>
          <p:spPr>
            <a:xfrm flipH="1">
              <a:off x="3823568" y="101739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Straight Connector 94">
              <a:extLst>
                <a:ext uri="{FF2B5EF4-FFF2-40B4-BE49-F238E27FC236}">
                  <a16:creationId xmlns:a16="http://schemas.microsoft.com/office/drawing/2014/main" id="{BF9B0D5D-2F7B-4C6D-893F-03E6F7D4A6A3}"/>
                </a:ext>
              </a:extLst>
            </p:cNvPr>
            <p:cNvCxnSpPr/>
            <p:nvPr/>
          </p:nvCxnSpPr>
          <p:spPr>
            <a:xfrm flipH="1">
              <a:off x="3788119" y="4469428"/>
              <a:ext cx="252000"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4" name="Not Equal 3">
            <a:extLst>
              <a:ext uri="{FF2B5EF4-FFF2-40B4-BE49-F238E27FC236}">
                <a16:creationId xmlns:a16="http://schemas.microsoft.com/office/drawing/2014/main" id="{A28D1909-EE07-41C9-A271-AB214E0663E9}"/>
              </a:ext>
            </a:extLst>
          </p:cNvPr>
          <p:cNvSpPr/>
          <p:nvPr/>
        </p:nvSpPr>
        <p:spPr>
          <a:xfrm>
            <a:off x="4435001" y="2429978"/>
            <a:ext cx="698505" cy="551068"/>
          </a:xfrm>
          <a:prstGeom prst="mathNotEqual">
            <a:avLst/>
          </a:prstGeom>
          <a:solidFill>
            <a:srgbClr val="FEB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2" name="Rectangle 41">
            <a:extLst>
              <a:ext uri="{FF2B5EF4-FFF2-40B4-BE49-F238E27FC236}">
                <a16:creationId xmlns:a16="http://schemas.microsoft.com/office/drawing/2014/main" id="{F47A12DD-6D72-41F1-A6DD-BBF75F062C8B}"/>
              </a:ext>
            </a:extLst>
          </p:cNvPr>
          <p:cNvSpPr/>
          <p:nvPr/>
        </p:nvSpPr>
        <p:spPr>
          <a:xfrm>
            <a:off x="6037101" y="748003"/>
            <a:ext cx="1423271" cy="53789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Rectangle 42">
            <a:extLst>
              <a:ext uri="{FF2B5EF4-FFF2-40B4-BE49-F238E27FC236}">
                <a16:creationId xmlns:a16="http://schemas.microsoft.com/office/drawing/2014/main" id="{524195FD-3029-46A3-B76D-3061C24FE7B6}"/>
              </a:ext>
            </a:extLst>
          </p:cNvPr>
          <p:cNvSpPr/>
          <p:nvPr/>
        </p:nvSpPr>
        <p:spPr>
          <a:xfrm>
            <a:off x="1747943" y="1201047"/>
            <a:ext cx="1810441" cy="643818"/>
          </a:xfrm>
          <a:prstGeom prst="rect">
            <a:avLst/>
          </a:prstGeom>
          <a:solidFill>
            <a:srgbClr val="383E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Rectangle 43">
            <a:extLst>
              <a:ext uri="{FF2B5EF4-FFF2-40B4-BE49-F238E27FC236}">
                <a16:creationId xmlns:a16="http://schemas.microsoft.com/office/drawing/2014/main" id="{311EA067-A686-4A15-88CB-E22D60C11AE5}"/>
              </a:ext>
            </a:extLst>
          </p:cNvPr>
          <p:cNvSpPr/>
          <p:nvPr/>
        </p:nvSpPr>
        <p:spPr>
          <a:xfrm>
            <a:off x="1747943" y="1744804"/>
            <a:ext cx="1810441" cy="639580"/>
          </a:xfrm>
          <a:prstGeom prst="rect">
            <a:avLst/>
          </a:prstGeom>
          <a:solidFill>
            <a:srgbClr val="B0917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F02A1629-637D-4C13-B066-0143AC75DF9F}"/>
              </a:ext>
            </a:extLst>
          </p:cNvPr>
          <p:cNvSpPr/>
          <p:nvPr/>
        </p:nvSpPr>
        <p:spPr>
          <a:xfrm>
            <a:off x="1747943" y="2274775"/>
            <a:ext cx="1810441" cy="515936"/>
          </a:xfrm>
          <a:prstGeom prst="rect">
            <a:avLst/>
          </a:prstGeom>
          <a:solidFill>
            <a:srgbClr val="B2B2B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a:extLst>
              <a:ext uri="{FF2B5EF4-FFF2-40B4-BE49-F238E27FC236}">
                <a16:creationId xmlns:a16="http://schemas.microsoft.com/office/drawing/2014/main" id="{98269AB3-0FD9-46C3-900E-810D84C8CC4C}"/>
              </a:ext>
            </a:extLst>
          </p:cNvPr>
          <p:cNvSpPr/>
          <p:nvPr/>
        </p:nvSpPr>
        <p:spPr>
          <a:xfrm>
            <a:off x="1747943" y="2814788"/>
            <a:ext cx="1810441" cy="513795"/>
          </a:xfrm>
          <a:prstGeom prst="rect">
            <a:avLst/>
          </a:prstGeom>
          <a:solidFill>
            <a:srgbClr val="7CC7B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a:extLst>
              <a:ext uri="{FF2B5EF4-FFF2-40B4-BE49-F238E27FC236}">
                <a16:creationId xmlns:a16="http://schemas.microsoft.com/office/drawing/2014/main" id="{91A61BD7-447F-424A-8B46-0E739C82FEED}"/>
              </a:ext>
            </a:extLst>
          </p:cNvPr>
          <p:cNvSpPr/>
          <p:nvPr/>
        </p:nvSpPr>
        <p:spPr>
          <a:xfrm>
            <a:off x="6037101" y="1295207"/>
            <a:ext cx="1423271"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Rectangle 62">
            <a:extLst>
              <a:ext uri="{FF2B5EF4-FFF2-40B4-BE49-F238E27FC236}">
                <a16:creationId xmlns:a16="http://schemas.microsoft.com/office/drawing/2014/main" id="{C3C94CB6-2005-44C1-97AE-4AE94D50FE20}"/>
              </a:ext>
            </a:extLst>
          </p:cNvPr>
          <p:cNvSpPr/>
          <p:nvPr/>
        </p:nvSpPr>
        <p:spPr>
          <a:xfrm>
            <a:off x="6037101" y="1825335"/>
            <a:ext cx="1423271"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Rectangle 65">
            <a:extLst>
              <a:ext uri="{FF2B5EF4-FFF2-40B4-BE49-F238E27FC236}">
                <a16:creationId xmlns:a16="http://schemas.microsoft.com/office/drawing/2014/main" id="{72AA7C1A-A024-4C2E-A5E5-A6B17479CF52}"/>
              </a:ext>
            </a:extLst>
          </p:cNvPr>
          <p:cNvSpPr/>
          <p:nvPr/>
        </p:nvSpPr>
        <p:spPr>
          <a:xfrm>
            <a:off x="6037101" y="2355463"/>
            <a:ext cx="1423271"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Rectangle 66">
            <a:extLst>
              <a:ext uri="{FF2B5EF4-FFF2-40B4-BE49-F238E27FC236}">
                <a16:creationId xmlns:a16="http://schemas.microsoft.com/office/drawing/2014/main" id="{55B38E1E-2E2D-47EC-94CA-4FAA23F6B137}"/>
              </a:ext>
            </a:extLst>
          </p:cNvPr>
          <p:cNvSpPr/>
          <p:nvPr/>
        </p:nvSpPr>
        <p:spPr>
          <a:xfrm>
            <a:off x="6037101" y="2885592"/>
            <a:ext cx="1423271"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TextBox 67">
            <a:extLst>
              <a:ext uri="{FF2B5EF4-FFF2-40B4-BE49-F238E27FC236}">
                <a16:creationId xmlns:a16="http://schemas.microsoft.com/office/drawing/2014/main" id="{DF80E7FE-C162-49F6-8348-6EC02769BF37}"/>
              </a:ext>
            </a:extLst>
          </p:cNvPr>
          <p:cNvSpPr txBox="1"/>
          <p:nvPr/>
        </p:nvSpPr>
        <p:spPr>
          <a:xfrm>
            <a:off x="6073427" y="815013"/>
            <a:ext cx="1350626" cy="276999"/>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ACTIVE CHEMICAL</a:t>
            </a:r>
          </a:p>
        </p:txBody>
      </p:sp>
      <p:sp>
        <p:nvSpPr>
          <p:cNvPr id="76" name="TextBox 75">
            <a:extLst>
              <a:ext uri="{FF2B5EF4-FFF2-40B4-BE49-F238E27FC236}">
                <a16:creationId xmlns:a16="http://schemas.microsoft.com/office/drawing/2014/main" id="{C2D1A3F3-28FA-4BCC-95B1-3EEFB8DA51B7}"/>
              </a:ext>
            </a:extLst>
          </p:cNvPr>
          <p:cNvSpPr txBox="1"/>
          <p:nvPr/>
        </p:nvSpPr>
        <p:spPr>
          <a:xfrm>
            <a:off x="1780393" y="1345834"/>
            <a:ext cx="1767053"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Organo-phosphates (</a:t>
            </a:r>
            <a:r>
              <a:rPr lang="en-AU" sz="1050" b="1" dirty="0" err="1">
                <a:solidFill>
                  <a:schemeClr val="bg1"/>
                </a:solidFill>
                <a:cs typeface="Poppins" pitchFamily="2" charset="77"/>
              </a:rPr>
              <a:t>OPs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79" name="TextBox 78">
            <a:extLst>
              <a:ext uri="{FF2B5EF4-FFF2-40B4-BE49-F238E27FC236}">
                <a16:creationId xmlns:a16="http://schemas.microsoft.com/office/drawing/2014/main" id="{4A79FE50-A2DD-48C7-BEF3-C398D5941EBA}"/>
              </a:ext>
            </a:extLst>
          </p:cNvPr>
          <p:cNvSpPr txBox="1"/>
          <p:nvPr/>
        </p:nvSpPr>
        <p:spPr>
          <a:xfrm>
            <a:off x="1794399" y="1902367"/>
            <a:ext cx="172594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Synthetic Pyrethroids (SPs)</a:t>
            </a:r>
            <a:endParaRPr lang="en-US" sz="1050" b="1" dirty="0">
              <a:solidFill>
                <a:schemeClr val="bg1"/>
              </a:solidFill>
              <a:cs typeface="Poppins" pitchFamily="2" charset="77"/>
            </a:endParaRPr>
          </a:p>
        </p:txBody>
      </p:sp>
      <p:sp>
        <p:nvSpPr>
          <p:cNvPr id="82" name="TextBox 81">
            <a:extLst>
              <a:ext uri="{FF2B5EF4-FFF2-40B4-BE49-F238E27FC236}">
                <a16:creationId xmlns:a16="http://schemas.microsoft.com/office/drawing/2014/main" id="{6633E615-E309-464B-A1AC-A3BC2F34F80D}"/>
              </a:ext>
            </a:extLst>
          </p:cNvPr>
          <p:cNvSpPr txBox="1"/>
          <p:nvPr/>
        </p:nvSpPr>
        <p:spPr>
          <a:xfrm>
            <a:off x="1638805" y="2406488"/>
            <a:ext cx="200788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Neonicotinoids</a:t>
            </a:r>
            <a:endParaRPr lang="en-US" sz="1050" b="1" dirty="0">
              <a:solidFill>
                <a:schemeClr val="bg1"/>
              </a:solidFill>
              <a:cs typeface="Poppins" pitchFamily="2" charset="77"/>
            </a:endParaRPr>
          </a:p>
        </p:txBody>
      </p:sp>
      <p:sp>
        <p:nvSpPr>
          <p:cNvPr id="85" name="TextBox 84">
            <a:extLst>
              <a:ext uri="{FF2B5EF4-FFF2-40B4-BE49-F238E27FC236}">
                <a16:creationId xmlns:a16="http://schemas.microsoft.com/office/drawing/2014/main" id="{275B15B3-4CF5-439B-86E9-59D7B02A548D}"/>
              </a:ext>
            </a:extLst>
          </p:cNvPr>
          <p:cNvSpPr txBox="1"/>
          <p:nvPr/>
        </p:nvSpPr>
        <p:spPr>
          <a:xfrm>
            <a:off x="1745499" y="2954649"/>
            <a:ext cx="1832419"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Spinosyns</a:t>
            </a:r>
            <a:endParaRPr lang="en-US" sz="1050" b="1" dirty="0">
              <a:solidFill>
                <a:schemeClr val="bg1"/>
              </a:solidFill>
              <a:cs typeface="Poppins" pitchFamily="2" charset="77"/>
            </a:endParaRPr>
          </a:p>
        </p:txBody>
      </p:sp>
      <p:sp>
        <p:nvSpPr>
          <p:cNvPr id="87" name="Subtitle 2">
            <a:extLst>
              <a:ext uri="{FF2B5EF4-FFF2-40B4-BE49-F238E27FC236}">
                <a16:creationId xmlns:a16="http://schemas.microsoft.com/office/drawing/2014/main" id="{6039452B-265C-4FBB-B58D-B8CABCBCDE6B}"/>
              </a:ext>
            </a:extLst>
          </p:cNvPr>
          <p:cNvSpPr txBox="1">
            <a:spLocks/>
          </p:cNvSpPr>
          <p:nvPr/>
        </p:nvSpPr>
        <p:spPr>
          <a:xfrm>
            <a:off x="6073426" y="1410221"/>
            <a:ext cx="1350627" cy="27699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200">
                <a:solidFill>
                  <a:schemeClr val="tx1"/>
                </a:solidFill>
                <a:effectLst/>
                <a:latin typeface="+mn-lt"/>
                <a:ea typeface="Calibri" panose="020F0502020204030204" pitchFamily="34" charset="0"/>
                <a:cs typeface="Calibri" panose="020F0502020204030204" pitchFamily="34" charset="0"/>
              </a:rPr>
              <a:t>Diazinon</a:t>
            </a:r>
            <a:endParaRPr lang="en-AU" sz="1000">
              <a:solidFill>
                <a:schemeClr val="tx1"/>
              </a:solidFill>
              <a:effectLst/>
              <a:latin typeface="+mn-lt"/>
              <a:ea typeface="Calibri" panose="020F0502020204030204" pitchFamily="34" charset="0"/>
              <a:cs typeface="Times New Roman" panose="02020603050405020304" pitchFamily="18" charset="0"/>
            </a:endParaRPr>
          </a:p>
        </p:txBody>
      </p:sp>
      <p:sp>
        <p:nvSpPr>
          <p:cNvPr id="88" name="Rectangle 87">
            <a:extLst>
              <a:ext uri="{FF2B5EF4-FFF2-40B4-BE49-F238E27FC236}">
                <a16:creationId xmlns:a16="http://schemas.microsoft.com/office/drawing/2014/main" id="{0F185D1E-2D9D-469E-B0FF-DF63CE655260}"/>
              </a:ext>
            </a:extLst>
          </p:cNvPr>
          <p:cNvSpPr/>
          <p:nvPr/>
        </p:nvSpPr>
        <p:spPr>
          <a:xfrm>
            <a:off x="1743951" y="3341275"/>
            <a:ext cx="1810441" cy="510350"/>
          </a:xfrm>
          <a:prstGeom prst="rect">
            <a:avLst/>
          </a:prstGeom>
          <a:solidFill>
            <a:srgbClr val="FEBE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Rectangle 88">
            <a:extLst>
              <a:ext uri="{FF2B5EF4-FFF2-40B4-BE49-F238E27FC236}">
                <a16:creationId xmlns:a16="http://schemas.microsoft.com/office/drawing/2014/main" id="{4BB8CF09-4369-446B-A524-45A34D252240}"/>
              </a:ext>
            </a:extLst>
          </p:cNvPr>
          <p:cNvSpPr/>
          <p:nvPr/>
        </p:nvSpPr>
        <p:spPr>
          <a:xfrm>
            <a:off x="6041818" y="3412078"/>
            <a:ext cx="1423271"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TextBox 89">
            <a:extLst>
              <a:ext uri="{FF2B5EF4-FFF2-40B4-BE49-F238E27FC236}">
                <a16:creationId xmlns:a16="http://schemas.microsoft.com/office/drawing/2014/main" id="{A15EC2D3-75FD-4B32-9448-C769C151BD56}"/>
              </a:ext>
            </a:extLst>
          </p:cNvPr>
          <p:cNvSpPr txBox="1"/>
          <p:nvPr/>
        </p:nvSpPr>
        <p:spPr>
          <a:xfrm>
            <a:off x="1754455" y="3488301"/>
            <a:ext cx="1770781"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Macrocyclic Lactones (</a:t>
            </a:r>
            <a:r>
              <a:rPr lang="en-AU" sz="1050" b="1" dirty="0" err="1">
                <a:solidFill>
                  <a:schemeClr val="bg1"/>
                </a:solidFill>
                <a:cs typeface="Poppins" pitchFamily="2" charset="77"/>
              </a:rPr>
              <a:t>MLs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91" name="Rectangle 90">
            <a:extLst>
              <a:ext uri="{FF2B5EF4-FFF2-40B4-BE49-F238E27FC236}">
                <a16:creationId xmlns:a16="http://schemas.microsoft.com/office/drawing/2014/main" id="{86315B68-99F7-42F1-A8BC-C45960E36163}"/>
              </a:ext>
            </a:extLst>
          </p:cNvPr>
          <p:cNvSpPr/>
          <p:nvPr/>
        </p:nvSpPr>
        <p:spPr>
          <a:xfrm>
            <a:off x="1754455" y="672429"/>
            <a:ext cx="1810441" cy="537189"/>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2" name="TextBox 91">
            <a:extLst>
              <a:ext uri="{FF2B5EF4-FFF2-40B4-BE49-F238E27FC236}">
                <a16:creationId xmlns:a16="http://schemas.microsoft.com/office/drawing/2014/main" id="{32269EE0-AA9D-42C0-BB2D-1D9287BCB262}"/>
              </a:ext>
            </a:extLst>
          </p:cNvPr>
          <p:cNvSpPr txBox="1"/>
          <p:nvPr/>
        </p:nvSpPr>
        <p:spPr>
          <a:xfrm>
            <a:off x="1794399" y="724920"/>
            <a:ext cx="1744091" cy="307777"/>
          </a:xfrm>
          <a:prstGeom prst="rect">
            <a:avLst/>
          </a:prstGeom>
          <a:noFill/>
        </p:spPr>
        <p:txBody>
          <a:bodyPr wrap="square" rtlCol="0" anchor="ctr" anchorCtr="0">
            <a:spAutoFit/>
          </a:bodyPr>
          <a:lstStyle/>
          <a:p>
            <a:pPr algn="ctr"/>
            <a:r>
              <a:rPr lang="en-US" sz="1400" b="1">
                <a:solidFill>
                  <a:schemeClr val="bg1"/>
                </a:solidFill>
                <a:ea typeface="League Spartan" charset="0"/>
                <a:cs typeface="Poppins" pitchFamily="2" charset="77"/>
              </a:rPr>
              <a:t>CHEMICAL GROUP</a:t>
            </a:r>
          </a:p>
        </p:txBody>
      </p:sp>
      <p:sp>
        <p:nvSpPr>
          <p:cNvPr id="93" name="Subtitle 2">
            <a:extLst>
              <a:ext uri="{FF2B5EF4-FFF2-40B4-BE49-F238E27FC236}">
                <a16:creationId xmlns:a16="http://schemas.microsoft.com/office/drawing/2014/main" id="{75A75FE4-D782-4BD1-A496-F8DF4731A5B5}"/>
              </a:ext>
            </a:extLst>
          </p:cNvPr>
          <p:cNvSpPr txBox="1">
            <a:spLocks/>
          </p:cNvSpPr>
          <p:nvPr/>
        </p:nvSpPr>
        <p:spPr>
          <a:xfrm>
            <a:off x="6072869" y="1871464"/>
            <a:ext cx="1350627"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400"/>
              </a:spcAft>
            </a:pPr>
            <a:r>
              <a:rPr lang="en-AU" sz="1100">
                <a:solidFill>
                  <a:schemeClr val="tx1"/>
                </a:solidFill>
                <a:latin typeface="+mn-lt"/>
                <a:cs typeface="Calibri" panose="020F0502020204030204" pitchFamily="34" charset="0"/>
              </a:rPr>
              <a:t>Alpha-cypermethrin (body strike only)</a:t>
            </a:r>
          </a:p>
        </p:txBody>
      </p:sp>
      <p:sp>
        <p:nvSpPr>
          <p:cNvPr id="94" name="Subtitle 2">
            <a:extLst>
              <a:ext uri="{FF2B5EF4-FFF2-40B4-BE49-F238E27FC236}">
                <a16:creationId xmlns:a16="http://schemas.microsoft.com/office/drawing/2014/main" id="{1DD156F4-0E8C-457E-9B65-B86A67E0DC20}"/>
              </a:ext>
            </a:extLst>
          </p:cNvPr>
          <p:cNvSpPr txBox="1">
            <a:spLocks/>
          </p:cNvSpPr>
          <p:nvPr/>
        </p:nvSpPr>
        <p:spPr>
          <a:xfrm>
            <a:off x="6071706" y="2453141"/>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Imidacloprid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96" name="Subtitle 2">
            <a:extLst>
              <a:ext uri="{FF2B5EF4-FFF2-40B4-BE49-F238E27FC236}">
                <a16:creationId xmlns:a16="http://schemas.microsoft.com/office/drawing/2014/main" id="{17B2E9C0-05E6-4143-A5D8-C34911BF4CB8}"/>
              </a:ext>
            </a:extLst>
          </p:cNvPr>
          <p:cNvSpPr txBox="1">
            <a:spLocks/>
          </p:cNvSpPr>
          <p:nvPr/>
        </p:nvSpPr>
        <p:spPr>
          <a:xfrm>
            <a:off x="6071149" y="2981600"/>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Spinosad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97" name="Subtitle 2">
            <a:extLst>
              <a:ext uri="{FF2B5EF4-FFF2-40B4-BE49-F238E27FC236}">
                <a16:creationId xmlns:a16="http://schemas.microsoft.com/office/drawing/2014/main" id="{35BA4FED-D3C1-48F6-A9DC-5E4366C7432D}"/>
              </a:ext>
            </a:extLst>
          </p:cNvPr>
          <p:cNvSpPr txBox="1">
            <a:spLocks/>
          </p:cNvSpPr>
          <p:nvPr/>
        </p:nvSpPr>
        <p:spPr>
          <a:xfrm>
            <a:off x="6076596" y="3505374"/>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Ivermectin</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98" name="Rectangle 97">
            <a:extLst>
              <a:ext uri="{FF2B5EF4-FFF2-40B4-BE49-F238E27FC236}">
                <a16:creationId xmlns:a16="http://schemas.microsoft.com/office/drawing/2014/main" id="{14DA7539-0B6C-4C9E-9485-43008CDF471E}"/>
              </a:ext>
            </a:extLst>
          </p:cNvPr>
          <p:cNvSpPr/>
          <p:nvPr/>
        </p:nvSpPr>
        <p:spPr>
          <a:xfrm>
            <a:off x="6037464" y="3937514"/>
            <a:ext cx="1423271"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Subtitle 2">
            <a:extLst>
              <a:ext uri="{FF2B5EF4-FFF2-40B4-BE49-F238E27FC236}">
                <a16:creationId xmlns:a16="http://schemas.microsoft.com/office/drawing/2014/main" id="{E8986BF9-924E-489D-8FFE-995F13DA86FB}"/>
              </a:ext>
            </a:extLst>
          </p:cNvPr>
          <p:cNvSpPr txBox="1">
            <a:spLocks/>
          </p:cNvSpPr>
          <p:nvPr/>
        </p:nvSpPr>
        <p:spPr>
          <a:xfrm>
            <a:off x="6072242" y="3920009"/>
            <a:ext cx="1350627" cy="5207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latin typeface="+mn-lt"/>
              </a:rPr>
              <a:t>Cyromazine</a:t>
            </a:r>
            <a:br>
              <a:rPr lang="en-AU" sz="1200">
                <a:solidFill>
                  <a:schemeClr val="tx1"/>
                </a:solidFill>
                <a:latin typeface="+mn-lt"/>
              </a:rPr>
            </a:br>
            <a:r>
              <a:rPr lang="en-AU" sz="1200">
                <a:solidFill>
                  <a:schemeClr val="tx1"/>
                </a:solidFill>
                <a:latin typeface="+mn-lt"/>
              </a:rPr>
              <a:t>Dicyclanil</a:t>
            </a:r>
          </a:p>
        </p:txBody>
      </p:sp>
      <p:sp>
        <p:nvSpPr>
          <p:cNvPr id="100" name="Rectangle 99">
            <a:extLst>
              <a:ext uri="{FF2B5EF4-FFF2-40B4-BE49-F238E27FC236}">
                <a16:creationId xmlns:a16="http://schemas.microsoft.com/office/drawing/2014/main" id="{EA1B5188-788C-4B6D-82B1-E5E0305100FF}"/>
              </a:ext>
            </a:extLst>
          </p:cNvPr>
          <p:cNvSpPr/>
          <p:nvPr/>
        </p:nvSpPr>
        <p:spPr>
          <a:xfrm>
            <a:off x="1740706" y="3863327"/>
            <a:ext cx="1810441" cy="592338"/>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TextBox 100">
            <a:extLst>
              <a:ext uri="{FF2B5EF4-FFF2-40B4-BE49-F238E27FC236}">
                <a16:creationId xmlns:a16="http://schemas.microsoft.com/office/drawing/2014/main" id="{E502D328-20A8-4D68-A043-6234DC3601F5}"/>
              </a:ext>
            </a:extLst>
          </p:cNvPr>
          <p:cNvSpPr txBox="1"/>
          <p:nvPr/>
        </p:nvSpPr>
        <p:spPr>
          <a:xfrm>
            <a:off x="1780393" y="4069163"/>
            <a:ext cx="1765334"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 Insect Growth Regulators</a:t>
            </a:r>
            <a:endParaRPr lang="en-US" sz="1050" b="1" dirty="0">
              <a:solidFill>
                <a:schemeClr val="bg1"/>
              </a:solidFill>
              <a:cs typeface="Poppins" pitchFamily="2" charset="77"/>
            </a:endParaRPr>
          </a:p>
        </p:txBody>
      </p:sp>
    </p:spTree>
    <p:extLst>
      <p:ext uri="{BB962C8B-B14F-4D97-AF65-F5344CB8AC3E}">
        <p14:creationId xmlns:p14="http://schemas.microsoft.com/office/powerpoint/2010/main" val="187593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Don’t be fooled…</a:t>
            </a:r>
          </a:p>
        </p:txBody>
      </p:sp>
      <p:sp>
        <p:nvSpPr>
          <p:cNvPr id="58" name="TextBox 57">
            <a:extLst>
              <a:ext uri="{FF2B5EF4-FFF2-40B4-BE49-F238E27FC236}">
                <a16:creationId xmlns:a16="http://schemas.microsoft.com/office/drawing/2014/main" id="{C6E1A7A7-11CB-47FF-B8CB-2575A37B2601}"/>
              </a:ext>
            </a:extLst>
          </p:cNvPr>
          <p:cNvSpPr txBox="1"/>
          <p:nvPr/>
        </p:nvSpPr>
        <p:spPr>
          <a:xfrm>
            <a:off x="4005238" y="1013565"/>
            <a:ext cx="1541756" cy="2862322"/>
          </a:xfrm>
          <a:prstGeom prst="rect">
            <a:avLst/>
          </a:prstGeom>
          <a:noFill/>
        </p:spPr>
        <p:txBody>
          <a:bodyPr wrap="square" rtlCol="0" anchor="ctr" anchorCtr="0">
            <a:spAutoFit/>
          </a:bodyPr>
          <a:lstStyle/>
          <a:p>
            <a:pPr algn="ctr"/>
            <a:r>
              <a:rPr lang="en-US" sz="1800" b="1" dirty="0">
                <a:ea typeface="League Spartan" charset="0"/>
                <a:cs typeface="Poppins" pitchFamily="2" charset="77"/>
              </a:rPr>
              <a:t>Same product name</a:t>
            </a:r>
          </a:p>
          <a:p>
            <a:pPr algn="ctr"/>
            <a:endParaRPr lang="en-US" sz="1800" b="1" dirty="0">
              <a:ea typeface="League Spartan" charset="0"/>
              <a:cs typeface="Poppins" pitchFamily="2" charset="77"/>
            </a:endParaRPr>
          </a:p>
          <a:p>
            <a:pPr algn="ctr"/>
            <a:endParaRPr lang="en-US" sz="1800" b="1" dirty="0">
              <a:ea typeface="League Spartan" charset="0"/>
              <a:cs typeface="Poppins" pitchFamily="2" charset="77"/>
            </a:endParaRPr>
          </a:p>
          <a:p>
            <a:pPr algn="ctr"/>
            <a:r>
              <a:rPr lang="en-US" sz="1800" b="1" dirty="0">
                <a:ea typeface="League Spartan" charset="0"/>
                <a:cs typeface="Poppins" pitchFamily="2" charset="77"/>
              </a:rPr>
              <a:t>Same chemical</a:t>
            </a:r>
          </a:p>
          <a:p>
            <a:pPr algn="ctr"/>
            <a:endParaRPr lang="en-US" sz="1800" b="1" dirty="0">
              <a:ea typeface="League Spartan" charset="0"/>
              <a:cs typeface="Poppins" pitchFamily="2" charset="77"/>
            </a:endParaRPr>
          </a:p>
          <a:p>
            <a:pPr algn="ctr"/>
            <a:endParaRPr lang="en-US" sz="1800" b="1" dirty="0">
              <a:ea typeface="League Spartan" charset="0"/>
              <a:cs typeface="Poppins" pitchFamily="2" charset="77"/>
            </a:endParaRPr>
          </a:p>
          <a:p>
            <a:pPr algn="ctr"/>
            <a:r>
              <a:rPr lang="en-US" sz="1800" b="1" dirty="0">
                <a:ea typeface="League Spartan" charset="0"/>
                <a:cs typeface="Poppins" pitchFamily="2" charset="77"/>
              </a:rPr>
              <a:t>Same concentration</a:t>
            </a:r>
          </a:p>
        </p:txBody>
      </p:sp>
      <p:grpSp>
        <p:nvGrpSpPr>
          <p:cNvPr id="5" name="Group 4">
            <a:extLst>
              <a:ext uri="{FF2B5EF4-FFF2-40B4-BE49-F238E27FC236}">
                <a16:creationId xmlns:a16="http://schemas.microsoft.com/office/drawing/2014/main" id="{4BCDEC3A-0F35-4A62-A75D-2D5ED1159CE3}"/>
              </a:ext>
            </a:extLst>
          </p:cNvPr>
          <p:cNvGrpSpPr/>
          <p:nvPr/>
        </p:nvGrpSpPr>
        <p:grpSpPr>
          <a:xfrm>
            <a:off x="3618301" y="864992"/>
            <a:ext cx="255192" cy="3452036"/>
            <a:chOff x="3635719" y="864992"/>
            <a:chExt cx="255192" cy="3452036"/>
          </a:xfrm>
        </p:grpSpPr>
        <p:cxnSp>
          <p:nvCxnSpPr>
            <p:cNvPr id="60" name="Straight Connector 59">
              <a:extLst>
                <a:ext uri="{FF2B5EF4-FFF2-40B4-BE49-F238E27FC236}">
                  <a16:creationId xmlns:a16="http://schemas.microsoft.com/office/drawing/2014/main" id="{93044398-6BE3-46C6-BEFA-D5652D25A7CA}"/>
                </a:ext>
              </a:extLst>
            </p:cNvPr>
            <p:cNvCxnSpPr/>
            <p:nvPr/>
          </p:nvCxnSpPr>
          <p:spPr>
            <a:xfrm>
              <a:off x="3890911" y="868143"/>
              <a:ext cx="0" cy="3448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Straight Connector 60">
              <a:extLst>
                <a:ext uri="{FF2B5EF4-FFF2-40B4-BE49-F238E27FC236}">
                  <a16:creationId xmlns:a16="http://schemas.microsoft.com/office/drawing/2014/main" id="{6AED40AB-D694-4116-9245-519B3C21EE3A}"/>
                </a:ext>
              </a:extLst>
            </p:cNvPr>
            <p:cNvCxnSpPr/>
            <p:nvPr/>
          </p:nvCxnSpPr>
          <p:spPr>
            <a:xfrm flipH="1">
              <a:off x="3671168" y="86499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Straight Connector 71">
              <a:extLst>
                <a:ext uri="{FF2B5EF4-FFF2-40B4-BE49-F238E27FC236}">
                  <a16:creationId xmlns:a16="http://schemas.microsoft.com/office/drawing/2014/main" id="{11CAB824-9192-47CD-ADC6-7B174FAC7ECD}"/>
                </a:ext>
              </a:extLst>
            </p:cNvPr>
            <p:cNvCxnSpPr/>
            <p:nvPr/>
          </p:nvCxnSpPr>
          <p:spPr>
            <a:xfrm flipH="1">
              <a:off x="3635719" y="4317028"/>
              <a:ext cx="252000" cy="0"/>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3" name="Group 2">
            <a:extLst>
              <a:ext uri="{FF2B5EF4-FFF2-40B4-BE49-F238E27FC236}">
                <a16:creationId xmlns:a16="http://schemas.microsoft.com/office/drawing/2014/main" id="{5EDC513B-02A9-4B23-A55A-89FB4CE1ECBF}"/>
              </a:ext>
            </a:extLst>
          </p:cNvPr>
          <p:cNvGrpSpPr/>
          <p:nvPr/>
        </p:nvGrpSpPr>
        <p:grpSpPr>
          <a:xfrm flipH="1">
            <a:off x="5695305" y="860636"/>
            <a:ext cx="255192" cy="3452036"/>
            <a:chOff x="3788119" y="1017392"/>
            <a:chExt cx="255192" cy="3452036"/>
          </a:xfrm>
        </p:grpSpPr>
        <p:cxnSp>
          <p:nvCxnSpPr>
            <p:cNvPr id="74" name="Straight Connector 73">
              <a:extLst>
                <a:ext uri="{FF2B5EF4-FFF2-40B4-BE49-F238E27FC236}">
                  <a16:creationId xmlns:a16="http://schemas.microsoft.com/office/drawing/2014/main" id="{28427C6A-D960-4FE1-ACE6-3BBF496F93F1}"/>
                </a:ext>
              </a:extLst>
            </p:cNvPr>
            <p:cNvCxnSpPr/>
            <p:nvPr/>
          </p:nvCxnSpPr>
          <p:spPr>
            <a:xfrm>
              <a:off x="4043311" y="1020543"/>
              <a:ext cx="0" cy="3448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Straight Connector 74">
              <a:extLst>
                <a:ext uri="{FF2B5EF4-FFF2-40B4-BE49-F238E27FC236}">
                  <a16:creationId xmlns:a16="http://schemas.microsoft.com/office/drawing/2014/main" id="{47D78938-DD6A-4DB7-B620-C1298B8ED972}"/>
                </a:ext>
              </a:extLst>
            </p:cNvPr>
            <p:cNvCxnSpPr/>
            <p:nvPr/>
          </p:nvCxnSpPr>
          <p:spPr>
            <a:xfrm flipH="1">
              <a:off x="3823568" y="101739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Straight Connector 94">
              <a:extLst>
                <a:ext uri="{FF2B5EF4-FFF2-40B4-BE49-F238E27FC236}">
                  <a16:creationId xmlns:a16="http://schemas.microsoft.com/office/drawing/2014/main" id="{BF9B0D5D-2F7B-4C6D-893F-03E6F7D4A6A3}"/>
                </a:ext>
              </a:extLst>
            </p:cNvPr>
            <p:cNvCxnSpPr/>
            <p:nvPr/>
          </p:nvCxnSpPr>
          <p:spPr>
            <a:xfrm flipH="1">
              <a:off x="3788119" y="4469428"/>
              <a:ext cx="252000"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6" name="Cross 5">
            <a:extLst>
              <a:ext uri="{FF2B5EF4-FFF2-40B4-BE49-F238E27FC236}">
                <a16:creationId xmlns:a16="http://schemas.microsoft.com/office/drawing/2014/main" id="{140AB0CA-4E0E-4075-88A3-72AF0D597C68}"/>
              </a:ext>
            </a:extLst>
          </p:cNvPr>
          <p:cNvSpPr/>
          <p:nvPr/>
        </p:nvSpPr>
        <p:spPr>
          <a:xfrm>
            <a:off x="4572000" y="1703252"/>
            <a:ext cx="408232" cy="395907"/>
          </a:xfrm>
          <a:prstGeom prst="plus">
            <a:avLst/>
          </a:prstGeom>
          <a:solidFill>
            <a:srgbClr val="FEB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 name="Graphic 40" descr="Warning with solid fill">
            <a:extLst>
              <a:ext uri="{FF2B5EF4-FFF2-40B4-BE49-F238E27FC236}">
                <a16:creationId xmlns:a16="http://schemas.microsoft.com/office/drawing/2014/main" id="{01A4FE67-F87B-453E-8FD7-46812F4F7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63291" y="3806796"/>
            <a:ext cx="468000" cy="468000"/>
          </a:xfrm>
          <a:prstGeom prst="rect">
            <a:avLst/>
          </a:prstGeom>
        </p:spPr>
      </p:pic>
      <p:sp>
        <p:nvSpPr>
          <p:cNvPr id="8" name="Not Equal 7">
            <a:extLst>
              <a:ext uri="{FF2B5EF4-FFF2-40B4-BE49-F238E27FC236}">
                <a16:creationId xmlns:a16="http://schemas.microsoft.com/office/drawing/2014/main" id="{1CF4F19A-8077-481E-B893-89E615786A41}"/>
              </a:ext>
            </a:extLst>
          </p:cNvPr>
          <p:cNvSpPr/>
          <p:nvPr/>
        </p:nvSpPr>
        <p:spPr>
          <a:xfrm>
            <a:off x="4446575" y="2756810"/>
            <a:ext cx="697749" cy="504000"/>
          </a:xfrm>
          <a:prstGeom prst="mathNotEqual">
            <a:avLst/>
          </a:prstGeom>
          <a:solidFill>
            <a:srgbClr val="FEB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4" name="TextBox 63">
            <a:extLst>
              <a:ext uri="{FF2B5EF4-FFF2-40B4-BE49-F238E27FC236}">
                <a16:creationId xmlns:a16="http://schemas.microsoft.com/office/drawing/2014/main" id="{7C41F427-4EA1-420B-AE81-4EBB2D1C8345}"/>
              </a:ext>
            </a:extLst>
          </p:cNvPr>
          <p:cNvSpPr txBox="1"/>
          <p:nvPr/>
        </p:nvSpPr>
        <p:spPr>
          <a:xfrm>
            <a:off x="1638805" y="2244906"/>
            <a:ext cx="2007886" cy="577081"/>
          </a:xfrm>
          <a:prstGeom prst="rect">
            <a:avLst/>
          </a:prstGeom>
          <a:noFill/>
        </p:spPr>
        <p:txBody>
          <a:bodyPr wrap="square" rtlCol="0" anchor="ctr" anchorCtr="0">
            <a:spAutoFit/>
          </a:bodyPr>
          <a:lstStyle/>
          <a:p>
            <a:pPr algn="ctr"/>
            <a:r>
              <a:rPr lang="en-AU" sz="1050" b="1">
                <a:solidFill>
                  <a:schemeClr val="bg1"/>
                </a:solidFill>
                <a:cs typeface="Poppins" pitchFamily="2" charset="77"/>
              </a:rPr>
              <a:t>GROUP 4 Nicotinic acetylcholine receptor competitive modulators</a:t>
            </a:r>
            <a:endParaRPr lang="en-US" sz="1050" b="1">
              <a:solidFill>
                <a:schemeClr val="bg1"/>
              </a:solidFill>
              <a:cs typeface="Poppins" pitchFamily="2" charset="77"/>
            </a:endParaRPr>
          </a:p>
        </p:txBody>
      </p:sp>
      <p:sp>
        <p:nvSpPr>
          <p:cNvPr id="43" name="Rectangle 42">
            <a:extLst>
              <a:ext uri="{FF2B5EF4-FFF2-40B4-BE49-F238E27FC236}">
                <a16:creationId xmlns:a16="http://schemas.microsoft.com/office/drawing/2014/main" id="{669F6C25-6D8B-43E5-8241-6D4F939FFAFE}"/>
              </a:ext>
            </a:extLst>
          </p:cNvPr>
          <p:cNvSpPr/>
          <p:nvPr/>
        </p:nvSpPr>
        <p:spPr>
          <a:xfrm>
            <a:off x="6037101" y="748003"/>
            <a:ext cx="1423271" cy="53789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Rectangle 43">
            <a:extLst>
              <a:ext uri="{FF2B5EF4-FFF2-40B4-BE49-F238E27FC236}">
                <a16:creationId xmlns:a16="http://schemas.microsoft.com/office/drawing/2014/main" id="{AD0E6F38-D080-442E-9C2C-1D6120BFDC0A}"/>
              </a:ext>
            </a:extLst>
          </p:cNvPr>
          <p:cNvSpPr/>
          <p:nvPr/>
        </p:nvSpPr>
        <p:spPr>
          <a:xfrm>
            <a:off x="1747943" y="1201047"/>
            <a:ext cx="1810441" cy="643818"/>
          </a:xfrm>
          <a:prstGeom prst="rect">
            <a:avLst/>
          </a:prstGeom>
          <a:solidFill>
            <a:srgbClr val="383E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E30BDF5B-1D4C-4768-ACB6-E6D89BF89789}"/>
              </a:ext>
            </a:extLst>
          </p:cNvPr>
          <p:cNvSpPr/>
          <p:nvPr/>
        </p:nvSpPr>
        <p:spPr>
          <a:xfrm>
            <a:off x="1747943" y="1744804"/>
            <a:ext cx="1810441" cy="639580"/>
          </a:xfrm>
          <a:prstGeom prst="rect">
            <a:avLst/>
          </a:prstGeom>
          <a:solidFill>
            <a:srgbClr val="B0917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a:extLst>
              <a:ext uri="{FF2B5EF4-FFF2-40B4-BE49-F238E27FC236}">
                <a16:creationId xmlns:a16="http://schemas.microsoft.com/office/drawing/2014/main" id="{8CB1E57A-FBB0-4DF4-B182-B02444DBD676}"/>
              </a:ext>
            </a:extLst>
          </p:cNvPr>
          <p:cNvSpPr/>
          <p:nvPr/>
        </p:nvSpPr>
        <p:spPr>
          <a:xfrm>
            <a:off x="1747943" y="2274775"/>
            <a:ext cx="1810441" cy="515936"/>
          </a:xfrm>
          <a:prstGeom prst="rect">
            <a:avLst/>
          </a:prstGeom>
          <a:solidFill>
            <a:srgbClr val="B2B2B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a:extLst>
              <a:ext uri="{FF2B5EF4-FFF2-40B4-BE49-F238E27FC236}">
                <a16:creationId xmlns:a16="http://schemas.microsoft.com/office/drawing/2014/main" id="{28E81439-A2CC-418C-8D44-2A70953AA634}"/>
              </a:ext>
            </a:extLst>
          </p:cNvPr>
          <p:cNvSpPr/>
          <p:nvPr/>
        </p:nvSpPr>
        <p:spPr>
          <a:xfrm>
            <a:off x="1747943" y="2814788"/>
            <a:ext cx="1810441" cy="513795"/>
          </a:xfrm>
          <a:prstGeom prst="rect">
            <a:avLst/>
          </a:prstGeom>
          <a:solidFill>
            <a:srgbClr val="7CC7B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62">
            <a:extLst>
              <a:ext uri="{FF2B5EF4-FFF2-40B4-BE49-F238E27FC236}">
                <a16:creationId xmlns:a16="http://schemas.microsoft.com/office/drawing/2014/main" id="{E12ECEFE-DD01-4456-8593-686B5FCE962A}"/>
              </a:ext>
            </a:extLst>
          </p:cNvPr>
          <p:cNvSpPr/>
          <p:nvPr/>
        </p:nvSpPr>
        <p:spPr>
          <a:xfrm>
            <a:off x="6037101" y="1295207"/>
            <a:ext cx="1423271" cy="519086"/>
          </a:xfrm>
          <a:prstGeom prst="rect">
            <a:avLst/>
          </a:prstGeom>
          <a:solidFill>
            <a:srgbClr val="383E5B">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Rectangle 65">
            <a:extLst>
              <a:ext uri="{FF2B5EF4-FFF2-40B4-BE49-F238E27FC236}">
                <a16:creationId xmlns:a16="http://schemas.microsoft.com/office/drawing/2014/main" id="{37249B6D-3AA4-4AAF-81C7-3DE72AC62655}"/>
              </a:ext>
            </a:extLst>
          </p:cNvPr>
          <p:cNvSpPr/>
          <p:nvPr/>
        </p:nvSpPr>
        <p:spPr>
          <a:xfrm>
            <a:off x="6037101" y="1825335"/>
            <a:ext cx="1423271" cy="519086"/>
          </a:xfrm>
          <a:prstGeom prst="rect">
            <a:avLst/>
          </a:prstGeom>
          <a:solidFill>
            <a:srgbClr val="98735E">
              <a:alpha val="4313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Rectangle 66">
            <a:extLst>
              <a:ext uri="{FF2B5EF4-FFF2-40B4-BE49-F238E27FC236}">
                <a16:creationId xmlns:a16="http://schemas.microsoft.com/office/drawing/2014/main" id="{A09A8CF8-20FF-4533-9C89-171391CB1D8D}"/>
              </a:ext>
            </a:extLst>
          </p:cNvPr>
          <p:cNvSpPr/>
          <p:nvPr/>
        </p:nvSpPr>
        <p:spPr>
          <a:xfrm>
            <a:off x="6037101" y="2355463"/>
            <a:ext cx="1423271" cy="519086"/>
          </a:xfrm>
          <a:prstGeom prst="rect">
            <a:avLst/>
          </a:prstGeom>
          <a:solidFill>
            <a:srgbClr val="B2B2B2">
              <a:alpha val="5098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Rectangle 67">
            <a:extLst>
              <a:ext uri="{FF2B5EF4-FFF2-40B4-BE49-F238E27FC236}">
                <a16:creationId xmlns:a16="http://schemas.microsoft.com/office/drawing/2014/main" id="{314A122E-EE75-4757-8F8A-CD3ED551E38D}"/>
              </a:ext>
            </a:extLst>
          </p:cNvPr>
          <p:cNvSpPr/>
          <p:nvPr/>
        </p:nvSpPr>
        <p:spPr>
          <a:xfrm>
            <a:off x="6037101" y="2885592"/>
            <a:ext cx="1423271" cy="519086"/>
          </a:xfrm>
          <a:prstGeom prst="rect">
            <a:avLst/>
          </a:prstGeom>
          <a:solidFill>
            <a:srgbClr val="7CC7BA">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TextBox 75">
            <a:extLst>
              <a:ext uri="{FF2B5EF4-FFF2-40B4-BE49-F238E27FC236}">
                <a16:creationId xmlns:a16="http://schemas.microsoft.com/office/drawing/2014/main" id="{AEEBE5BE-18A7-46B7-9CDC-A80AF8263BC5}"/>
              </a:ext>
            </a:extLst>
          </p:cNvPr>
          <p:cNvSpPr txBox="1"/>
          <p:nvPr/>
        </p:nvSpPr>
        <p:spPr>
          <a:xfrm>
            <a:off x="6073427" y="815013"/>
            <a:ext cx="1350626" cy="276999"/>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ACTIVE CHEMICAL</a:t>
            </a:r>
          </a:p>
        </p:txBody>
      </p:sp>
      <p:sp>
        <p:nvSpPr>
          <p:cNvPr id="79" name="TextBox 78">
            <a:extLst>
              <a:ext uri="{FF2B5EF4-FFF2-40B4-BE49-F238E27FC236}">
                <a16:creationId xmlns:a16="http://schemas.microsoft.com/office/drawing/2014/main" id="{DB7ED968-8BAE-4C7D-9EFB-7291C2FAF635}"/>
              </a:ext>
            </a:extLst>
          </p:cNvPr>
          <p:cNvSpPr txBox="1"/>
          <p:nvPr/>
        </p:nvSpPr>
        <p:spPr>
          <a:xfrm>
            <a:off x="1780393" y="1345834"/>
            <a:ext cx="1767053"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Organo-phosphates (</a:t>
            </a:r>
            <a:r>
              <a:rPr lang="en-AU" sz="1050" b="1" dirty="0" err="1">
                <a:solidFill>
                  <a:schemeClr val="bg1"/>
                </a:solidFill>
                <a:cs typeface="Poppins" pitchFamily="2" charset="77"/>
              </a:rPr>
              <a:t>OPs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82" name="TextBox 81">
            <a:extLst>
              <a:ext uri="{FF2B5EF4-FFF2-40B4-BE49-F238E27FC236}">
                <a16:creationId xmlns:a16="http://schemas.microsoft.com/office/drawing/2014/main" id="{16DF2354-FF3F-40EC-A26B-5C324215725A}"/>
              </a:ext>
            </a:extLst>
          </p:cNvPr>
          <p:cNvSpPr txBox="1"/>
          <p:nvPr/>
        </p:nvSpPr>
        <p:spPr>
          <a:xfrm>
            <a:off x="1794399" y="1902367"/>
            <a:ext cx="172594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Synthetic Pyrethroids (SPs)</a:t>
            </a:r>
            <a:endParaRPr lang="en-US" sz="1050" b="1" dirty="0">
              <a:solidFill>
                <a:schemeClr val="bg1"/>
              </a:solidFill>
              <a:cs typeface="Poppins" pitchFamily="2" charset="77"/>
            </a:endParaRPr>
          </a:p>
        </p:txBody>
      </p:sp>
      <p:sp>
        <p:nvSpPr>
          <p:cNvPr id="85" name="TextBox 84">
            <a:extLst>
              <a:ext uri="{FF2B5EF4-FFF2-40B4-BE49-F238E27FC236}">
                <a16:creationId xmlns:a16="http://schemas.microsoft.com/office/drawing/2014/main" id="{FC14D8E6-6116-46DE-831A-ACBC9DBE34AF}"/>
              </a:ext>
            </a:extLst>
          </p:cNvPr>
          <p:cNvSpPr txBox="1"/>
          <p:nvPr/>
        </p:nvSpPr>
        <p:spPr>
          <a:xfrm>
            <a:off x="1638805" y="2406488"/>
            <a:ext cx="2007886"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Neonicotinoids</a:t>
            </a:r>
            <a:endParaRPr lang="en-US" sz="1050" b="1" dirty="0">
              <a:solidFill>
                <a:schemeClr val="bg1"/>
              </a:solidFill>
              <a:cs typeface="Poppins" pitchFamily="2" charset="77"/>
            </a:endParaRPr>
          </a:p>
        </p:txBody>
      </p:sp>
      <p:sp>
        <p:nvSpPr>
          <p:cNvPr id="88" name="TextBox 87">
            <a:extLst>
              <a:ext uri="{FF2B5EF4-FFF2-40B4-BE49-F238E27FC236}">
                <a16:creationId xmlns:a16="http://schemas.microsoft.com/office/drawing/2014/main" id="{95F016FC-5AB7-4295-9B0F-D760055DA9A8}"/>
              </a:ext>
            </a:extLst>
          </p:cNvPr>
          <p:cNvSpPr txBox="1"/>
          <p:nvPr/>
        </p:nvSpPr>
        <p:spPr>
          <a:xfrm>
            <a:off x="1745499" y="2954649"/>
            <a:ext cx="1832419"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Spinosyns</a:t>
            </a:r>
            <a:endParaRPr lang="en-US" sz="1050" b="1" dirty="0">
              <a:solidFill>
                <a:schemeClr val="bg1"/>
              </a:solidFill>
              <a:cs typeface="Poppins" pitchFamily="2" charset="77"/>
            </a:endParaRPr>
          </a:p>
        </p:txBody>
      </p:sp>
      <p:sp>
        <p:nvSpPr>
          <p:cNvPr id="91" name="Subtitle 2">
            <a:extLst>
              <a:ext uri="{FF2B5EF4-FFF2-40B4-BE49-F238E27FC236}">
                <a16:creationId xmlns:a16="http://schemas.microsoft.com/office/drawing/2014/main" id="{7D4727DA-8719-4C70-9018-BC018F5FB9CC}"/>
              </a:ext>
            </a:extLst>
          </p:cNvPr>
          <p:cNvSpPr txBox="1">
            <a:spLocks/>
          </p:cNvSpPr>
          <p:nvPr/>
        </p:nvSpPr>
        <p:spPr>
          <a:xfrm>
            <a:off x="6073426" y="1410221"/>
            <a:ext cx="1350627" cy="27699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200">
                <a:solidFill>
                  <a:schemeClr val="tx1"/>
                </a:solidFill>
                <a:effectLst/>
                <a:latin typeface="+mn-lt"/>
                <a:ea typeface="Calibri" panose="020F0502020204030204" pitchFamily="34" charset="0"/>
                <a:cs typeface="Calibri" panose="020F0502020204030204" pitchFamily="34" charset="0"/>
              </a:rPr>
              <a:t>Diazinon</a:t>
            </a:r>
            <a:endParaRPr lang="en-AU" sz="1000">
              <a:solidFill>
                <a:schemeClr val="tx1"/>
              </a:solidFill>
              <a:effectLst/>
              <a:latin typeface="+mn-lt"/>
              <a:ea typeface="Calibri" panose="020F0502020204030204" pitchFamily="34" charset="0"/>
              <a:cs typeface="Times New Roman" panose="02020603050405020304" pitchFamily="18" charset="0"/>
            </a:endParaRPr>
          </a:p>
        </p:txBody>
      </p:sp>
      <p:sp>
        <p:nvSpPr>
          <p:cNvPr id="92" name="Rectangle 91">
            <a:extLst>
              <a:ext uri="{FF2B5EF4-FFF2-40B4-BE49-F238E27FC236}">
                <a16:creationId xmlns:a16="http://schemas.microsoft.com/office/drawing/2014/main" id="{2A519F04-5C37-4AF9-A2EA-8D5965A26109}"/>
              </a:ext>
            </a:extLst>
          </p:cNvPr>
          <p:cNvSpPr/>
          <p:nvPr/>
        </p:nvSpPr>
        <p:spPr>
          <a:xfrm>
            <a:off x="1743951" y="3341275"/>
            <a:ext cx="1810441" cy="510350"/>
          </a:xfrm>
          <a:prstGeom prst="rect">
            <a:avLst/>
          </a:prstGeom>
          <a:solidFill>
            <a:srgbClr val="FEBE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3" name="Rectangle 92">
            <a:extLst>
              <a:ext uri="{FF2B5EF4-FFF2-40B4-BE49-F238E27FC236}">
                <a16:creationId xmlns:a16="http://schemas.microsoft.com/office/drawing/2014/main" id="{BF31F77A-167B-4388-BEDB-3E9F9C89AC8F}"/>
              </a:ext>
            </a:extLst>
          </p:cNvPr>
          <p:cNvSpPr/>
          <p:nvPr/>
        </p:nvSpPr>
        <p:spPr>
          <a:xfrm>
            <a:off x="6041818" y="3412078"/>
            <a:ext cx="1423271" cy="519086"/>
          </a:xfrm>
          <a:prstGeom prst="rect">
            <a:avLst/>
          </a:prstGeom>
          <a:solidFill>
            <a:srgbClr val="FEBE10">
              <a:alpha val="45098"/>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TextBox 93">
            <a:extLst>
              <a:ext uri="{FF2B5EF4-FFF2-40B4-BE49-F238E27FC236}">
                <a16:creationId xmlns:a16="http://schemas.microsoft.com/office/drawing/2014/main" id="{57B6F3BA-E25D-47CB-8901-69EF4C6B6CBE}"/>
              </a:ext>
            </a:extLst>
          </p:cNvPr>
          <p:cNvSpPr txBox="1"/>
          <p:nvPr/>
        </p:nvSpPr>
        <p:spPr>
          <a:xfrm>
            <a:off x="1754455" y="3488301"/>
            <a:ext cx="1770781"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Macrocyclic Lactones (</a:t>
            </a:r>
            <a:r>
              <a:rPr lang="en-AU" sz="1050" b="1" dirty="0" err="1">
                <a:solidFill>
                  <a:schemeClr val="bg1"/>
                </a:solidFill>
                <a:cs typeface="Poppins" pitchFamily="2" charset="77"/>
              </a:rPr>
              <a:t>MLs</a:t>
            </a:r>
            <a:r>
              <a:rPr lang="en-AU" sz="1050" b="1" dirty="0">
                <a:solidFill>
                  <a:schemeClr val="bg1"/>
                </a:solidFill>
                <a:cs typeface="Poppins" pitchFamily="2" charset="77"/>
              </a:rPr>
              <a:t>)</a:t>
            </a:r>
            <a:endParaRPr lang="en-US" sz="1050" b="1" dirty="0">
              <a:solidFill>
                <a:schemeClr val="bg1"/>
              </a:solidFill>
              <a:cs typeface="Poppins" pitchFamily="2" charset="77"/>
            </a:endParaRPr>
          </a:p>
        </p:txBody>
      </p:sp>
      <p:sp>
        <p:nvSpPr>
          <p:cNvPr id="96" name="Rectangle 95">
            <a:extLst>
              <a:ext uri="{FF2B5EF4-FFF2-40B4-BE49-F238E27FC236}">
                <a16:creationId xmlns:a16="http://schemas.microsoft.com/office/drawing/2014/main" id="{A7C16E91-E185-428B-A99F-723E96279C61}"/>
              </a:ext>
            </a:extLst>
          </p:cNvPr>
          <p:cNvSpPr/>
          <p:nvPr/>
        </p:nvSpPr>
        <p:spPr>
          <a:xfrm>
            <a:off x="1754455" y="672429"/>
            <a:ext cx="1810441" cy="537189"/>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TextBox 96">
            <a:extLst>
              <a:ext uri="{FF2B5EF4-FFF2-40B4-BE49-F238E27FC236}">
                <a16:creationId xmlns:a16="http://schemas.microsoft.com/office/drawing/2014/main" id="{221299A5-DC85-43D2-BA67-EA304262B6E5}"/>
              </a:ext>
            </a:extLst>
          </p:cNvPr>
          <p:cNvSpPr txBox="1"/>
          <p:nvPr/>
        </p:nvSpPr>
        <p:spPr>
          <a:xfrm>
            <a:off x="1794399" y="724920"/>
            <a:ext cx="1744091" cy="307777"/>
          </a:xfrm>
          <a:prstGeom prst="rect">
            <a:avLst/>
          </a:prstGeom>
          <a:noFill/>
        </p:spPr>
        <p:txBody>
          <a:bodyPr wrap="square" rtlCol="0" anchor="ctr" anchorCtr="0">
            <a:spAutoFit/>
          </a:bodyPr>
          <a:lstStyle/>
          <a:p>
            <a:pPr algn="ctr"/>
            <a:r>
              <a:rPr lang="en-US" sz="1400" b="1">
                <a:solidFill>
                  <a:schemeClr val="bg1"/>
                </a:solidFill>
                <a:ea typeface="League Spartan" charset="0"/>
                <a:cs typeface="Poppins" pitchFamily="2" charset="77"/>
              </a:rPr>
              <a:t>CHEMICAL GROUP</a:t>
            </a:r>
          </a:p>
        </p:txBody>
      </p:sp>
      <p:sp>
        <p:nvSpPr>
          <p:cNvPr id="98" name="Subtitle 2">
            <a:extLst>
              <a:ext uri="{FF2B5EF4-FFF2-40B4-BE49-F238E27FC236}">
                <a16:creationId xmlns:a16="http://schemas.microsoft.com/office/drawing/2014/main" id="{C8752E59-BDC1-47FC-8557-2957D717125C}"/>
              </a:ext>
            </a:extLst>
          </p:cNvPr>
          <p:cNvSpPr txBox="1">
            <a:spLocks/>
          </p:cNvSpPr>
          <p:nvPr/>
        </p:nvSpPr>
        <p:spPr>
          <a:xfrm>
            <a:off x="6072869" y="1871464"/>
            <a:ext cx="1350627"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spcAft>
                <a:spcPts val="400"/>
              </a:spcAft>
            </a:pPr>
            <a:r>
              <a:rPr lang="en-AU" sz="1100">
                <a:solidFill>
                  <a:schemeClr val="tx1"/>
                </a:solidFill>
                <a:latin typeface="+mn-lt"/>
                <a:cs typeface="Calibri" panose="020F0502020204030204" pitchFamily="34" charset="0"/>
              </a:rPr>
              <a:t>Alpha-cypermethrin (body strike only)</a:t>
            </a:r>
          </a:p>
        </p:txBody>
      </p:sp>
      <p:sp>
        <p:nvSpPr>
          <p:cNvPr id="99" name="Subtitle 2">
            <a:extLst>
              <a:ext uri="{FF2B5EF4-FFF2-40B4-BE49-F238E27FC236}">
                <a16:creationId xmlns:a16="http://schemas.microsoft.com/office/drawing/2014/main" id="{ED84C3E9-F17D-485E-A6E6-129F4A97CFE6}"/>
              </a:ext>
            </a:extLst>
          </p:cNvPr>
          <p:cNvSpPr txBox="1">
            <a:spLocks/>
          </p:cNvSpPr>
          <p:nvPr/>
        </p:nvSpPr>
        <p:spPr>
          <a:xfrm>
            <a:off x="6071706" y="2453141"/>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Imidacloprid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100" name="Subtitle 2">
            <a:extLst>
              <a:ext uri="{FF2B5EF4-FFF2-40B4-BE49-F238E27FC236}">
                <a16:creationId xmlns:a16="http://schemas.microsoft.com/office/drawing/2014/main" id="{C97DAAD2-0E11-4016-87C2-23ADC209DBCE}"/>
              </a:ext>
            </a:extLst>
          </p:cNvPr>
          <p:cNvSpPr txBox="1">
            <a:spLocks/>
          </p:cNvSpPr>
          <p:nvPr/>
        </p:nvSpPr>
        <p:spPr>
          <a:xfrm>
            <a:off x="6071149" y="2981600"/>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Spinosad</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101" name="Subtitle 2">
            <a:extLst>
              <a:ext uri="{FF2B5EF4-FFF2-40B4-BE49-F238E27FC236}">
                <a16:creationId xmlns:a16="http://schemas.microsoft.com/office/drawing/2014/main" id="{0DB9C84E-EC1F-4ABB-92AE-F943F503D0E3}"/>
              </a:ext>
            </a:extLst>
          </p:cNvPr>
          <p:cNvSpPr txBox="1">
            <a:spLocks/>
          </p:cNvSpPr>
          <p:nvPr/>
        </p:nvSpPr>
        <p:spPr>
          <a:xfrm>
            <a:off x="6076596" y="3505374"/>
            <a:ext cx="1350627" cy="2991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effectLst/>
                <a:latin typeface="+mn-lt"/>
              </a:rPr>
              <a:t>Ivermectin</a:t>
            </a:r>
            <a:endParaRPr lang="en-AU" sz="1600">
              <a:solidFill>
                <a:schemeClr val="tx1"/>
              </a:solidFill>
              <a:effectLst/>
              <a:latin typeface="+mn-lt"/>
              <a:ea typeface="Calibri" panose="020F0502020204030204" pitchFamily="34" charset="0"/>
              <a:cs typeface="Times New Roman" panose="02020603050405020304" pitchFamily="18" charset="0"/>
            </a:endParaRPr>
          </a:p>
        </p:txBody>
      </p:sp>
      <p:sp>
        <p:nvSpPr>
          <p:cNvPr id="102" name="Rectangle 101">
            <a:extLst>
              <a:ext uri="{FF2B5EF4-FFF2-40B4-BE49-F238E27FC236}">
                <a16:creationId xmlns:a16="http://schemas.microsoft.com/office/drawing/2014/main" id="{C8173270-ED07-46E5-A986-81B476D12CA0}"/>
              </a:ext>
            </a:extLst>
          </p:cNvPr>
          <p:cNvSpPr/>
          <p:nvPr/>
        </p:nvSpPr>
        <p:spPr>
          <a:xfrm>
            <a:off x="6037464" y="3937514"/>
            <a:ext cx="1423271" cy="519086"/>
          </a:xfrm>
          <a:prstGeom prst="rect">
            <a:avLst/>
          </a:prstGeom>
          <a:solidFill>
            <a:schemeClr val="tx1">
              <a:lumMod val="50000"/>
              <a:lumOff val="50000"/>
              <a:alpha val="45098"/>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 name="Subtitle 2">
            <a:extLst>
              <a:ext uri="{FF2B5EF4-FFF2-40B4-BE49-F238E27FC236}">
                <a16:creationId xmlns:a16="http://schemas.microsoft.com/office/drawing/2014/main" id="{61F96133-6315-4DD9-BE81-29438E11D1FF}"/>
              </a:ext>
            </a:extLst>
          </p:cNvPr>
          <p:cNvSpPr txBox="1">
            <a:spLocks/>
          </p:cNvSpPr>
          <p:nvPr/>
        </p:nvSpPr>
        <p:spPr>
          <a:xfrm>
            <a:off x="6072242" y="3920009"/>
            <a:ext cx="1350627" cy="5207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400"/>
              </a:spcBef>
              <a:spcAft>
                <a:spcPts val="400"/>
              </a:spcAft>
            </a:pPr>
            <a:r>
              <a:rPr lang="en-AU" sz="1200">
                <a:solidFill>
                  <a:schemeClr val="tx1"/>
                </a:solidFill>
                <a:latin typeface="+mn-lt"/>
              </a:rPr>
              <a:t>Cyromazine</a:t>
            </a:r>
            <a:br>
              <a:rPr lang="en-AU" sz="1200">
                <a:solidFill>
                  <a:schemeClr val="tx1"/>
                </a:solidFill>
                <a:latin typeface="+mn-lt"/>
              </a:rPr>
            </a:br>
            <a:r>
              <a:rPr lang="en-AU" sz="1200">
                <a:solidFill>
                  <a:schemeClr val="tx1"/>
                </a:solidFill>
                <a:latin typeface="+mn-lt"/>
              </a:rPr>
              <a:t>Dicyclanil</a:t>
            </a:r>
          </a:p>
        </p:txBody>
      </p:sp>
      <p:sp>
        <p:nvSpPr>
          <p:cNvPr id="104" name="Rectangle 103">
            <a:extLst>
              <a:ext uri="{FF2B5EF4-FFF2-40B4-BE49-F238E27FC236}">
                <a16:creationId xmlns:a16="http://schemas.microsoft.com/office/drawing/2014/main" id="{C58D205B-6491-4941-81EB-DBEE1D250830}"/>
              </a:ext>
            </a:extLst>
          </p:cNvPr>
          <p:cNvSpPr/>
          <p:nvPr/>
        </p:nvSpPr>
        <p:spPr>
          <a:xfrm>
            <a:off x="1740706" y="3863327"/>
            <a:ext cx="1810441" cy="592338"/>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TextBox 104">
            <a:extLst>
              <a:ext uri="{FF2B5EF4-FFF2-40B4-BE49-F238E27FC236}">
                <a16:creationId xmlns:a16="http://schemas.microsoft.com/office/drawing/2014/main" id="{6809D0C1-133E-42A7-BEE0-3C59B933727F}"/>
              </a:ext>
            </a:extLst>
          </p:cNvPr>
          <p:cNvSpPr txBox="1"/>
          <p:nvPr/>
        </p:nvSpPr>
        <p:spPr>
          <a:xfrm>
            <a:off x="1780393" y="4069163"/>
            <a:ext cx="1765334" cy="253916"/>
          </a:xfrm>
          <a:prstGeom prst="rect">
            <a:avLst/>
          </a:prstGeom>
          <a:noFill/>
        </p:spPr>
        <p:txBody>
          <a:bodyPr wrap="square" rtlCol="0" anchor="ctr" anchorCtr="0">
            <a:spAutoFit/>
          </a:bodyPr>
          <a:lstStyle/>
          <a:p>
            <a:pPr algn="ctr"/>
            <a:r>
              <a:rPr lang="en-AU" sz="1050" b="1" dirty="0">
                <a:solidFill>
                  <a:schemeClr val="bg1"/>
                </a:solidFill>
                <a:cs typeface="Poppins" pitchFamily="2" charset="77"/>
              </a:rPr>
              <a:t>Insect Growth Regulators</a:t>
            </a:r>
            <a:endParaRPr lang="en-US" sz="1050" b="1" dirty="0">
              <a:solidFill>
                <a:schemeClr val="bg1"/>
              </a:solidFill>
              <a:cs typeface="Poppins" pitchFamily="2" charset="77"/>
            </a:endParaRPr>
          </a:p>
        </p:txBody>
      </p:sp>
    </p:spTree>
    <p:extLst>
      <p:ext uri="{BB962C8B-B14F-4D97-AF65-F5344CB8AC3E}">
        <p14:creationId xmlns:p14="http://schemas.microsoft.com/office/powerpoint/2010/main" val="1178114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Indicators of resistance</a:t>
            </a:r>
          </a:p>
        </p:txBody>
      </p:sp>
      <p:sp>
        <p:nvSpPr>
          <p:cNvPr id="10" name="Pentagon 3">
            <a:extLst>
              <a:ext uri="{FF2B5EF4-FFF2-40B4-BE49-F238E27FC236}">
                <a16:creationId xmlns:a16="http://schemas.microsoft.com/office/drawing/2014/main" id="{35AF5D2F-30C6-4CE7-8929-8EA209D72F6D}"/>
              </a:ext>
            </a:extLst>
          </p:cNvPr>
          <p:cNvSpPr/>
          <p:nvPr/>
        </p:nvSpPr>
        <p:spPr>
          <a:xfrm>
            <a:off x="452188" y="1090867"/>
            <a:ext cx="4144622" cy="2358188"/>
          </a:xfrm>
          <a:prstGeom prst="homePlat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7">
            <a:extLst>
              <a:ext uri="{FF2B5EF4-FFF2-40B4-BE49-F238E27FC236}">
                <a16:creationId xmlns:a16="http://schemas.microsoft.com/office/drawing/2014/main" id="{0CC07DAC-8C5C-4BE5-8873-9A69AE15C74F}"/>
              </a:ext>
            </a:extLst>
          </p:cNvPr>
          <p:cNvSpPr/>
          <p:nvPr/>
        </p:nvSpPr>
        <p:spPr>
          <a:xfrm rot="10800000">
            <a:off x="4572000" y="1090864"/>
            <a:ext cx="4144622" cy="2358188"/>
          </a:xfrm>
          <a:prstGeom prst="homePlate">
            <a:avLst/>
          </a:prstGeom>
          <a:solidFill>
            <a:srgbClr val="FEB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1260A77-3454-425A-BBD1-6C337D926D89}"/>
              </a:ext>
            </a:extLst>
          </p:cNvPr>
          <p:cNvSpPr txBox="1"/>
          <p:nvPr/>
        </p:nvSpPr>
        <p:spPr>
          <a:xfrm>
            <a:off x="543074" y="1420335"/>
            <a:ext cx="3064881" cy="1692771"/>
          </a:xfrm>
          <a:prstGeom prst="rect">
            <a:avLst/>
          </a:prstGeom>
          <a:noFill/>
        </p:spPr>
        <p:txBody>
          <a:bodyPr wrap="square" rtlCol="0" anchor="b" anchorCtr="0">
            <a:spAutoFit/>
          </a:bodyPr>
          <a:lstStyle/>
          <a:p>
            <a:pPr lvl="0">
              <a:lnSpc>
                <a:spcPct val="100000"/>
              </a:lnSpc>
              <a:spcBef>
                <a:spcPts val="0"/>
              </a:spcBef>
              <a:spcAft>
                <a:spcPts val="1800"/>
              </a:spcAft>
              <a:tabLst>
                <a:tab pos="487363" algn="l"/>
              </a:tabLst>
            </a:pPr>
            <a:r>
              <a:rPr lang="en-GB" sz="2600" b="1">
                <a:solidFill>
                  <a:schemeClr val="bg1"/>
                </a:solidFill>
              </a:rPr>
              <a:t>A shortening of the protection period (that is specified on product labels) </a:t>
            </a:r>
          </a:p>
        </p:txBody>
      </p:sp>
      <p:sp>
        <p:nvSpPr>
          <p:cNvPr id="18" name="TextBox 17">
            <a:extLst>
              <a:ext uri="{FF2B5EF4-FFF2-40B4-BE49-F238E27FC236}">
                <a16:creationId xmlns:a16="http://schemas.microsoft.com/office/drawing/2014/main" id="{79022CD9-657E-43AA-A7BD-1A6A31362C0C}"/>
              </a:ext>
            </a:extLst>
          </p:cNvPr>
          <p:cNvSpPr txBox="1"/>
          <p:nvPr/>
        </p:nvSpPr>
        <p:spPr>
          <a:xfrm>
            <a:off x="5383945" y="1195755"/>
            <a:ext cx="3249065" cy="2092881"/>
          </a:xfrm>
          <a:prstGeom prst="rect">
            <a:avLst/>
          </a:prstGeom>
          <a:noFill/>
        </p:spPr>
        <p:txBody>
          <a:bodyPr wrap="square" rtlCol="0" anchor="b" anchorCtr="0">
            <a:spAutoFit/>
          </a:bodyPr>
          <a:lstStyle/>
          <a:p>
            <a:pPr lvl="0" algn="r">
              <a:lnSpc>
                <a:spcPct val="100000"/>
              </a:lnSpc>
              <a:spcBef>
                <a:spcPts val="0"/>
              </a:spcBef>
              <a:spcAft>
                <a:spcPts val="1800"/>
              </a:spcAft>
              <a:tabLst>
                <a:tab pos="487363" algn="l"/>
              </a:tabLst>
            </a:pPr>
            <a:r>
              <a:rPr lang="en-GB" sz="2600" b="1">
                <a:solidFill>
                  <a:schemeClr val="bg1"/>
                </a:solidFill>
              </a:rPr>
              <a:t>Flystrike in multiple sheep that have been treated with the same chemical rather than just in a few sheep</a:t>
            </a:r>
          </a:p>
        </p:txBody>
      </p:sp>
      <p:sp>
        <p:nvSpPr>
          <p:cNvPr id="21" name="Rectangle 20">
            <a:extLst>
              <a:ext uri="{FF2B5EF4-FFF2-40B4-BE49-F238E27FC236}">
                <a16:creationId xmlns:a16="http://schemas.microsoft.com/office/drawing/2014/main" id="{DBAC0363-9857-425A-B114-0DE04E1E3D49}"/>
              </a:ext>
            </a:extLst>
          </p:cNvPr>
          <p:cNvSpPr/>
          <p:nvPr/>
        </p:nvSpPr>
        <p:spPr>
          <a:xfrm>
            <a:off x="521863" y="3800425"/>
            <a:ext cx="8136096" cy="68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2" name="Graphic 21" descr="Warning outline">
            <a:extLst>
              <a:ext uri="{FF2B5EF4-FFF2-40B4-BE49-F238E27FC236}">
                <a16:creationId xmlns:a16="http://schemas.microsoft.com/office/drawing/2014/main" id="{01F134AC-75EA-464A-B50A-FBE99DAA4D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4855" y="3894506"/>
            <a:ext cx="468000" cy="468000"/>
          </a:xfrm>
          <a:prstGeom prst="rect">
            <a:avLst/>
          </a:prstGeom>
        </p:spPr>
      </p:pic>
      <p:sp>
        <p:nvSpPr>
          <p:cNvPr id="23" name="TextBox 22">
            <a:extLst>
              <a:ext uri="{FF2B5EF4-FFF2-40B4-BE49-F238E27FC236}">
                <a16:creationId xmlns:a16="http://schemas.microsoft.com/office/drawing/2014/main" id="{9C690DA8-35E1-45BA-9CA2-765E48D1D477}"/>
              </a:ext>
            </a:extLst>
          </p:cNvPr>
          <p:cNvSpPr txBox="1"/>
          <p:nvPr/>
        </p:nvSpPr>
        <p:spPr>
          <a:xfrm>
            <a:off x="1203482" y="3831413"/>
            <a:ext cx="7502082" cy="646331"/>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1800">
                <a:solidFill>
                  <a:srgbClr val="C00000"/>
                </a:solidFill>
              </a:rPr>
              <a:t>Resistance does not mean chemicals have totally lost effectiveness – rather the period of protection may be less than what you previously expected.</a:t>
            </a:r>
            <a:endParaRPr lang="en-AU" sz="1800"/>
          </a:p>
        </p:txBody>
      </p:sp>
    </p:spTree>
    <p:extLst>
      <p:ext uri="{BB962C8B-B14F-4D97-AF65-F5344CB8AC3E}">
        <p14:creationId xmlns:p14="http://schemas.microsoft.com/office/powerpoint/2010/main" val="402174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Limit or prevent chemical resistance</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1987817" y="906303"/>
            <a:ext cx="1980635" cy="606990"/>
          </a:xfrm>
        </p:spPr>
        <p:txBody>
          <a:bodyPr>
            <a:normAutofit lnSpcReduction="1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lvl="0" indent="0">
              <a:lnSpc>
                <a:spcPct val="100000"/>
              </a:lnSpc>
              <a:spcBef>
                <a:spcPts val="0"/>
              </a:spcBef>
              <a:spcAft>
                <a:spcPts val="1800"/>
              </a:spcAft>
              <a:buNone/>
              <a:tabLst>
                <a:tab pos="218599" algn="l"/>
                <a:tab pos="488633" algn="l"/>
              </a:tabLst>
            </a:pPr>
            <a:r>
              <a:rPr lang="en-AU" sz="2000"/>
              <a:t>YOUR SITUATION</a:t>
            </a:r>
          </a:p>
          <a:p>
            <a:pPr lvl="0" indent="0">
              <a:lnSpc>
                <a:spcPct val="120000"/>
              </a:lnSpc>
              <a:spcBef>
                <a:spcPts val="0"/>
              </a:spcBef>
              <a:buNone/>
              <a:tabLst>
                <a:tab pos="218599" algn="l"/>
                <a:tab pos="488633" algn="l"/>
              </a:tabLst>
            </a:pPr>
            <a:endParaRPr lang="en-AU" sz="2000"/>
          </a:p>
        </p:txBody>
      </p:sp>
      <p:sp>
        <p:nvSpPr>
          <p:cNvPr id="14" name="Freeform: Shape 13">
            <a:extLst>
              <a:ext uri="{FF2B5EF4-FFF2-40B4-BE49-F238E27FC236}">
                <a16:creationId xmlns:a16="http://schemas.microsoft.com/office/drawing/2014/main" id="{8B4F47CC-A3FC-4FFF-8C93-B233DFDAF4BB}"/>
              </a:ext>
            </a:extLst>
          </p:cNvPr>
          <p:cNvSpPr/>
          <p:nvPr/>
        </p:nvSpPr>
        <p:spPr>
          <a:xfrm>
            <a:off x="1528762" y="1328798"/>
            <a:ext cx="3381374" cy="1352549"/>
          </a:xfrm>
          <a:custGeom>
            <a:avLst/>
            <a:gdLst>
              <a:gd name="connsiteX0" fmla="*/ 0 w 3381374"/>
              <a:gd name="connsiteY0" fmla="*/ 0 h 1352549"/>
              <a:gd name="connsiteX1" fmla="*/ 2705100 w 3381374"/>
              <a:gd name="connsiteY1" fmla="*/ 0 h 1352549"/>
              <a:gd name="connsiteX2" fmla="*/ 3381374 w 3381374"/>
              <a:gd name="connsiteY2" fmla="*/ 676275 h 1352549"/>
              <a:gd name="connsiteX3" fmla="*/ 2705100 w 3381374"/>
              <a:gd name="connsiteY3" fmla="*/ 1352549 h 1352549"/>
              <a:gd name="connsiteX4" fmla="*/ 0 w 3381374"/>
              <a:gd name="connsiteY4" fmla="*/ 1352549 h 1352549"/>
              <a:gd name="connsiteX5" fmla="*/ 0 w 3381374"/>
              <a:gd name="connsiteY5" fmla="*/ 0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374" h="1352549">
                <a:moveTo>
                  <a:pt x="0" y="0"/>
                </a:moveTo>
                <a:lnTo>
                  <a:pt x="2705100" y="0"/>
                </a:lnTo>
                <a:lnTo>
                  <a:pt x="3381374" y="676275"/>
                </a:lnTo>
                <a:lnTo>
                  <a:pt x="2705100" y="1352549"/>
                </a:lnTo>
                <a:lnTo>
                  <a:pt x="0" y="1352549"/>
                </a:lnTo>
                <a:lnTo>
                  <a:pt x="0" y="0"/>
                </a:lnTo>
                <a:close/>
              </a:path>
            </a:pathLst>
          </a:custGeom>
          <a:solidFill>
            <a:srgbClr val="FEBE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64008" rIns="370141" bIns="64008" numCol="1" spcCol="1270" anchor="ctr" anchorCtr="0">
            <a:noAutofit/>
          </a:bodyPr>
          <a:lstStyle/>
          <a:p>
            <a:pPr marL="0" lvl="0" indent="0" algn="ctr" defTabSz="1066800">
              <a:lnSpc>
                <a:spcPct val="90000"/>
              </a:lnSpc>
              <a:spcBef>
                <a:spcPct val="0"/>
              </a:spcBef>
              <a:spcAft>
                <a:spcPct val="35000"/>
              </a:spcAft>
              <a:buNone/>
            </a:pPr>
            <a:r>
              <a:rPr lang="en-AU" sz="2400" kern="1200"/>
              <a:t>Chemical resistance</a:t>
            </a:r>
            <a:br>
              <a:rPr lang="en-AU" sz="2400" kern="1200"/>
            </a:br>
            <a:r>
              <a:rPr lang="en-AU" sz="2400" i="1" kern="1200"/>
              <a:t>IS</a:t>
            </a:r>
            <a:r>
              <a:rPr lang="en-AU" sz="2400" kern="1200"/>
              <a:t> a problem</a:t>
            </a:r>
          </a:p>
        </p:txBody>
      </p:sp>
      <p:sp>
        <p:nvSpPr>
          <p:cNvPr id="10" name="Content Placeholder 2">
            <a:extLst>
              <a:ext uri="{FF2B5EF4-FFF2-40B4-BE49-F238E27FC236}">
                <a16:creationId xmlns:a16="http://schemas.microsoft.com/office/drawing/2014/main" id="{2F1FD9D5-D446-41BA-9D4B-D1892FA7BD73}"/>
              </a:ext>
            </a:extLst>
          </p:cNvPr>
          <p:cNvSpPr txBox="1">
            <a:spLocks/>
          </p:cNvSpPr>
          <p:nvPr/>
        </p:nvSpPr>
        <p:spPr>
          <a:xfrm>
            <a:off x="5371284" y="906303"/>
            <a:ext cx="1980635" cy="606990"/>
          </a:xfrm>
          <a:prstGeom prst="rect">
            <a:avLst/>
          </a:prstGeom>
        </p:spPr>
        <p:txBody>
          <a:bodyPr vert="horz" lIns="91440" tIns="45720" rIns="91440" bIns="45720" rtlCol="0">
            <a:normAutofit lnSpcReduction="10000"/>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1800"/>
              </a:spcAft>
              <a:buFont typeface="Arial" panose="020B0604020202020204" pitchFamily="34" charset="0"/>
              <a:buNone/>
              <a:tabLst>
                <a:tab pos="218599" algn="l"/>
                <a:tab pos="488633" algn="l"/>
              </a:tabLst>
            </a:pPr>
            <a:r>
              <a:rPr lang="en-AU" sz="2000"/>
              <a:t>OBJECTIVE</a:t>
            </a:r>
          </a:p>
          <a:p>
            <a:pPr indent="0">
              <a:lnSpc>
                <a:spcPct val="120000"/>
              </a:lnSpc>
              <a:spcBef>
                <a:spcPts val="0"/>
              </a:spcBef>
              <a:buFont typeface="Arial" panose="020B0604020202020204" pitchFamily="34" charset="0"/>
              <a:buNone/>
              <a:tabLst>
                <a:tab pos="218599" algn="l"/>
                <a:tab pos="488633" algn="l"/>
              </a:tabLst>
            </a:pPr>
            <a:endParaRPr lang="en-AU" sz="2000"/>
          </a:p>
        </p:txBody>
      </p:sp>
      <p:sp>
        <p:nvSpPr>
          <p:cNvPr id="17" name="Freeform: Shape 16">
            <a:extLst>
              <a:ext uri="{FF2B5EF4-FFF2-40B4-BE49-F238E27FC236}">
                <a16:creationId xmlns:a16="http://schemas.microsoft.com/office/drawing/2014/main" id="{7D65B46B-A150-475F-ABD3-71C9F8AE0976}"/>
              </a:ext>
            </a:extLst>
          </p:cNvPr>
          <p:cNvSpPr/>
          <p:nvPr/>
        </p:nvSpPr>
        <p:spPr>
          <a:xfrm>
            <a:off x="1528762" y="2932323"/>
            <a:ext cx="3381374" cy="1352549"/>
          </a:xfrm>
          <a:custGeom>
            <a:avLst/>
            <a:gdLst>
              <a:gd name="connsiteX0" fmla="*/ 0 w 3381374"/>
              <a:gd name="connsiteY0" fmla="*/ 0 h 1352549"/>
              <a:gd name="connsiteX1" fmla="*/ 2705100 w 3381374"/>
              <a:gd name="connsiteY1" fmla="*/ 0 h 1352549"/>
              <a:gd name="connsiteX2" fmla="*/ 3381374 w 3381374"/>
              <a:gd name="connsiteY2" fmla="*/ 676275 h 1352549"/>
              <a:gd name="connsiteX3" fmla="*/ 2705100 w 3381374"/>
              <a:gd name="connsiteY3" fmla="*/ 1352549 h 1352549"/>
              <a:gd name="connsiteX4" fmla="*/ 0 w 3381374"/>
              <a:gd name="connsiteY4" fmla="*/ 1352549 h 1352549"/>
              <a:gd name="connsiteX5" fmla="*/ 0 w 3381374"/>
              <a:gd name="connsiteY5" fmla="*/ 0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374" h="1352549">
                <a:moveTo>
                  <a:pt x="0" y="0"/>
                </a:moveTo>
                <a:lnTo>
                  <a:pt x="2705100" y="0"/>
                </a:lnTo>
                <a:lnTo>
                  <a:pt x="3381374" y="676275"/>
                </a:lnTo>
                <a:lnTo>
                  <a:pt x="2705100" y="1352549"/>
                </a:lnTo>
                <a:lnTo>
                  <a:pt x="0" y="1352549"/>
                </a:lnTo>
                <a:lnTo>
                  <a:pt x="0" y="0"/>
                </a:lnTo>
                <a:close/>
              </a:path>
            </a:pathLst>
          </a:custGeom>
          <a:solidFill>
            <a:srgbClr val="FEBE1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64008" rIns="370141" bIns="64008" numCol="1" spcCol="1270" anchor="ctr" anchorCtr="0">
            <a:noAutofit/>
          </a:bodyPr>
          <a:lstStyle/>
          <a:p>
            <a:pPr marL="0" lvl="0" indent="0" algn="ctr" defTabSz="1066800">
              <a:lnSpc>
                <a:spcPct val="90000"/>
              </a:lnSpc>
              <a:spcBef>
                <a:spcPct val="0"/>
              </a:spcBef>
              <a:spcAft>
                <a:spcPct val="35000"/>
              </a:spcAft>
              <a:buNone/>
            </a:pPr>
            <a:r>
              <a:rPr lang="en-AU" sz="2400" kern="1200"/>
              <a:t>Chemical resistance is </a:t>
            </a:r>
            <a:r>
              <a:rPr lang="en-AU" sz="2400" i="1" kern="1200"/>
              <a:t>NOT</a:t>
            </a:r>
            <a:r>
              <a:rPr lang="en-AU" sz="2400" kern="1200"/>
              <a:t> a problem (yet)</a:t>
            </a:r>
          </a:p>
        </p:txBody>
      </p:sp>
      <p:sp>
        <p:nvSpPr>
          <p:cNvPr id="18" name="Freeform: Shape 17">
            <a:extLst>
              <a:ext uri="{FF2B5EF4-FFF2-40B4-BE49-F238E27FC236}">
                <a16:creationId xmlns:a16="http://schemas.microsoft.com/office/drawing/2014/main" id="{724533B4-36FE-45DE-A498-8CEF5F508E7D}"/>
              </a:ext>
            </a:extLst>
          </p:cNvPr>
          <p:cNvSpPr/>
          <p:nvPr/>
        </p:nvSpPr>
        <p:spPr>
          <a:xfrm>
            <a:off x="4233862" y="2932323"/>
            <a:ext cx="3381374" cy="1352549"/>
          </a:xfrm>
          <a:custGeom>
            <a:avLst/>
            <a:gdLst>
              <a:gd name="connsiteX0" fmla="*/ 0 w 3381374"/>
              <a:gd name="connsiteY0" fmla="*/ 0 h 1352549"/>
              <a:gd name="connsiteX1" fmla="*/ 2705100 w 3381374"/>
              <a:gd name="connsiteY1" fmla="*/ 0 h 1352549"/>
              <a:gd name="connsiteX2" fmla="*/ 3381374 w 3381374"/>
              <a:gd name="connsiteY2" fmla="*/ 676275 h 1352549"/>
              <a:gd name="connsiteX3" fmla="*/ 2705100 w 3381374"/>
              <a:gd name="connsiteY3" fmla="*/ 1352549 h 1352549"/>
              <a:gd name="connsiteX4" fmla="*/ 0 w 3381374"/>
              <a:gd name="connsiteY4" fmla="*/ 1352549 h 1352549"/>
              <a:gd name="connsiteX5" fmla="*/ 676275 w 3381374"/>
              <a:gd name="connsiteY5" fmla="*/ 676275 h 1352549"/>
              <a:gd name="connsiteX6" fmla="*/ 0 w 3381374"/>
              <a:gd name="connsiteY6" fmla="*/ 0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374" h="1352549">
                <a:moveTo>
                  <a:pt x="0" y="0"/>
                </a:moveTo>
                <a:lnTo>
                  <a:pt x="2705100" y="0"/>
                </a:lnTo>
                <a:lnTo>
                  <a:pt x="3381374" y="676275"/>
                </a:lnTo>
                <a:lnTo>
                  <a:pt x="2705100" y="1352549"/>
                </a:lnTo>
                <a:lnTo>
                  <a:pt x="0" y="1352549"/>
                </a:lnTo>
                <a:lnTo>
                  <a:pt x="676275" y="676275"/>
                </a:lnTo>
                <a:lnTo>
                  <a:pt x="0" y="0"/>
                </a:lnTo>
                <a:close/>
              </a:path>
            </a:pathLst>
          </a:custGeom>
          <a:solidFill>
            <a:srgbClr val="7CC7B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2287" tIns="64008" rIns="708278" bIns="64008" numCol="1" spcCol="1270" anchor="ctr" anchorCtr="0">
            <a:noAutofit/>
          </a:bodyPr>
          <a:lstStyle/>
          <a:p>
            <a:pPr marL="0" lvl="0" indent="0" algn="ctr" defTabSz="1066800">
              <a:lnSpc>
                <a:spcPct val="90000"/>
              </a:lnSpc>
              <a:spcBef>
                <a:spcPct val="0"/>
              </a:spcBef>
              <a:spcAft>
                <a:spcPct val="35000"/>
              </a:spcAft>
              <a:buNone/>
            </a:pPr>
            <a:endParaRPr lang="en-AU" sz="2400" kern="1200"/>
          </a:p>
        </p:txBody>
      </p:sp>
      <p:sp>
        <p:nvSpPr>
          <p:cNvPr id="15" name="Freeform: Shape 14">
            <a:extLst>
              <a:ext uri="{FF2B5EF4-FFF2-40B4-BE49-F238E27FC236}">
                <a16:creationId xmlns:a16="http://schemas.microsoft.com/office/drawing/2014/main" id="{3C54E9DA-F46A-4A0C-B0F9-534F5874ED11}"/>
              </a:ext>
            </a:extLst>
          </p:cNvPr>
          <p:cNvSpPr/>
          <p:nvPr/>
        </p:nvSpPr>
        <p:spPr>
          <a:xfrm>
            <a:off x="4233862" y="1328798"/>
            <a:ext cx="3381374" cy="1352549"/>
          </a:xfrm>
          <a:custGeom>
            <a:avLst/>
            <a:gdLst>
              <a:gd name="connsiteX0" fmla="*/ 0 w 3381374"/>
              <a:gd name="connsiteY0" fmla="*/ 0 h 1352549"/>
              <a:gd name="connsiteX1" fmla="*/ 2705100 w 3381374"/>
              <a:gd name="connsiteY1" fmla="*/ 0 h 1352549"/>
              <a:gd name="connsiteX2" fmla="*/ 3381374 w 3381374"/>
              <a:gd name="connsiteY2" fmla="*/ 676275 h 1352549"/>
              <a:gd name="connsiteX3" fmla="*/ 2705100 w 3381374"/>
              <a:gd name="connsiteY3" fmla="*/ 1352549 h 1352549"/>
              <a:gd name="connsiteX4" fmla="*/ 0 w 3381374"/>
              <a:gd name="connsiteY4" fmla="*/ 1352549 h 1352549"/>
              <a:gd name="connsiteX5" fmla="*/ 676275 w 3381374"/>
              <a:gd name="connsiteY5" fmla="*/ 676275 h 1352549"/>
              <a:gd name="connsiteX6" fmla="*/ 0 w 3381374"/>
              <a:gd name="connsiteY6" fmla="*/ 0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374" h="1352549">
                <a:moveTo>
                  <a:pt x="0" y="0"/>
                </a:moveTo>
                <a:lnTo>
                  <a:pt x="2705100" y="0"/>
                </a:lnTo>
                <a:lnTo>
                  <a:pt x="3381374" y="676275"/>
                </a:lnTo>
                <a:lnTo>
                  <a:pt x="2705100" y="1352549"/>
                </a:lnTo>
                <a:lnTo>
                  <a:pt x="0" y="1352549"/>
                </a:lnTo>
                <a:lnTo>
                  <a:pt x="676275" y="676275"/>
                </a:lnTo>
                <a:lnTo>
                  <a:pt x="0" y="0"/>
                </a:lnTo>
                <a:close/>
              </a:path>
            </a:pathLst>
          </a:custGeom>
          <a:solidFill>
            <a:srgbClr val="7CC7B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2287" tIns="64008" rIns="708278" bIns="64008" numCol="1" spcCol="1270" anchor="ctr" anchorCtr="0">
            <a:noAutofit/>
          </a:bodyPr>
          <a:lstStyle/>
          <a:p>
            <a:pPr marL="0" lvl="0" indent="0" algn="ctr" defTabSz="1066800">
              <a:lnSpc>
                <a:spcPct val="90000"/>
              </a:lnSpc>
              <a:spcBef>
                <a:spcPct val="0"/>
              </a:spcBef>
              <a:spcAft>
                <a:spcPct val="35000"/>
              </a:spcAft>
              <a:buNone/>
            </a:pPr>
            <a:endParaRPr lang="en-AU" sz="2400" kern="1200"/>
          </a:p>
        </p:txBody>
      </p:sp>
      <p:sp>
        <p:nvSpPr>
          <p:cNvPr id="5" name="Rectangle 4">
            <a:extLst>
              <a:ext uri="{FF2B5EF4-FFF2-40B4-BE49-F238E27FC236}">
                <a16:creationId xmlns:a16="http://schemas.microsoft.com/office/drawing/2014/main" id="{B8814239-7DB4-4A25-BD0F-2D90EB621765}"/>
              </a:ext>
            </a:extLst>
          </p:cNvPr>
          <p:cNvSpPr/>
          <p:nvPr/>
        </p:nvSpPr>
        <p:spPr>
          <a:xfrm>
            <a:off x="6705599" y="1344975"/>
            <a:ext cx="896983" cy="1339200"/>
          </a:xfrm>
          <a:prstGeom prst="rect">
            <a:avLst/>
          </a:prstGeom>
          <a:solidFill>
            <a:srgbClr val="7CC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62FC2FB-3522-41DC-A78F-5B3DFF7CDE1A}"/>
              </a:ext>
            </a:extLst>
          </p:cNvPr>
          <p:cNvSpPr txBox="1"/>
          <p:nvPr/>
        </p:nvSpPr>
        <p:spPr>
          <a:xfrm>
            <a:off x="5184461" y="1643894"/>
            <a:ext cx="1969627" cy="757130"/>
          </a:xfrm>
          <a:prstGeom prst="rect">
            <a:avLst/>
          </a:prstGeom>
          <a:noFill/>
        </p:spPr>
        <p:txBody>
          <a:bodyPr wrap="square" rtlCol="0">
            <a:spAutoFit/>
          </a:bodyPr>
          <a:lstStyle/>
          <a:p>
            <a:pPr algn="ctr" defTabSz="1066800">
              <a:lnSpc>
                <a:spcPct val="90000"/>
              </a:lnSpc>
              <a:spcBef>
                <a:spcPct val="0"/>
              </a:spcBef>
              <a:spcAft>
                <a:spcPct val="35000"/>
              </a:spcAft>
            </a:pPr>
            <a:r>
              <a:rPr lang="en-AU" sz="2400">
                <a:solidFill>
                  <a:schemeClr val="lt1"/>
                </a:solidFill>
              </a:rPr>
              <a:t>Limit further resistance</a:t>
            </a:r>
          </a:p>
        </p:txBody>
      </p:sp>
      <p:sp>
        <p:nvSpPr>
          <p:cNvPr id="20" name="Rectangle 19">
            <a:extLst>
              <a:ext uri="{FF2B5EF4-FFF2-40B4-BE49-F238E27FC236}">
                <a16:creationId xmlns:a16="http://schemas.microsoft.com/office/drawing/2014/main" id="{004DFC3E-87FC-40EF-9E44-FA67B7671FCB}"/>
              </a:ext>
            </a:extLst>
          </p:cNvPr>
          <p:cNvSpPr/>
          <p:nvPr/>
        </p:nvSpPr>
        <p:spPr>
          <a:xfrm>
            <a:off x="6701650" y="2945672"/>
            <a:ext cx="896983" cy="1339200"/>
          </a:xfrm>
          <a:prstGeom prst="rect">
            <a:avLst/>
          </a:prstGeom>
          <a:solidFill>
            <a:srgbClr val="7CC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C9E57BCD-0209-4F4D-83A2-8CE33BA749B4}"/>
              </a:ext>
            </a:extLst>
          </p:cNvPr>
          <p:cNvSpPr txBox="1"/>
          <p:nvPr/>
        </p:nvSpPr>
        <p:spPr>
          <a:xfrm>
            <a:off x="5189221" y="3227173"/>
            <a:ext cx="1969627" cy="757130"/>
          </a:xfrm>
          <a:prstGeom prst="rect">
            <a:avLst/>
          </a:prstGeom>
          <a:noFill/>
        </p:spPr>
        <p:txBody>
          <a:bodyPr wrap="square" rtlCol="0">
            <a:spAutoFit/>
          </a:bodyPr>
          <a:lstStyle/>
          <a:p>
            <a:pPr algn="ctr" defTabSz="1066800">
              <a:lnSpc>
                <a:spcPct val="90000"/>
              </a:lnSpc>
              <a:spcBef>
                <a:spcPct val="0"/>
              </a:spcBef>
              <a:spcAft>
                <a:spcPct val="35000"/>
              </a:spcAft>
            </a:pPr>
            <a:r>
              <a:rPr lang="en-AU" sz="2400">
                <a:solidFill>
                  <a:schemeClr val="lt1"/>
                </a:solidFill>
              </a:rPr>
              <a:t>Keep this status</a:t>
            </a:r>
          </a:p>
        </p:txBody>
      </p:sp>
    </p:spTree>
    <p:extLst>
      <p:ext uri="{BB962C8B-B14F-4D97-AF65-F5344CB8AC3E}">
        <p14:creationId xmlns:p14="http://schemas.microsoft.com/office/powerpoint/2010/main" val="842859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734F9-D4E5-F20B-77D7-784F4C02D798}"/>
              </a:ext>
            </a:extLst>
          </p:cNvPr>
          <p:cNvSpPr>
            <a:spLocks noGrp="1"/>
          </p:cNvSpPr>
          <p:nvPr>
            <p:ph type="title"/>
          </p:nvPr>
        </p:nvSpPr>
        <p:spPr/>
        <p:txBody>
          <a:bodyPr/>
          <a:lstStyle/>
          <a:p>
            <a:r>
              <a:rPr lang="en-AU" dirty="0"/>
              <a:t>Resistance testing</a:t>
            </a:r>
          </a:p>
        </p:txBody>
      </p:sp>
      <p:sp>
        <p:nvSpPr>
          <p:cNvPr id="6" name="Content Placeholder 5">
            <a:extLst>
              <a:ext uri="{FF2B5EF4-FFF2-40B4-BE49-F238E27FC236}">
                <a16:creationId xmlns:a16="http://schemas.microsoft.com/office/drawing/2014/main" id="{14BD15CC-9C60-F804-50E9-38F429FFE281}"/>
              </a:ext>
            </a:extLst>
          </p:cNvPr>
          <p:cNvSpPr>
            <a:spLocks noGrp="1"/>
          </p:cNvSpPr>
          <p:nvPr>
            <p:ph idx="1"/>
          </p:nvPr>
        </p:nvSpPr>
        <p:spPr>
          <a:xfrm>
            <a:off x="628650" y="1045229"/>
            <a:ext cx="7886700" cy="3393003"/>
          </a:xfrm>
        </p:spPr>
        <p:txBody>
          <a:bodyPr>
            <a:normAutofit/>
          </a:bodyPr>
          <a:lstStyle/>
          <a:p>
            <a:pPr>
              <a:lnSpc>
                <a:spcPct val="100000"/>
              </a:lnSpc>
              <a:spcBef>
                <a:spcPts val="600"/>
              </a:spcBef>
              <a:spcAft>
                <a:spcPts val="1200"/>
              </a:spcAft>
            </a:pPr>
            <a:r>
              <a:rPr lang="en-AU" sz="2400" dirty="0"/>
              <a:t>NSW DPI is conducting resistance testing</a:t>
            </a:r>
          </a:p>
          <a:p>
            <a:pPr>
              <a:lnSpc>
                <a:spcPct val="100000"/>
              </a:lnSpc>
              <a:spcBef>
                <a:spcPts val="600"/>
              </a:spcBef>
              <a:spcAft>
                <a:spcPts val="1200"/>
              </a:spcAft>
            </a:pPr>
            <a:r>
              <a:rPr lang="en-AU" sz="2400" dirty="0"/>
              <a:t>Open to all woolgrowers around Australia</a:t>
            </a:r>
          </a:p>
          <a:p>
            <a:pPr>
              <a:lnSpc>
                <a:spcPct val="100000"/>
              </a:lnSpc>
              <a:spcBef>
                <a:spcPts val="600"/>
              </a:spcBef>
              <a:spcAft>
                <a:spcPts val="1200"/>
              </a:spcAft>
            </a:pPr>
            <a:r>
              <a:rPr lang="en-AU" sz="2400" dirty="0"/>
              <a:t>Get a collection kit from NSW DPI</a:t>
            </a:r>
          </a:p>
          <a:p>
            <a:pPr>
              <a:lnSpc>
                <a:spcPct val="100000"/>
              </a:lnSpc>
              <a:spcBef>
                <a:spcPts val="600"/>
              </a:spcBef>
              <a:spcAft>
                <a:spcPts val="1200"/>
              </a:spcAft>
            </a:pPr>
            <a:r>
              <a:rPr lang="en-AU" sz="2400" dirty="0"/>
              <a:t>Collect 60 live, healthy </a:t>
            </a:r>
            <a:r>
              <a:rPr lang="en-AU" sz="2400" i="1" dirty="0"/>
              <a:t>Lucilia cuprina </a:t>
            </a:r>
            <a:r>
              <a:rPr lang="en-AU" sz="2400" dirty="0"/>
              <a:t>maggots</a:t>
            </a:r>
          </a:p>
          <a:p>
            <a:pPr>
              <a:lnSpc>
                <a:spcPct val="100000"/>
              </a:lnSpc>
              <a:spcBef>
                <a:spcPts val="600"/>
              </a:spcBef>
              <a:spcAft>
                <a:spcPts val="1200"/>
              </a:spcAft>
            </a:pPr>
            <a:r>
              <a:rPr lang="en-AU" sz="2400" dirty="0"/>
              <a:t>Send your sample to NSW DPI</a:t>
            </a:r>
            <a:endParaRPr lang="en-AU" dirty="0"/>
          </a:p>
        </p:txBody>
      </p:sp>
    </p:spTree>
    <p:extLst>
      <p:ext uri="{BB962C8B-B14F-4D97-AF65-F5344CB8AC3E}">
        <p14:creationId xmlns:p14="http://schemas.microsoft.com/office/powerpoint/2010/main" val="3450036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Three considerations for chemical rotation</a:t>
            </a:r>
          </a:p>
        </p:txBody>
      </p:sp>
      <p:sp>
        <p:nvSpPr>
          <p:cNvPr id="10" name="Subtitle 2">
            <a:extLst>
              <a:ext uri="{FF2B5EF4-FFF2-40B4-BE49-F238E27FC236}">
                <a16:creationId xmlns:a16="http://schemas.microsoft.com/office/drawing/2014/main" id="{649C98D3-6C04-48D7-80E6-DD446DA8773E}"/>
              </a:ext>
            </a:extLst>
          </p:cNvPr>
          <p:cNvSpPr txBox="1">
            <a:spLocks/>
          </p:cNvSpPr>
          <p:nvPr/>
        </p:nvSpPr>
        <p:spPr>
          <a:xfrm>
            <a:off x="2143250" y="1221777"/>
            <a:ext cx="5445996" cy="64633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spcAft>
                <a:spcPts val="1800"/>
              </a:spcAft>
              <a:tabLst>
                <a:tab pos="218599" algn="l"/>
                <a:tab pos="488633" algn="l"/>
              </a:tabLst>
            </a:pPr>
            <a:r>
              <a:rPr lang="en-AU" sz="1200" dirty="0">
                <a:solidFill>
                  <a:schemeClr val="tx1"/>
                </a:solidFill>
                <a:latin typeface="+mn-lt"/>
              </a:rPr>
              <a:t>Consider the chemical group that was last applied (either earlier this season or at the end of the previous fly season) and where practical, avoid using a chemical from the same group next</a:t>
            </a:r>
          </a:p>
        </p:txBody>
      </p:sp>
      <p:sp>
        <p:nvSpPr>
          <p:cNvPr id="11" name="TextBox 10">
            <a:extLst>
              <a:ext uri="{FF2B5EF4-FFF2-40B4-BE49-F238E27FC236}">
                <a16:creationId xmlns:a16="http://schemas.microsoft.com/office/drawing/2014/main" id="{929A9BA4-FBD5-4A0D-85D7-29E0A2946E5C}"/>
              </a:ext>
            </a:extLst>
          </p:cNvPr>
          <p:cNvSpPr txBox="1"/>
          <p:nvPr/>
        </p:nvSpPr>
        <p:spPr>
          <a:xfrm>
            <a:off x="2143250" y="884331"/>
            <a:ext cx="1293944" cy="338554"/>
          </a:xfrm>
          <a:prstGeom prst="rect">
            <a:avLst/>
          </a:prstGeom>
          <a:noFill/>
        </p:spPr>
        <p:txBody>
          <a:bodyPr wrap="none" rtlCol="0" anchor="b" anchorCtr="0">
            <a:spAutoFit/>
          </a:bodyPr>
          <a:lstStyle/>
          <a:p>
            <a:r>
              <a:rPr lang="en-US" sz="1600" b="1" dirty="0">
                <a:ea typeface="League Spartan" charset="0"/>
                <a:cs typeface="Poppins" pitchFamily="2" charset="77"/>
              </a:rPr>
              <a:t>PREVENTION</a:t>
            </a:r>
          </a:p>
        </p:txBody>
      </p:sp>
      <p:sp>
        <p:nvSpPr>
          <p:cNvPr id="12" name="Freeform 4">
            <a:extLst>
              <a:ext uri="{FF2B5EF4-FFF2-40B4-BE49-F238E27FC236}">
                <a16:creationId xmlns:a16="http://schemas.microsoft.com/office/drawing/2014/main" id="{C261C5DA-6B95-4C48-8A76-5C1E0C350725}"/>
              </a:ext>
            </a:extLst>
          </p:cNvPr>
          <p:cNvSpPr>
            <a:spLocks noChangeArrowheads="1"/>
          </p:cNvSpPr>
          <p:nvPr/>
        </p:nvSpPr>
        <p:spPr bwMode="auto">
          <a:xfrm>
            <a:off x="361963" y="917698"/>
            <a:ext cx="1450500" cy="908648"/>
          </a:xfrm>
          <a:custGeom>
            <a:avLst/>
            <a:gdLst>
              <a:gd name="T0" fmla="*/ 0 w 2300"/>
              <a:gd name="T1" fmla="*/ 1119 h 1443"/>
              <a:gd name="T2" fmla="*/ 0 w 2300"/>
              <a:gd name="T3" fmla="*/ 326 h 1443"/>
              <a:gd name="T4" fmla="*/ 0 w 2300"/>
              <a:gd name="T5" fmla="*/ 326 h 1443"/>
              <a:gd name="T6" fmla="*/ 71 w 2300"/>
              <a:gd name="T7" fmla="*/ 255 h 1443"/>
              <a:gd name="T8" fmla="*/ 1151 w 2300"/>
              <a:gd name="T9" fmla="*/ 255 h 1443"/>
              <a:gd name="T10" fmla="*/ 1151 w 2300"/>
              <a:gd name="T11" fmla="*/ 255 h 1443"/>
              <a:gd name="T12" fmla="*/ 1223 w 2300"/>
              <a:gd name="T13" fmla="*/ 184 h 1443"/>
              <a:gd name="T14" fmla="*/ 1223 w 2300"/>
              <a:gd name="T15" fmla="*/ 91 h 1443"/>
              <a:gd name="T16" fmla="*/ 1223 w 2300"/>
              <a:gd name="T17" fmla="*/ 91 h 1443"/>
              <a:gd name="T18" fmla="*/ 1334 w 2300"/>
              <a:gd name="T19" fmla="*/ 33 h 1443"/>
              <a:gd name="T20" fmla="*/ 2257 w 2300"/>
              <a:gd name="T21" fmla="*/ 662 h 1443"/>
              <a:gd name="T22" fmla="*/ 2257 w 2300"/>
              <a:gd name="T23" fmla="*/ 662 h 1443"/>
              <a:gd name="T24" fmla="*/ 2257 w 2300"/>
              <a:gd name="T25" fmla="*/ 780 h 1443"/>
              <a:gd name="T26" fmla="*/ 1334 w 2300"/>
              <a:gd name="T27" fmla="*/ 1409 h 1443"/>
              <a:gd name="T28" fmla="*/ 1334 w 2300"/>
              <a:gd name="T29" fmla="*/ 1409 h 1443"/>
              <a:gd name="T30" fmla="*/ 1223 w 2300"/>
              <a:gd name="T31" fmla="*/ 1350 h 1443"/>
              <a:gd name="T32" fmla="*/ 1223 w 2300"/>
              <a:gd name="T33" fmla="*/ 1261 h 1443"/>
              <a:gd name="T34" fmla="*/ 1223 w 2300"/>
              <a:gd name="T35" fmla="*/ 1261 h 1443"/>
              <a:gd name="T36" fmla="*/ 1151 w 2300"/>
              <a:gd name="T37" fmla="*/ 1190 h 1443"/>
              <a:gd name="T38" fmla="*/ 71 w 2300"/>
              <a:gd name="T39" fmla="*/ 1190 h 1443"/>
              <a:gd name="T40" fmla="*/ 71 w 2300"/>
              <a:gd name="T41" fmla="*/ 1190 h 1443"/>
              <a:gd name="T42" fmla="*/ 0 w 2300"/>
              <a:gd name="T43" fmla="*/ 1119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3">
                <a:moveTo>
                  <a:pt x="0" y="1119"/>
                </a:moveTo>
                <a:lnTo>
                  <a:pt x="0" y="326"/>
                </a:lnTo>
                <a:lnTo>
                  <a:pt x="0" y="326"/>
                </a:lnTo>
                <a:cubicBezTo>
                  <a:pt x="0" y="287"/>
                  <a:pt x="33" y="255"/>
                  <a:pt x="71" y="255"/>
                </a:cubicBezTo>
                <a:lnTo>
                  <a:pt x="1151" y="255"/>
                </a:lnTo>
                <a:lnTo>
                  <a:pt x="1151" y="255"/>
                </a:lnTo>
                <a:cubicBezTo>
                  <a:pt x="1190" y="255"/>
                  <a:pt x="1223" y="223"/>
                  <a:pt x="1223" y="184"/>
                </a:cubicBezTo>
                <a:lnTo>
                  <a:pt x="1223" y="91"/>
                </a:lnTo>
                <a:lnTo>
                  <a:pt x="1223" y="91"/>
                </a:lnTo>
                <a:cubicBezTo>
                  <a:pt x="1223" y="34"/>
                  <a:pt x="1287" y="0"/>
                  <a:pt x="1334" y="33"/>
                </a:cubicBezTo>
                <a:lnTo>
                  <a:pt x="2257" y="662"/>
                </a:lnTo>
                <a:lnTo>
                  <a:pt x="2257" y="662"/>
                </a:lnTo>
                <a:cubicBezTo>
                  <a:pt x="2299" y="690"/>
                  <a:pt x="2299" y="751"/>
                  <a:pt x="2257" y="780"/>
                </a:cubicBezTo>
                <a:lnTo>
                  <a:pt x="1334" y="1409"/>
                </a:lnTo>
                <a:lnTo>
                  <a:pt x="1334" y="1409"/>
                </a:lnTo>
                <a:cubicBezTo>
                  <a:pt x="1287" y="1442"/>
                  <a:pt x="1223" y="1407"/>
                  <a:pt x="1223" y="1350"/>
                </a:cubicBezTo>
                <a:lnTo>
                  <a:pt x="1223" y="1261"/>
                </a:lnTo>
                <a:lnTo>
                  <a:pt x="1223" y="1261"/>
                </a:lnTo>
                <a:cubicBezTo>
                  <a:pt x="1223" y="1221"/>
                  <a:pt x="1190" y="1190"/>
                  <a:pt x="1151" y="1190"/>
                </a:cubicBezTo>
                <a:lnTo>
                  <a:pt x="71" y="1190"/>
                </a:lnTo>
                <a:lnTo>
                  <a:pt x="71" y="1190"/>
                </a:lnTo>
                <a:cubicBezTo>
                  <a:pt x="33" y="1190"/>
                  <a:pt x="0" y="1158"/>
                  <a:pt x="0" y="1119"/>
                </a:cubicBezTo>
              </a:path>
            </a:pathLst>
          </a:custGeom>
          <a:solidFill>
            <a:srgbClr val="FEBE10"/>
          </a:solidFill>
          <a:ln>
            <a:noFill/>
          </a:ln>
          <a:effectLst/>
        </p:spPr>
        <p:txBody>
          <a:bodyPr wrap="none" anchor="ctr"/>
          <a:lstStyle/>
          <a:p>
            <a:endParaRPr lang="en-US" sz="4000"/>
          </a:p>
        </p:txBody>
      </p:sp>
      <p:sp>
        <p:nvSpPr>
          <p:cNvPr id="14" name="Subtitle 2">
            <a:extLst>
              <a:ext uri="{FF2B5EF4-FFF2-40B4-BE49-F238E27FC236}">
                <a16:creationId xmlns:a16="http://schemas.microsoft.com/office/drawing/2014/main" id="{8E4E0391-6880-4F66-9137-D6F0CD659CFA}"/>
              </a:ext>
            </a:extLst>
          </p:cNvPr>
          <p:cNvSpPr txBox="1">
            <a:spLocks/>
          </p:cNvSpPr>
          <p:nvPr/>
        </p:nvSpPr>
        <p:spPr>
          <a:xfrm>
            <a:off x="2784320" y="2679427"/>
            <a:ext cx="5572713" cy="64633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1800"/>
              </a:spcAft>
              <a:tabLst>
                <a:tab pos="218599" algn="l"/>
                <a:tab pos="488633" algn="l"/>
              </a:tabLst>
            </a:pPr>
            <a:r>
              <a:rPr lang="en-AU" sz="1200" dirty="0">
                <a:solidFill>
                  <a:schemeClr val="tx1"/>
                </a:solidFill>
                <a:latin typeface="+mn-lt"/>
              </a:rPr>
              <a:t>Consider the chemical group that was last used to control lice and avoid using a chemical from the same group for the next preventative flystrike application in the same season</a:t>
            </a:r>
          </a:p>
        </p:txBody>
      </p:sp>
      <p:sp>
        <p:nvSpPr>
          <p:cNvPr id="15" name="TextBox 14">
            <a:extLst>
              <a:ext uri="{FF2B5EF4-FFF2-40B4-BE49-F238E27FC236}">
                <a16:creationId xmlns:a16="http://schemas.microsoft.com/office/drawing/2014/main" id="{7F08BC03-D8D5-43AF-B597-0D15FDA1404F}"/>
              </a:ext>
            </a:extLst>
          </p:cNvPr>
          <p:cNvSpPr txBox="1"/>
          <p:nvPr/>
        </p:nvSpPr>
        <p:spPr>
          <a:xfrm>
            <a:off x="2784320" y="2341981"/>
            <a:ext cx="1402692" cy="338554"/>
          </a:xfrm>
          <a:prstGeom prst="rect">
            <a:avLst/>
          </a:prstGeom>
          <a:noFill/>
        </p:spPr>
        <p:txBody>
          <a:bodyPr wrap="none" rtlCol="0" anchor="b" anchorCtr="0">
            <a:spAutoFit/>
          </a:bodyPr>
          <a:lstStyle/>
          <a:p>
            <a:r>
              <a:rPr lang="en-US" sz="1600" b="1" dirty="0">
                <a:ea typeface="League Spartan" charset="0"/>
                <a:cs typeface="Poppins" pitchFamily="2" charset="77"/>
              </a:rPr>
              <a:t>LICE CONTROL</a:t>
            </a:r>
          </a:p>
        </p:txBody>
      </p:sp>
      <p:sp>
        <p:nvSpPr>
          <p:cNvPr id="16" name="Freeform 5">
            <a:extLst>
              <a:ext uri="{FF2B5EF4-FFF2-40B4-BE49-F238E27FC236}">
                <a16:creationId xmlns:a16="http://schemas.microsoft.com/office/drawing/2014/main" id="{A8B13266-EB69-4326-8871-F026A4CBDAB2}"/>
              </a:ext>
            </a:extLst>
          </p:cNvPr>
          <p:cNvSpPr>
            <a:spLocks noChangeArrowheads="1"/>
          </p:cNvSpPr>
          <p:nvPr/>
        </p:nvSpPr>
        <p:spPr bwMode="auto">
          <a:xfrm>
            <a:off x="1003850" y="2286568"/>
            <a:ext cx="1450500" cy="908648"/>
          </a:xfrm>
          <a:custGeom>
            <a:avLst/>
            <a:gdLst>
              <a:gd name="T0" fmla="*/ 0 w 2300"/>
              <a:gd name="T1" fmla="*/ 1117 h 1441"/>
              <a:gd name="T2" fmla="*/ 0 w 2300"/>
              <a:gd name="T3" fmla="*/ 326 h 1441"/>
              <a:gd name="T4" fmla="*/ 0 w 2300"/>
              <a:gd name="T5" fmla="*/ 326 h 1441"/>
              <a:gd name="T6" fmla="*/ 71 w 2300"/>
              <a:gd name="T7" fmla="*/ 254 h 1441"/>
              <a:gd name="T8" fmla="*/ 1152 w 2300"/>
              <a:gd name="T9" fmla="*/ 254 h 1441"/>
              <a:gd name="T10" fmla="*/ 1152 w 2300"/>
              <a:gd name="T11" fmla="*/ 254 h 1441"/>
              <a:gd name="T12" fmla="*/ 1223 w 2300"/>
              <a:gd name="T13" fmla="*/ 183 h 1441"/>
              <a:gd name="T14" fmla="*/ 1223 w 2300"/>
              <a:gd name="T15" fmla="*/ 91 h 1441"/>
              <a:gd name="T16" fmla="*/ 1223 w 2300"/>
              <a:gd name="T17" fmla="*/ 91 h 1441"/>
              <a:gd name="T18" fmla="*/ 1335 w 2300"/>
              <a:gd name="T19" fmla="*/ 32 h 1441"/>
              <a:gd name="T20" fmla="*/ 2258 w 2300"/>
              <a:gd name="T21" fmla="*/ 662 h 1441"/>
              <a:gd name="T22" fmla="*/ 2258 w 2300"/>
              <a:gd name="T23" fmla="*/ 662 h 1441"/>
              <a:gd name="T24" fmla="*/ 2258 w 2300"/>
              <a:gd name="T25" fmla="*/ 779 h 1441"/>
              <a:gd name="T26" fmla="*/ 1335 w 2300"/>
              <a:gd name="T27" fmla="*/ 1408 h 1441"/>
              <a:gd name="T28" fmla="*/ 1335 w 2300"/>
              <a:gd name="T29" fmla="*/ 1408 h 1441"/>
              <a:gd name="T30" fmla="*/ 1223 w 2300"/>
              <a:gd name="T31" fmla="*/ 1349 h 1441"/>
              <a:gd name="T32" fmla="*/ 1223 w 2300"/>
              <a:gd name="T33" fmla="*/ 1260 h 1441"/>
              <a:gd name="T34" fmla="*/ 1223 w 2300"/>
              <a:gd name="T35" fmla="*/ 1260 h 1441"/>
              <a:gd name="T36" fmla="*/ 1152 w 2300"/>
              <a:gd name="T37" fmla="*/ 1189 h 1441"/>
              <a:gd name="T38" fmla="*/ 71 w 2300"/>
              <a:gd name="T39" fmla="*/ 1189 h 1441"/>
              <a:gd name="T40" fmla="*/ 71 w 2300"/>
              <a:gd name="T41" fmla="*/ 1189 h 1441"/>
              <a:gd name="T42" fmla="*/ 0 w 2300"/>
              <a:gd name="T43" fmla="*/ 1117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1">
                <a:moveTo>
                  <a:pt x="0" y="1117"/>
                </a:moveTo>
                <a:lnTo>
                  <a:pt x="0" y="326"/>
                </a:lnTo>
                <a:lnTo>
                  <a:pt x="0" y="326"/>
                </a:lnTo>
                <a:cubicBezTo>
                  <a:pt x="0" y="286"/>
                  <a:pt x="31" y="254"/>
                  <a:pt x="71" y="254"/>
                </a:cubicBezTo>
                <a:lnTo>
                  <a:pt x="1152" y="254"/>
                </a:lnTo>
                <a:lnTo>
                  <a:pt x="1152" y="254"/>
                </a:lnTo>
                <a:cubicBezTo>
                  <a:pt x="1191" y="254"/>
                  <a:pt x="1223" y="223"/>
                  <a:pt x="1223" y="183"/>
                </a:cubicBezTo>
                <a:lnTo>
                  <a:pt x="1223" y="91"/>
                </a:lnTo>
                <a:lnTo>
                  <a:pt x="1223" y="91"/>
                </a:lnTo>
                <a:cubicBezTo>
                  <a:pt x="1223" y="34"/>
                  <a:pt x="1287" y="0"/>
                  <a:pt x="1335" y="32"/>
                </a:cubicBezTo>
                <a:lnTo>
                  <a:pt x="2258" y="662"/>
                </a:lnTo>
                <a:lnTo>
                  <a:pt x="2258" y="662"/>
                </a:lnTo>
                <a:cubicBezTo>
                  <a:pt x="2299" y="690"/>
                  <a:pt x="2299" y="751"/>
                  <a:pt x="2258" y="779"/>
                </a:cubicBezTo>
                <a:lnTo>
                  <a:pt x="1335" y="1408"/>
                </a:lnTo>
                <a:lnTo>
                  <a:pt x="1335" y="1408"/>
                </a:lnTo>
                <a:cubicBezTo>
                  <a:pt x="1287" y="1440"/>
                  <a:pt x="1223" y="1406"/>
                  <a:pt x="1223" y="1349"/>
                </a:cubicBezTo>
                <a:lnTo>
                  <a:pt x="1223" y="1260"/>
                </a:lnTo>
                <a:lnTo>
                  <a:pt x="1223" y="1260"/>
                </a:lnTo>
                <a:cubicBezTo>
                  <a:pt x="1223" y="1221"/>
                  <a:pt x="1191" y="1189"/>
                  <a:pt x="1152" y="1189"/>
                </a:cubicBezTo>
                <a:lnTo>
                  <a:pt x="71" y="1189"/>
                </a:lnTo>
                <a:lnTo>
                  <a:pt x="71" y="1189"/>
                </a:lnTo>
                <a:cubicBezTo>
                  <a:pt x="31" y="1189"/>
                  <a:pt x="0" y="1157"/>
                  <a:pt x="0" y="1117"/>
                </a:cubicBezTo>
              </a:path>
            </a:pathLst>
          </a:custGeom>
          <a:solidFill>
            <a:srgbClr val="7CC7BA"/>
          </a:solidFill>
          <a:ln>
            <a:noFill/>
          </a:ln>
          <a:effectLst/>
        </p:spPr>
        <p:txBody>
          <a:bodyPr wrap="none" anchor="ctr"/>
          <a:lstStyle/>
          <a:p>
            <a:endParaRPr lang="en-US" sz="4000"/>
          </a:p>
        </p:txBody>
      </p:sp>
      <p:sp>
        <p:nvSpPr>
          <p:cNvPr id="17" name="Subtitle 2">
            <a:extLst>
              <a:ext uri="{FF2B5EF4-FFF2-40B4-BE49-F238E27FC236}">
                <a16:creationId xmlns:a16="http://schemas.microsoft.com/office/drawing/2014/main" id="{C782FB53-C66D-452F-AEE2-E73982DFF9A5}"/>
              </a:ext>
            </a:extLst>
          </p:cNvPr>
          <p:cNvSpPr txBox="1">
            <a:spLocks/>
          </p:cNvSpPr>
          <p:nvPr/>
        </p:nvSpPr>
        <p:spPr>
          <a:xfrm>
            <a:off x="3425389" y="4030544"/>
            <a:ext cx="5356647" cy="46166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spcBef>
                <a:spcPts val="0"/>
              </a:spcBef>
              <a:spcAft>
                <a:spcPts val="1800"/>
              </a:spcAft>
              <a:tabLst>
                <a:tab pos="218599" algn="l"/>
                <a:tab pos="488633" algn="l"/>
              </a:tabLst>
            </a:pPr>
            <a:r>
              <a:rPr lang="en-AU" sz="1200" dirty="0">
                <a:solidFill>
                  <a:schemeClr val="tx1"/>
                </a:solidFill>
                <a:latin typeface="+mn-lt"/>
              </a:rPr>
              <a:t>Consider the chemical groups that were last applied to prevent flystrike and avoid using these as a dressing to treat struck sheep this season</a:t>
            </a:r>
          </a:p>
        </p:txBody>
      </p:sp>
      <p:sp>
        <p:nvSpPr>
          <p:cNvPr id="18" name="TextBox 17">
            <a:extLst>
              <a:ext uri="{FF2B5EF4-FFF2-40B4-BE49-F238E27FC236}">
                <a16:creationId xmlns:a16="http://schemas.microsoft.com/office/drawing/2014/main" id="{313157F7-AF20-4262-BB8C-3A4DB6915664}"/>
              </a:ext>
            </a:extLst>
          </p:cNvPr>
          <p:cNvSpPr txBox="1"/>
          <p:nvPr/>
        </p:nvSpPr>
        <p:spPr>
          <a:xfrm>
            <a:off x="3425389" y="3693096"/>
            <a:ext cx="1222514" cy="338554"/>
          </a:xfrm>
          <a:prstGeom prst="rect">
            <a:avLst/>
          </a:prstGeom>
          <a:noFill/>
        </p:spPr>
        <p:txBody>
          <a:bodyPr wrap="none" rtlCol="0" anchor="b" anchorCtr="0">
            <a:spAutoFit/>
          </a:bodyPr>
          <a:lstStyle/>
          <a:p>
            <a:r>
              <a:rPr lang="en-US" sz="1600" b="1" dirty="0">
                <a:ea typeface="League Spartan" charset="0"/>
                <a:cs typeface="Poppins" pitchFamily="2" charset="77"/>
              </a:rPr>
              <a:t>TREATMENT</a:t>
            </a:r>
          </a:p>
        </p:txBody>
      </p:sp>
      <p:sp>
        <p:nvSpPr>
          <p:cNvPr id="19" name="Freeform 6">
            <a:extLst>
              <a:ext uri="{FF2B5EF4-FFF2-40B4-BE49-F238E27FC236}">
                <a16:creationId xmlns:a16="http://schemas.microsoft.com/office/drawing/2014/main" id="{43448796-4D0A-455E-B9F1-B9855A4F5A35}"/>
              </a:ext>
            </a:extLst>
          </p:cNvPr>
          <p:cNvSpPr>
            <a:spLocks noChangeArrowheads="1"/>
          </p:cNvSpPr>
          <p:nvPr/>
        </p:nvSpPr>
        <p:spPr bwMode="auto">
          <a:xfrm>
            <a:off x="1645738" y="3646562"/>
            <a:ext cx="1450500" cy="908648"/>
          </a:xfrm>
          <a:custGeom>
            <a:avLst/>
            <a:gdLst>
              <a:gd name="T0" fmla="*/ 0 w 2300"/>
              <a:gd name="T1" fmla="*/ 1118 h 1442"/>
              <a:gd name="T2" fmla="*/ 0 w 2300"/>
              <a:gd name="T3" fmla="*/ 326 h 1442"/>
              <a:gd name="T4" fmla="*/ 0 w 2300"/>
              <a:gd name="T5" fmla="*/ 326 h 1442"/>
              <a:gd name="T6" fmla="*/ 71 w 2300"/>
              <a:gd name="T7" fmla="*/ 254 h 1442"/>
              <a:gd name="T8" fmla="*/ 1152 w 2300"/>
              <a:gd name="T9" fmla="*/ 254 h 1442"/>
              <a:gd name="T10" fmla="*/ 1152 w 2300"/>
              <a:gd name="T11" fmla="*/ 254 h 1442"/>
              <a:gd name="T12" fmla="*/ 1223 w 2300"/>
              <a:gd name="T13" fmla="*/ 183 h 1442"/>
              <a:gd name="T14" fmla="*/ 1223 w 2300"/>
              <a:gd name="T15" fmla="*/ 91 h 1442"/>
              <a:gd name="T16" fmla="*/ 1223 w 2300"/>
              <a:gd name="T17" fmla="*/ 91 h 1442"/>
              <a:gd name="T18" fmla="*/ 1334 w 2300"/>
              <a:gd name="T19" fmla="*/ 32 h 1442"/>
              <a:gd name="T20" fmla="*/ 2258 w 2300"/>
              <a:gd name="T21" fmla="*/ 662 h 1442"/>
              <a:gd name="T22" fmla="*/ 2258 w 2300"/>
              <a:gd name="T23" fmla="*/ 662 h 1442"/>
              <a:gd name="T24" fmla="*/ 2258 w 2300"/>
              <a:gd name="T25" fmla="*/ 779 h 1442"/>
              <a:gd name="T26" fmla="*/ 1334 w 2300"/>
              <a:gd name="T27" fmla="*/ 1409 h 1442"/>
              <a:gd name="T28" fmla="*/ 1334 w 2300"/>
              <a:gd name="T29" fmla="*/ 1409 h 1442"/>
              <a:gd name="T30" fmla="*/ 1223 w 2300"/>
              <a:gd name="T31" fmla="*/ 1350 h 1442"/>
              <a:gd name="T32" fmla="*/ 1223 w 2300"/>
              <a:gd name="T33" fmla="*/ 1260 h 1442"/>
              <a:gd name="T34" fmla="*/ 1223 w 2300"/>
              <a:gd name="T35" fmla="*/ 1260 h 1442"/>
              <a:gd name="T36" fmla="*/ 1152 w 2300"/>
              <a:gd name="T37" fmla="*/ 1189 h 1442"/>
              <a:gd name="T38" fmla="*/ 71 w 2300"/>
              <a:gd name="T39" fmla="*/ 1189 h 1442"/>
              <a:gd name="T40" fmla="*/ 71 w 2300"/>
              <a:gd name="T41" fmla="*/ 1189 h 1442"/>
              <a:gd name="T42" fmla="*/ 0 w 2300"/>
              <a:gd name="T43" fmla="*/ 1118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2">
                <a:moveTo>
                  <a:pt x="0" y="1118"/>
                </a:moveTo>
                <a:lnTo>
                  <a:pt x="0" y="326"/>
                </a:lnTo>
                <a:lnTo>
                  <a:pt x="0" y="326"/>
                </a:lnTo>
                <a:cubicBezTo>
                  <a:pt x="0" y="286"/>
                  <a:pt x="32" y="254"/>
                  <a:pt x="71" y="254"/>
                </a:cubicBezTo>
                <a:lnTo>
                  <a:pt x="1152" y="254"/>
                </a:lnTo>
                <a:lnTo>
                  <a:pt x="1152" y="254"/>
                </a:lnTo>
                <a:cubicBezTo>
                  <a:pt x="1191" y="254"/>
                  <a:pt x="1223" y="223"/>
                  <a:pt x="1223" y="183"/>
                </a:cubicBezTo>
                <a:lnTo>
                  <a:pt x="1223" y="91"/>
                </a:lnTo>
                <a:lnTo>
                  <a:pt x="1223" y="91"/>
                </a:lnTo>
                <a:cubicBezTo>
                  <a:pt x="1223" y="34"/>
                  <a:pt x="1287" y="0"/>
                  <a:pt x="1334" y="32"/>
                </a:cubicBezTo>
                <a:lnTo>
                  <a:pt x="2258" y="662"/>
                </a:lnTo>
                <a:lnTo>
                  <a:pt x="2258" y="662"/>
                </a:lnTo>
                <a:cubicBezTo>
                  <a:pt x="2299" y="690"/>
                  <a:pt x="2299" y="751"/>
                  <a:pt x="2258" y="779"/>
                </a:cubicBezTo>
                <a:lnTo>
                  <a:pt x="1334" y="1409"/>
                </a:lnTo>
                <a:lnTo>
                  <a:pt x="1334" y="1409"/>
                </a:lnTo>
                <a:cubicBezTo>
                  <a:pt x="1287" y="1441"/>
                  <a:pt x="1223" y="1407"/>
                  <a:pt x="1223" y="1350"/>
                </a:cubicBezTo>
                <a:lnTo>
                  <a:pt x="1223" y="1260"/>
                </a:lnTo>
                <a:lnTo>
                  <a:pt x="1223" y="1260"/>
                </a:lnTo>
                <a:cubicBezTo>
                  <a:pt x="1223" y="1221"/>
                  <a:pt x="1191" y="1189"/>
                  <a:pt x="1152" y="1189"/>
                </a:cubicBezTo>
                <a:lnTo>
                  <a:pt x="71" y="1189"/>
                </a:lnTo>
                <a:lnTo>
                  <a:pt x="71" y="1189"/>
                </a:lnTo>
                <a:cubicBezTo>
                  <a:pt x="32" y="1189"/>
                  <a:pt x="0" y="1158"/>
                  <a:pt x="0" y="1118"/>
                </a:cubicBezTo>
              </a:path>
            </a:pathLst>
          </a:custGeom>
          <a:solidFill>
            <a:srgbClr val="98735E"/>
          </a:solidFill>
          <a:ln>
            <a:noFill/>
          </a:ln>
          <a:effectLst/>
        </p:spPr>
        <p:txBody>
          <a:bodyPr wrap="none" anchor="ctr"/>
          <a:lstStyle/>
          <a:p>
            <a:endParaRPr lang="en-US" sz="4000"/>
          </a:p>
        </p:txBody>
      </p:sp>
      <p:sp>
        <p:nvSpPr>
          <p:cNvPr id="20" name="TextBox 19">
            <a:extLst>
              <a:ext uri="{FF2B5EF4-FFF2-40B4-BE49-F238E27FC236}">
                <a16:creationId xmlns:a16="http://schemas.microsoft.com/office/drawing/2014/main" id="{BC72B1D6-92CA-40E2-B94A-23CAFD56AF21}"/>
              </a:ext>
            </a:extLst>
          </p:cNvPr>
          <p:cNvSpPr txBox="1"/>
          <p:nvPr/>
        </p:nvSpPr>
        <p:spPr>
          <a:xfrm>
            <a:off x="724215" y="1048855"/>
            <a:ext cx="659155" cy="646331"/>
          </a:xfrm>
          <a:prstGeom prst="rect">
            <a:avLst/>
          </a:prstGeom>
          <a:noFill/>
        </p:spPr>
        <p:txBody>
          <a:bodyPr wrap="none" rtlCol="0" anchor="ctr">
            <a:spAutoFit/>
          </a:bodyPr>
          <a:lstStyle/>
          <a:p>
            <a:pPr algn="r"/>
            <a:r>
              <a:rPr lang="en-US" sz="3600" b="1" dirty="0">
                <a:solidFill>
                  <a:schemeClr val="bg1"/>
                </a:solidFill>
                <a:cs typeface="Poppins" pitchFamily="2" charset="77"/>
              </a:rPr>
              <a:t>01</a:t>
            </a:r>
          </a:p>
        </p:txBody>
      </p:sp>
      <p:sp>
        <p:nvSpPr>
          <p:cNvPr id="21" name="TextBox 20">
            <a:extLst>
              <a:ext uri="{FF2B5EF4-FFF2-40B4-BE49-F238E27FC236}">
                <a16:creationId xmlns:a16="http://schemas.microsoft.com/office/drawing/2014/main" id="{373A1E40-7DC6-4D4F-9502-71305AE9D867}"/>
              </a:ext>
            </a:extLst>
          </p:cNvPr>
          <p:cNvSpPr txBox="1"/>
          <p:nvPr/>
        </p:nvSpPr>
        <p:spPr>
          <a:xfrm>
            <a:off x="1455876" y="2417725"/>
            <a:ext cx="652743" cy="646331"/>
          </a:xfrm>
          <a:prstGeom prst="rect">
            <a:avLst/>
          </a:prstGeom>
          <a:noFill/>
        </p:spPr>
        <p:txBody>
          <a:bodyPr wrap="none" rtlCol="0" anchor="ctr">
            <a:spAutoFit/>
          </a:bodyPr>
          <a:lstStyle/>
          <a:p>
            <a:pPr algn="r"/>
            <a:r>
              <a:rPr lang="en-US" sz="3600" b="1" dirty="0">
                <a:solidFill>
                  <a:schemeClr val="bg1"/>
                </a:solidFill>
                <a:cs typeface="Poppins" pitchFamily="2" charset="77"/>
              </a:rPr>
              <a:t>02</a:t>
            </a:r>
          </a:p>
        </p:txBody>
      </p:sp>
      <p:sp>
        <p:nvSpPr>
          <p:cNvPr id="22" name="TextBox 21">
            <a:extLst>
              <a:ext uri="{FF2B5EF4-FFF2-40B4-BE49-F238E27FC236}">
                <a16:creationId xmlns:a16="http://schemas.microsoft.com/office/drawing/2014/main" id="{513FBFD1-8ED5-478C-AA73-8772EF54B1F1}"/>
              </a:ext>
            </a:extLst>
          </p:cNvPr>
          <p:cNvSpPr txBox="1"/>
          <p:nvPr/>
        </p:nvSpPr>
        <p:spPr>
          <a:xfrm>
            <a:off x="2097764" y="3777718"/>
            <a:ext cx="652743" cy="646331"/>
          </a:xfrm>
          <a:prstGeom prst="rect">
            <a:avLst/>
          </a:prstGeom>
          <a:noFill/>
        </p:spPr>
        <p:txBody>
          <a:bodyPr wrap="none" rtlCol="0" anchor="ctr">
            <a:spAutoFit/>
          </a:bodyPr>
          <a:lstStyle/>
          <a:p>
            <a:pPr algn="r"/>
            <a:r>
              <a:rPr lang="en-US" sz="3600" b="1" dirty="0">
                <a:solidFill>
                  <a:schemeClr val="bg1"/>
                </a:solidFill>
                <a:cs typeface="Poppins" pitchFamily="2" charset="77"/>
              </a:rPr>
              <a:t>03</a:t>
            </a:r>
          </a:p>
        </p:txBody>
      </p:sp>
    </p:spTree>
    <p:extLst>
      <p:ext uri="{BB962C8B-B14F-4D97-AF65-F5344CB8AC3E}">
        <p14:creationId xmlns:p14="http://schemas.microsoft.com/office/powerpoint/2010/main" val="37609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4" grpId="0"/>
      <p:bldP spid="15" grpId="0"/>
      <p:bldP spid="16" grpId="0" animBg="1"/>
      <p:bldP spid="17" grpId="0"/>
      <p:bldP spid="18" grpId="0"/>
      <p:bldP spid="19" grpId="0" animBg="1"/>
      <p:bldP spid="20"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0AA204-ECF3-9043-EA61-9B79015AF04E}"/>
              </a:ext>
            </a:extLst>
          </p:cNvPr>
          <p:cNvPicPr>
            <a:picLocks noChangeAspect="1"/>
          </p:cNvPicPr>
          <p:nvPr/>
        </p:nvPicPr>
        <p:blipFill rotWithShape="1">
          <a:blip r:embed="rId3"/>
          <a:srcRect r="573"/>
          <a:stretch/>
        </p:blipFill>
        <p:spPr>
          <a:xfrm>
            <a:off x="6031380" y="2196500"/>
            <a:ext cx="1945344" cy="1947906"/>
          </a:xfrm>
          <a:prstGeom prst="rect">
            <a:avLst/>
          </a:prstGeom>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Chemical resistance is complex</a:t>
            </a:r>
          </a:p>
        </p:txBody>
      </p:sp>
      <p:sp>
        <p:nvSpPr>
          <p:cNvPr id="21" name="Content Placeholder 2">
            <a:extLst>
              <a:ext uri="{FF2B5EF4-FFF2-40B4-BE49-F238E27FC236}">
                <a16:creationId xmlns:a16="http://schemas.microsoft.com/office/drawing/2014/main" id="{7D3EE6C5-8766-48B7-897B-2B205614B527}"/>
              </a:ext>
            </a:extLst>
          </p:cNvPr>
          <p:cNvSpPr txBox="1">
            <a:spLocks/>
          </p:cNvSpPr>
          <p:nvPr/>
        </p:nvSpPr>
        <p:spPr>
          <a:xfrm>
            <a:off x="0" y="4314202"/>
            <a:ext cx="9144000" cy="514794"/>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2000" dirty="0">
                <a:hlinkClick r:id="rId4"/>
              </a:rPr>
              <a:t>www.wool.com/demystifly</a:t>
            </a:r>
            <a:endParaRPr lang="en-AU" sz="2000" dirty="0"/>
          </a:p>
        </p:txBody>
      </p:sp>
      <p:pic>
        <p:nvPicPr>
          <p:cNvPr id="6" name="Picture 5">
            <a:extLst>
              <a:ext uri="{FF2B5EF4-FFF2-40B4-BE49-F238E27FC236}">
                <a16:creationId xmlns:a16="http://schemas.microsoft.com/office/drawing/2014/main" id="{BD9DA9CC-2BA2-03D6-606E-E42AAC18D5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055"/>
          <a:stretch/>
        </p:blipFill>
        <p:spPr>
          <a:xfrm>
            <a:off x="4874835" y="691810"/>
            <a:ext cx="2356671" cy="1638446"/>
          </a:xfrm>
          <a:prstGeom prst="rect">
            <a:avLst/>
          </a:prstGeom>
          <a:ln>
            <a:solidFill>
              <a:schemeClr val="bg1">
                <a:lumMod val="85000"/>
              </a:schemeClr>
            </a:solid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2C2D7CC-9F4F-93A2-B979-66A7E377EE85}"/>
              </a:ext>
            </a:extLst>
          </p:cNvPr>
          <p:cNvPicPr>
            <a:picLocks noChangeAspect="1"/>
          </p:cNvPicPr>
          <p:nvPr/>
        </p:nvPicPr>
        <p:blipFill>
          <a:blip r:embed="rId6"/>
          <a:stretch>
            <a:fillRect/>
          </a:stretch>
        </p:blipFill>
        <p:spPr>
          <a:xfrm rot="340014">
            <a:off x="3095573" y="1356950"/>
            <a:ext cx="2287340" cy="1617438"/>
          </a:xfrm>
          <a:prstGeom prst="rect">
            <a:avLst/>
          </a:prstGeom>
          <a:ln>
            <a:noFill/>
          </a:ln>
          <a:effectLst>
            <a:outerShdw blurRad="292100" dist="139700" dir="2700000" algn="tl" rotWithShape="0">
              <a:srgbClr val="333333">
                <a:alpha val="65000"/>
              </a:srgbClr>
            </a:outerShdw>
          </a:effectLst>
        </p:spPr>
      </p:pic>
      <p:grpSp>
        <p:nvGrpSpPr>
          <p:cNvPr id="13" name="Group 12">
            <a:extLst>
              <a:ext uri="{FF2B5EF4-FFF2-40B4-BE49-F238E27FC236}">
                <a16:creationId xmlns:a16="http://schemas.microsoft.com/office/drawing/2014/main" id="{76870C1B-5557-388F-BB7E-711979CB8F78}"/>
              </a:ext>
            </a:extLst>
          </p:cNvPr>
          <p:cNvGrpSpPr/>
          <p:nvPr/>
        </p:nvGrpSpPr>
        <p:grpSpPr>
          <a:xfrm>
            <a:off x="2026051" y="2332669"/>
            <a:ext cx="2277925" cy="1695689"/>
            <a:chOff x="1733235" y="227599"/>
            <a:chExt cx="5558051" cy="4137416"/>
          </a:xfrm>
        </p:grpSpPr>
        <p:pic>
          <p:nvPicPr>
            <p:cNvPr id="14" name="Picture 13">
              <a:extLst>
                <a:ext uri="{FF2B5EF4-FFF2-40B4-BE49-F238E27FC236}">
                  <a16:creationId xmlns:a16="http://schemas.microsoft.com/office/drawing/2014/main" id="{7FAFFB26-6044-0CD2-48E3-7E75DBFA974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35497">
              <a:off x="1733235" y="462897"/>
              <a:ext cx="5558051" cy="390211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4CBAD11-7E80-137F-90FF-A5AED04E293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1235497">
              <a:off x="6126664" y="227599"/>
              <a:ext cx="940423" cy="679968"/>
            </a:xfrm>
            <a:prstGeom prst="rect">
              <a:avLst/>
            </a:prstGeom>
            <a:ln>
              <a:noFill/>
            </a:ln>
            <a:effectLst/>
          </p:spPr>
        </p:pic>
        <p:pic>
          <p:nvPicPr>
            <p:cNvPr id="16" name="Picture 15">
              <a:extLst>
                <a:ext uri="{FF2B5EF4-FFF2-40B4-BE49-F238E27FC236}">
                  <a16:creationId xmlns:a16="http://schemas.microsoft.com/office/drawing/2014/main" id="{782C1BC2-5C2F-E0F8-D963-DE0296FE1A7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1235497">
              <a:off x="5225201" y="340244"/>
              <a:ext cx="940423" cy="679968"/>
            </a:xfrm>
            <a:prstGeom prst="rect">
              <a:avLst/>
            </a:prstGeom>
            <a:ln>
              <a:noFill/>
            </a:ln>
            <a:effectLst/>
          </p:spPr>
        </p:pic>
        <p:pic>
          <p:nvPicPr>
            <p:cNvPr id="19" name="Picture 18">
              <a:extLst>
                <a:ext uri="{FF2B5EF4-FFF2-40B4-BE49-F238E27FC236}">
                  <a16:creationId xmlns:a16="http://schemas.microsoft.com/office/drawing/2014/main" id="{346FAF75-A563-3856-7A5A-325B664AF11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1235497">
              <a:off x="6022900" y="246707"/>
              <a:ext cx="977251" cy="680964"/>
            </a:xfrm>
            <a:prstGeom prst="rect">
              <a:avLst/>
            </a:prstGeom>
            <a:ln>
              <a:noFill/>
            </a:ln>
            <a:effectLst/>
          </p:spPr>
        </p:pic>
      </p:grpSp>
      <p:pic>
        <p:nvPicPr>
          <p:cNvPr id="20" name="Picture 19">
            <a:extLst>
              <a:ext uri="{FF2B5EF4-FFF2-40B4-BE49-F238E27FC236}">
                <a16:creationId xmlns:a16="http://schemas.microsoft.com/office/drawing/2014/main" id="{0906723C-A1C3-F020-54DB-06EE2F0A939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0860814">
            <a:off x="1544921" y="875800"/>
            <a:ext cx="1410550" cy="1976134"/>
          </a:xfrm>
          <a:prstGeom prst="rect">
            <a:avLst/>
          </a:prstGeom>
          <a:ln>
            <a:solidFill>
              <a:schemeClr val="bg1">
                <a:lumMod val="85000"/>
              </a:schemeClr>
            </a:solid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214E5704-E312-C44F-DE3C-F7AAC4F28C5F}"/>
              </a:ext>
            </a:extLst>
          </p:cNvPr>
          <p:cNvGrpSpPr/>
          <p:nvPr/>
        </p:nvGrpSpPr>
        <p:grpSpPr>
          <a:xfrm rot="19730856">
            <a:off x="4525179" y="1753146"/>
            <a:ext cx="1850258" cy="2294276"/>
            <a:chOff x="4526718" y="540122"/>
            <a:chExt cx="3025218" cy="3751200"/>
          </a:xfrm>
        </p:grpSpPr>
        <p:pic>
          <p:nvPicPr>
            <p:cNvPr id="9" name="Picture 8">
              <a:extLst>
                <a:ext uri="{FF2B5EF4-FFF2-40B4-BE49-F238E27FC236}">
                  <a16:creationId xmlns:a16="http://schemas.microsoft.com/office/drawing/2014/main" id="{FB98FC70-026D-2678-5E18-9BBD6B9DB0C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939289">
              <a:off x="4526718" y="540122"/>
              <a:ext cx="2658804" cy="37512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B9C0C71-15A4-488E-78D0-1E04484D654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rot="908649">
              <a:off x="6663653" y="854993"/>
              <a:ext cx="868243" cy="613590"/>
            </a:xfrm>
            <a:prstGeom prst="rect">
              <a:avLst/>
            </a:prstGeom>
            <a:ln>
              <a:noFill/>
            </a:ln>
            <a:effectLst/>
          </p:spPr>
        </p:pic>
        <p:pic>
          <p:nvPicPr>
            <p:cNvPr id="11" name="Picture 10">
              <a:extLst>
                <a:ext uri="{FF2B5EF4-FFF2-40B4-BE49-F238E27FC236}">
                  <a16:creationId xmlns:a16="http://schemas.microsoft.com/office/drawing/2014/main" id="{15DF3833-FCA9-C7F0-1C62-6B7690EB844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949456">
              <a:off x="6853313" y="860180"/>
              <a:ext cx="698623" cy="384638"/>
            </a:xfrm>
            <a:prstGeom prst="rect">
              <a:avLst/>
            </a:prstGeom>
            <a:ln>
              <a:noFill/>
            </a:ln>
            <a:effectLst/>
          </p:spPr>
        </p:pic>
      </p:grpSp>
    </p:spTree>
    <p:extLst>
      <p:ext uri="{BB962C8B-B14F-4D97-AF65-F5344CB8AC3E}">
        <p14:creationId xmlns:p14="http://schemas.microsoft.com/office/powerpoint/2010/main" val="1641024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F97B091-56AA-40D2-B798-FB73CBB62004}"/>
              </a:ext>
            </a:extLst>
          </p:cNvPr>
          <p:cNvGrpSpPr/>
          <p:nvPr/>
        </p:nvGrpSpPr>
        <p:grpSpPr>
          <a:xfrm rot="19619473">
            <a:off x="2469950" y="259454"/>
            <a:ext cx="4204101" cy="4201318"/>
            <a:chOff x="3425321" y="622814"/>
            <a:chExt cx="5203241" cy="5199796"/>
          </a:xfrm>
        </p:grpSpPr>
        <p:sp>
          <p:nvSpPr>
            <p:cNvPr id="26" name="Фигура">
              <a:extLst>
                <a:ext uri="{FF2B5EF4-FFF2-40B4-BE49-F238E27FC236}">
                  <a16:creationId xmlns:a16="http://schemas.microsoft.com/office/drawing/2014/main" id="{D986B910-A3F2-4548-B39C-BD23BF286FFD}"/>
                </a:ext>
              </a:extLst>
            </p:cNvPr>
            <p:cNvSpPr>
              <a:spLocks/>
            </p:cNvSpPr>
            <p:nvPr/>
          </p:nvSpPr>
          <p:spPr bwMode="auto">
            <a:xfrm>
              <a:off x="6096000" y="622814"/>
              <a:ext cx="2123614" cy="1860241"/>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rgbClr val="FEBE10"/>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5" name="Фигура">
              <a:extLst>
                <a:ext uri="{FF2B5EF4-FFF2-40B4-BE49-F238E27FC236}">
                  <a16:creationId xmlns:a16="http://schemas.microsoft.com/office/drawing/2014/main" id="{CEE32464-12DC-4087-81EE-6F13E69E1EFD}"/>
                </a:ext>
              </a:extLst>
            </p:cNvPr>
            <p:cNvSpPr>
              <a:spLocks/>
            </p:cNvSpPr>
            <p:nvPr/>
          </p:nvSpPr>
          <p:spPr bwMode="auto">
            <a:xfrm>
              <a:off x="3820828" y="623710"/>
              <a:ext cx="2470226" cy="1906428"/>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rgbClr val="7CC7BA"/>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6" name="Фигура">
              <a:extLst>
                <a:ext uri="{FF2B5EF4-FFF2-40B4-BE49-F238E27FC236}">
                  <a16:creationId xmlns:a16="http://schemas.microsoft.com/office/drawing/2014/main" id="{F7976C5D-7006-47C8-997B-6B9552D5843F}"/>
                </a:ext>
              </a:extLst>
            </p:cNvPr>
            <p:cNvSpPr/>
            <p:nvPr/>
          </p:nvSpPr>
          <p:spPr bwMode="auto">
            <a:xfrm>
              <a:off x="7197268" y="1992374"/>
              <a:ext cx="1431294" cy="2446473"/>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tx1"/>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37" name="Фигура">
              <a:extLst>
                <a:ext uri="{FF2B5EF4-FFF2-40B4-BE49-F238E27FC236}">
                  <a16:creationId xmlns:a16="http://schemas.microsoft.com/office/drawing/2014/main" id="{7BC0E14E-4438-45B0-8B01-F995C04CC7AC}"/>
                </a:ext>
              </a:extLst>
            </p:cNvPr>
            <p:cNvSpPr>
              <a:spLocks/>
            </p:cNvSpPr>
            <p:nvPr/>
          </p:nvSpPr>
          <p:spPr bwMode="auto">
            <a:xfrm>
              <a:off x="3425321" y="2011997"/>
              <a:ext cx="1446328" cy="2438246"/>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rgbClr val="B0917F"/>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8" name="Фигура">
              <a:extLst>
                <a:ext uri="{FF2B5EF4-FFF2-40B4-BE49-F238E27FC236}">
                  <a16:creationId xmlns:a16="http://schemas.microsoft.com/office/drawing/2014/main" id="{9F8F5AC2-6AF0-47CE-849D-C01F299FC4FC}"/>
                </a:ext>
              </a:extLst>
            </p:cNvPr>
            <p:cNvSpPr/>
            <p:nvPr/>
          </p:nvSpPr>
          <p:spPr bwMode="auto">
            <a:xfrm>
              <a:off x="5757005" y="3952780"/>
              <a:ext cx="2480552" cy="1869830"/>
            </a:xfrm>
            <a:custGeom>
              <a:avLst/>
              <a:gdLst/>
              <a:ahLst/>
              <a:cxnLst>
                <a:cxn ang="0">
                  <a:pos x="wd2" y="hd2"/>
                </a:cxn>
                <a:cxn ang="5400000">
                  <a:pos x="wd2" y="hd2"/>
                </a:cxn>
                <a:cxn ang="10800000">
                  <a:pos x="wd2" y="hd2"/>
                </a:cxn>
                <a:cxn ang="16200000">
                  <a:pos x="wd2" y="hd2"/>
                </a:cxn>
              </a:cxnLst>
              <a:rect l="0" t="0" r="r" b="b"/>
              <a:pathLst>
                <a:path w="21600" h="21600" extrusionOk="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rgbClr val="383E5B"/>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39" name="Фигура">
              <a:extLst>
                <a:ext uri="{FF2B5EF4-FFF2-40B4-BE49-F238E27FC236}">
                  <a16:creationId xmlns:a16="http://schemas.microsoft.com/office/drawing/2014/main" id="{592B94B8-BEDD-4906-8E4C-B4223C92BBAF}"/>
                </a:ext>
              </a:extLst>
            </p:cNvPr>
            <p:cNvSpPr/>
            <p:nvPr/>
          </p:nvSpPr>
          <p:spPr bwMode="auto">
            <a:xfrm>
              <a:off x="3831573" y="3985065"/>
              <a:ext cx="2123625" cy="1837545"/>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bg1">
                <a:lumMod val="50000"/>
              </a:schemeClr>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grpSp>
      <p:sp>
        <p:nvSpPr>
          <p:cNvPr id="42" name="TextBox 41">
            <a:extLst>
              <a:ext uri="{FF2B5EF4-FFF2-40B4-BE49-F238E27FC236}">
                <a16:creationId xmlns:a16="http://schemas.microsoft.com/office/drawing/2014/main" id="{284BEC25-5E2F-4636-BBCB-98AA4AB3E33B}"/>
              </a:ext>
            </a:extLst>
          </p:cNvPr>
          <p:cNvSpPr txBox="1"/>
          <p:nvPr/>
        </p:nvSpPr>
        <p:spPr>
          <a:xfrm>
            <a:off x="4119715" y="468616"/>
            <a:ext cx="1294439"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Classing and lamb marking</a:t>
            </a:r>
          </a:p>
        </p:txBody>
      </p:sp>
      <p:sp>
        <p:nvSpPr>
          <p:cNvPr id="45" name="TextBox 44">
            <a:extLst>
              <a:ext uri="{FF2B5EF4-FFF2-40B4-BE49-F238E27FC236}">
                <a16:creationId xmlns:a16="http://schemas.microsoft.com/office/drawing/2014/main" id="{6BE799A7-4975-4F7D-A74B-E0AE9D2A6029}"/>
              </a:ext>
            </a:extLst>
          </p:cNvPr>
          <p:cNvSpPr txBox="1"/>
          <p:nvPr/>
        </p:nvSpPr>
        <p:spPr>
          <a:xfrm>
            <a:off x="5496099" y="1345516"/>
            <a:ext cx="10006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400" dirty="0">
                <a:solidFill>
                  <a:schemeClr val="bg1"/>
                </a:solidFill>
              </a:rPr>
              <a:t>Shearing</a:t>
            </a:r>
            <a:br>
              <a:rPr lang="en-AU" sz="1400" dirty="0">
                <a:solidFill>
                  <a:schemeClr val="bg1"/>
                </a:solidFill>
              </a:rPr>
            </a:br>
            <a:r>
              <a:rPr lang="en-AU" sz="1400" dirty="0">
                <a:solidFill>
                  <a:schemeClr val="bg1"/>
                </a:solidFill>
              </a:rPr>
              <a:t>or crutching</a:t>
            </a:r>
          </a:p>
        </p:txBody>
      </p:sp>
      <p:sp>
        <p:nvSpPr>
          <p:cNvPr id="48" name="TextBox 47">
            <a:extLst>
              <a:ext uri="{FF2B5EF4-FFF2-40B4-BE49-F238E27FC236}">
                <a16:creationId xmlns:a16="http://schemas.microsoft.com/office/drawing/2014/main" id="{AF7CA405-493F-410A-B53E-F55653D76035}"/>
              </a:ext>
            </a:extLst>
          </p:cNvPr>
          <p:cNvSpPr txBox="1"/>
          <p:nvPr/>
        </p:nvSpPr>
        <p:spPr>
          <a:xfrm>
            <a:off x="5385132" y="2872272"/>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Applying preventative chemicals</a:t>
            </a:r>
          </a:p>
        </p:txBody>
      </p:sp>
      <p:sp>
        <p:nvSpPr>
          <p:cNvPr id="49" name="TextBox 48">
            <a:extLst>
              <a:ext uri="{FF2B5EF4-FFF2-40B4-BE49-F238E27FC236}">
                <a16:creationId xmlns:a16="http://schemas.microsoft.com/office/drawing/2014/main" id="{EEABEF5E-033E-49B1-9904-B3941298CA49}"/>
              </a:ext>
            </a:extLst>
          </p:cNvPr>
          <p:cNvSpPr txBox="1"/>
          <p:nvPr/>
        </p:nvSpPr>
        <p:spPr>
          <a:xfrm>
            <a:off x="3966723" y="3548185"/>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Reducing scouring risk</a:t>
            </a:r>
            <a:br>
              <a:rPr lang="en-AU" sz="1400" dirty="0">
                <a:solidFill>
                  <a:schemeClr val="bg1"/>
                </a:solidFill>
              </a:rPr>
            </a:br>
            <a:r>
              <a:rPr lang="en-AU" sz="1400" dirty="0">
                <a:solidFill>
                  <a:schemeClr val="bg1"/>
                </a:solidFill>
              </a:rPr>
              <a:t>and </a:t>
            </a:r>
            <a:r>
              <a:rPr lang="en-AU" sz="1400" dirty="0" err="1">
                <a:solidFill>
                  <a:schemeClr val="bg1"/>
                </a:solidFill>
              </a:rPr>
              <a:t>dags</a:t>
            </a:r>
            <a:endParaRPr lang="en-AU" sz="1400" dirty="0">
              <a:solidFill>
                <a:schemeClr val="bg1"/>
              </a:solidFill>
            </a:endParaRPr>
          </a:p>
        </p:txBody>
      </p:sp>
      <p:sp>
        <p:nvSpPr>
          <p:cNvPr id="50" name="TextBox 49">
            <a:extLst>
              <a:ext uri="{FF2B5EF4-FFF2-40B4-BE49-F238E27FC236}">
                <a16:creationId xmlns:a16="http://schemas.microsoft.com/office/drawing/2014/main" id="{12D9F07B-EC33-4E45-BA91-81A94D2D6082}"/>
              </a:ext>
            </a:extLst>
          </p:cNvPr>
          <p:cNvSpPr txBox="1"/>
          <p:nvPr/>
        </p:nvSpPr>
        <p:spPr>
          <a:xfrm>
            <a:off x="2730131" y="2617768"/>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Careful paddock selection</a:t>
            </a:r>
          </a:p>
        </p:txBody>
      </p:sp>
      <p:sp>
        <p:nvSpPr>
          <p:cNvPr id="51" name="TextBox 50">
            <a:extLst>
              <a:ext uri="{FF2B5EF4-FFF2-40B4-BE49-F238E27FC236}">
                <a16:creationId xmlns:a16="http://schemas.microsoft.com/office/drawing/2014/main" id="{80B64EAF-C4B6-4980-8A66-53533D5B2817}"/>
              </a:ext>
            </a:extLst>
          </p:cNvPr>
          <p:cNvSpPr txBox="1"/>
          <p:nvPr/>
        </p:nvSpPr>
        <p:spPr>
          <a:xfrm>
            <a:off x="2695680" y="1136343"/>
            <a:ext cx="1154380"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AU" sz="1400" dirty="0">
                <a:solidFill>
                  <a:schemeClr val="bg1"/>
                </a:solidFill>
              </a:rPr>
              <a:t>Reducing fly populations</a:t>
            </a:r>
          </a:p>
        </p:txBody>
      </p:sp>
      <p:sp>
        <p:nvSpPr>
          <p:cNvPr id="52" name="Content Placeholder 2">
            <a:extLst>
              <a:ext uri="{FF2B5EF4-FFF2-40B4-BE49-F238E27FC236}">
                <a16:creationId xmlns:a16="http://schemas.microsoft.com/office/drawing/2014/main" id="{F652174D-76F5-4938-9685-28F290CED0FF}"/>
              </a:ext>
            </a:extLst>
          </p:cNvPr>
          <p:cNvSpPr>
            <a:spLocks noGrp="1"/>
          </p:cNvSpPr>
          <p:nvPr>
            <p:ph idx="1"/>
          </p:nvPr>
        </p:nvSpPr>
        <p:spPr>
          <a:xfrm>
            <a:off x="1" y="1853615"/>
            <a:ext cx="9143999" cy="1193516"/>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10000"/>
              </a:lnSpc>
              <a:spcBef>
                <a:spcPts val="0"/>
              </a:spcBef>
              <a:buNone/>
              <a:tabLst>
                <a:tab pos="218599" algn="l"/>
                <a:tab pos="488633" algn="l"/>
              </a:tabLst>
            </a:pPr>
            <a:r>
              <a:rPr lang="en-AU" sz="3000" dirty="0"/>
              <a:t>Prevention</a:t>
            </a:r>
            <a:br>
              <a:rPr lang="en-AU" sz="3000" dirty="0"/>
            </a:br>
            <a:r>
              <a:rPr lang="en-AU" sz="3000" dirty="0"/>
              <a:t>activities</a:t>
            </a:r>
          </a:p>
        </p:txBody>
      </p:sp>
      <p:grpSp>
        <p:nvGrpSpPr>
          <p:cNvPr id="53" name="Group 52">
            <a:extLst>
              <a:ext uri="{FF2B5EF4-FFF2-40B4-BE49-F238E27FC236}">
                <a16:creationId xmlns:a16="http://schemas.microsoft.com/office/drawing/2014/main" id="{A9D1E292-9DB8-484A-9DFF-1E3BF5C6C70C}"/>
              </a:ext>
            </a:extLst>
          </p:cNvPr>
          <p:cNvGrpSpPr/>
          <p:nvPr/>
        </p:nvGrpSpPr>
        <p:grpSpPr>
          <a:xfrm>
            <a:off x="6445451" y="1586966"/>
            <a:ext cx="457200" cy="457200"/>
            <a:chOff x="6872190" y="531865"/>
            <a:chExt cx="609600" cy="609600"/>
          </a:xfrm>
        </p:grpSpPr>
        <p:sp>
          <p:nvSpPr>
            <p:cNvPr id="54" name="Oval 53">
              <a:extLst>
                <a:ext uri="{FF2B5EF4-FFF2-40B4-BE49-F238E27FC236}">
                  <a16:creationId xmlns:a16="http://schemas.microsoft.com/office/drawing/2014/main" id="{7A68C52B-C58C-48BF-A76B-AE41BF339F6B}"/>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55" name="Graphic 54" descr="Checkmark with solid fill">
              <a:extLst>
                <a:ext uri="{FF2B5EF4-FFF2-40B4-BE49-F238E27FC236}">
                  <a16:creationId xmlns:a16="http://schemas.microsoft.com/office/drawing/2014/main" id="{63AB9C3F-CB48-454B-9F7A-AB6C1C703A2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56" name="Group 55">
            <a:extLst>
              <a:ext uri="{FF2B5EF4-FFF2-40B4-BE49-F238E27FC236}">
                <a16:creationId xmlns:a16="http://schemas.microsoft.com/office/drawing/2014/main" id="{EAE8A730-929E-4758-851E-FF30758B2DAE}"/>
              </a:ext>
            </a:extLst>
          </p:cNvPr>
          <p:cNvGrpSpPr/>
          <p:nvPr/>
        </p:nvGrpSpPr>
        <p:grpSpPr>
          <a:xfrm>
            <a:off x="5908417" y="3609645"/>
            <a:ext cx="457200" cy="457200"/>
            <a:chOff x="6872190" y="531865"/>
            <a:chExt cx="609600" cy="609600"/>
          </a:xfrm>
        </p:grpSpPr>
        <p:sp>
          <p:nvSpPr>
            <p:cNvPr id="57" name="Oval 56">
              <a:extLst>
                <a:ext uri="{FF2B5EF4-FFF2-40B4-BE49-F238E27FC236}">
                  <a16:creationId xmlns:a16="http://schemas.microsoft.com/office/drawing/2014/main" id="{D8950BFB-27BC-46CA-9269-B96E4DB3EEB1}"/>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58" name="Graphic 57" descr="Checkmark with solid fill">
              <a:extLst>
                <a:ext uri="{FF2B5EF4-FFF2-40B4-BE49-F238E27FC236}">
                  <a16:creationId xmlns:a16="http://schemas.microsoft.com/office/drawing/2014/main" id="{C319E264-7148-480D-BAEF-E4BBB2DFCD6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59" name="Group 58">
            <a:extLst>
              <a:ext uri="{FF2B5EF4-FFF2-40B4-BE49-F238E27FC236}">
                <a16:creationId xmlns:a16="http://schemas.microsoft.com/office/drawing/2014/main" id="{4AC8C914-7704-4A57-97AD-4E8543683938}"/>
              </a:ext>
            </a:extLst>
          </p:cNvPr>
          <p:cNvGrpSpPr/>
          <p:nvPr/>
        </p:nvGrpSpPr>
        <p:grpSpPr>
          <a:xfrm>
            <a:off x="5154143" y="244518"/>
            <a:ext cx="457200" cy="457200"/>
            <a:chOff x="6872190" y="531865"/>
            <a:chExt cx="609600" cy="609600"/>
          </a:xfrm>
        </p:grpSpPr>
        <p:sp>
          <p:nvSpPr>
            <p:cNvPr id="60" name="Oval 59">
              <a:extLst>
                <a:ext uri="{FF2B5EF4-FFF2-40B4-BE49-F238E27FC236}">
                  <a16:creationId xmlns:a16="http://schemas.microsoft.com/office/drawing/2014/main" id="{88BE2317-2575-4718-84F7-33E66599D525}"/>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61" name="Graphic 60" descr="Checkmark with solid fill">
              <a:extLst>
                <a:ext uri="{FF2B5EF4-FFF2-40B4-BE49-F238E27FC236}">
                  <a16:creationId xmlns:a16="http://schemas.microsoft.com/office/drawing/2014/main" id="{588F09C2-AA9B-4D94-9B52-AB7EA4F5EB9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spTree>
    <p:extLst>
      <p:ext uri="{BB962C8B-B14F-4D97-AF65-F5344CB8AC3E}">
        <p14:creationId xmlns:p14="http://schemas.microsoft.com/office/powerpoint/2010/main" val="25280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22"/>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6" name="Rectangle 55">
            <a:extLst>
              <a:ext uri="{FF2B5EF4-FFF2-40B4-BE49-F238E27FC236}">
                <a16:creationId xmlns:a16="http://schemas.microsoft.com/office/drawing/2014/main" id="{C8C54454-E592-4B1F-9593-1E301FA0218A}"/>
              </a:ext>
            </a:extLst>
          </p:cNvPr>
          <p:cNvSpPr/>
          <p:nvPr/>
        </p:nvSpPr>
        <p:spPr>
          <a:xfrm>
            <a:off x="728420" y="2023512"/>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59" name="Straight Connector 58">
            <a:extLst>
              <a:ext uri="{FF2B5EF4-FFF2-40B4-BE49-F238E27FC236}">
                <a16:creationId xmlns:a16="http://schemas.microsoft.com/office/drawing/2014/main" id="{0FA12B1B-7B8F-407B-A5D3-01B858091F68}"/>
              </a:ext>
            </a:extLst>
          </p:cNvPr>
          <p:cNvCxnSpPr/>
          <p:nvPr/>
        </p:nvCxnSpPr>
        <p:spPr>
          <a:xfrm>
            <a:off x="1414220" y="2023512"/>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9322FBF-7D2F-43DC-9EE3-F3F4B4486736}"/>
              </a:ext>
            </a:extLst>
          </p:cNvPr>
          <p:cNvSpPr/>
          <p:nvPr/>
        </p:nvSpPr>
        <p:spPr>
          <a:xfrm>
            <a:off x="728420" y="1115223"/>
            <a:ext cx="4379361" cy="712688"/>
          </a:xfrm>
          <a:prstGeom prst="rect">
            <a:avLst/>
          </a:prstGeom>
          <a:solidFill>
            <a:srgbClr val="38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Today’s program</a:t>
            </a:r>
          </a:p>
        </p:txBody>
      </p:sp>
      <p:cxnSp>
        <p:nvCxnSpPr>
          <p:cNvPr id="55" name="Straight Connector 54">
            <a:extLst>
              <a:ext uri="{FF2B5EF4-FFF2-40B4-BE49-F238E27FC236}">
                <a16:creationId xmlns:a16="http://schemas.microsoft.com/office/drawing/2014/main" id="{874915AC-EAE0-4B3D-90E6-2D86DAA99B9D}"/>
              </a:ext>
            </a:extLst>
          </p:cNvPr>
          <p:cNvCxnSpPr/>
          <p:nvPr/>
        </p:nvCxnSpPr>
        <p:spPr>
          <a:xfrm>
            <a:off x="1414220" y="1095628"/>
            <a:ext cx="0" cy="81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A8D001-A697-4045-8ECD-C40D9C103A1F}"/>
              </a:ext>
            </a:extLst>
          </p:cNvPr>
          <p:cNvCxnSpPr/>
          <p:nvPr/>
        </p:nvCxnSpPr>
        <p:spPr>
          <a:xfrm>
            <a:off x="1414220" y="2930022"/>
            <a:ext cx="0" cy="7126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11EE0620-133D-44AF-96AE-CC6D078B84CA}"/>
              </a:ext>
            </a:extLst>
          </p:cNvPr>
          <p:cNvSpPr txBox="1">
            <a:spLocks/>
          </p:cNvSpPr>
          <p:nvPr/>
        </p:nvSpPr>
        <p:spPr>
          <a:xfrm>
            <a:off x="1557338" y="2123067"/>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31" name="Content Placeholder 2">
            <a:extLst>
              <a:ext uri="{FF2B5EF4-FFF2-40B4-BE49-F238E27FC236}">
                <a16:creationId xmlns:a16="http://schemas.microsoft.com/office/drawing/2014/main" id="{203A13BC-60AE-4EBC-B6E2-42CFE9FFBF38}"/>
              </a:ext>
            </a:extLst>
          </p:cNvPr>
          <p:cNvSpPr>
            <a:spLocks noGrp="1"/>
          </p:cNvSpPr>
          <p:nvPr>
            <p:ph idx="1"/>
          </p:nvPr>
        </p:nvSpPr>
        <p:spPr>
          <a:xfrm>
            <a:off x="1557338" y="1193512"/>
            <a:ext cx="3550444"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800" dirty="0">
                <a:solidFill>
                  <a:schemeClr val="bg1"/>
                </a:solidFill>
              </a:rPr>
              <a:t>Prevention</a:t>
            </a:r>
          </a:p>
        </p:txBody>
      </p:sp>
      <p:sp>
        <p:nvSpPr>
          <p:cNvPr id="32" name="Content Placeholder 2">
            <a:extLst>
              <a:ext uri="{FF2B5EF4-FFF2-40B4-BE49-F238E27FC236}">
                <a16:creationId xmlns:a16="http://schemas.microsoft.com/office/drawing/2014/main" id="{1561D3C8-5B97-4095-BF0A-EB25E80C40D8}"/>
              </a:ext>
            </a:extLst>
          </p:cNvPr>
          <p:cNvSpPr txBox="1">
            <a:spLocks/>
          </p:cNvSpPr>
          <p:nvPr/>
        </p:nvSpPr>
        <p:spPr>
          <a:xfrm>
            <a:off x="1557338" y="3036950"/>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pic>
        <p:nvPicPr>
          <p:cNvPr id="26" name="Graphic 25" descr="Medical outline">
            <a:extLst>
              <a:ext uri="{FF2B5EF4-FFF2-40B4-BE49-F238E27FC236}">
                <a16:creationId xmlns:a16="http://schemas.microsoft.com/office/drawing/2014/main" id="{B97F6C43-9DB9-42DF-429D-53F4F92E7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05521" y="3081942"/>
            <a:ext cx="465583" cy="465583"/>
          </a:xfrm>
          <a:prstGeom prst="rect">
            <a:avLst/>
          </a:prstGeom>
        </p:spPr>
      </p:pic>
      <p:pic>
        <p:nvPicPr>
          <p:cNvPr id="27" name="Graphic 26" descr="Shield outline">
            <a:extLst>
              <a:ext uri="{FF2B5EF4-FFF2-40B4-BE49-F238E27FC236}">
                <a16:creationId xmlns:a16="http://schemas.microsoft.com/office/drawing/2014/main" id="{858F7D84-6600-A629-DD45-4DED6F161B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92957" y="1246715"/>
            <a:ext cx="486011" cy="486011"/>
          </a:xfrm>
          <a:prstGeom prst="rect">
            <a:avLst/>
          </a:prstGeom>
        </p:spPr>
      </p:pic>
      <p:pic>
        <p:nvPicPr>
          <p:cNvPr id="28" name="Graphic 27" descr="Magnifying glass outline">
            <a:extLst>
              <a:ext uri="{FF2B5EF4-FFF2-40B4-BE49-F238E27FC236}">
                <a16:creationId xmlns:a16="http://schemas.microsoft.com/office/drawing/2014/main" id="{04F6A313-643E-2566-0CEB-7A7075D2E8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2957" y="2136847"/>
            <a:ext cx="486011" cy="486011"/>
          </a:xfrm>
          <a:prstGeom prst="rect">
            <a:avLst/>
          </a:prstGeom>
        </p:spPr>
      </p:pic>
      <p:pic>
        <p:nvPicPr>
          <p:cNvPr id="29" name="Graphic 28" descr="Heartbeat with solid fill">
            <a:extLst>
              <a:ext uri="{FF2B5EF4-FFF2-40B4-BE49-F238E27FC236}">
                <a16:creationId xmlns:a16="http://schemas.microsoft.com/office/drawing/2014/main" id="{17E0BA19-BD88-4AE2-3939-0EA81CF5933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4253" y="2187391"/>
            <a:ext cx="310144" cy="310144"/>
          </a:xfrm>
          <a:prstGeom prst="rect">
            <a:avLst/>
          </a:prstGeom>
        </p:spPr>
      </p:pic>
      <p:grpSp>
        <p:nvGrpSpPr>
          <p:cNvPr id="33" name="Group 32">
            <a:extLst>
              <a:ext uri="{FF2B5EF4-FFF2-40B4-BE49-F238E27FC236}">
                <a16:creationId xmlns:a16="http://schemas.microsoft.com/office/drawing/2014/main" id="{6FC49AE0-29FC-5278-F6E3-DA85496525DB}"/>
              </a:ext>
            </a:extLst>
          </p:cNvPr>
          <p:cNvGrpSpPr/>
          <p:nvPr/>
        </p:nvGrpSpPr>
        <p:grpSpPr>
          <a:xfrm>
            <a:off x="4879181" y="1638954"/>
            <a:ext cx="457200" cy="457200"/>
            <a:chOff x="6505575" y="2522351"/>
            <a:chExt cx="609600" cy="609600"/>
          </a:xfrm>
        </p:grpSpPr>
        <p:sp>
          <p:nvSpPr>
            <p:cNvPr id="34" name="Oval 33">
              <a:extLst>
                <a:ext uri="{FF2B5EF4-FFF2-40B4-BE49-F238E27FC236}">
                  <a16:creationId xmlns:a16="http://schemas.microsoft.com/office/drawing/2014/main" id="{B3620A16-78E7-6FCE-1DB0-AC2066219189}"/>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5" name="Graphic 34" descr="Question Mark outline">
              <a:extLst>
                <a:ext uri="{FF2B5EF4-FFF2-40B4-BE49-F238E27FC236}">
                  <a16:creationId xmlns:a16="http://schemas.microsoft.com/office/drawing/2014/main" id="{731FEF66-2CF3-F6F9-913B-3E7C564E201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grpSp>
        <p:nvGrpSpPr>
          <p:cNvPr id="36" name="Group 35">
            <a:extLst>
              <a:ext uri="{FF2B5EF4-FFF2-40B4-BE49-F238E27FC236}">
                <a16:creationId xmlns:a16="http://schemas.microsoft.com/office/drawing/2014/main" id="{8B35620D-6D56-1208-DF70-1BE0D39A60C6}"/>
              </a:ext>
            </a:extLst>
          </p:cNvPr>
          <p:cNvGrpSpPr/>
          <p:nvPr/>
        </p:nvGrpSpPr>
        <p:grpSpPr>
          <a:xfrm>
            <a:off x="4879181" y="2560758"/>
            <a:ext cx="457200" cy="457200"/>
            <a:chOff x="6505575" y="2522351"/>
            <a:chExt cx="609600" cy="609600"/>
          </a:xfrm>
        </p:grpSpPr>
        <p:sp>
          <p:nvSpPr>
            <p:cNvPr id="37" name="Oval 36">
              <a:extLst>
                <a:ext uri="{FF2B5EF4-FFF2-40B4-BE49-F238E27FC236}">
                  <a16:creationId xmlns:a16="http://schemas.microsoft.com/office/drawing/2014/main" id="{F4B61560-56DF-898B-A99E-0B6686EF27A5}"/>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8" name="Graphic 37" descr="Question Mark outline">
              <a:extLst>
                <a:ext uri="{FF2B5EF4-FFF2-40B4-BE49-F238E27FC236}">
                  <a16:creationId xmlns:a16="http://schemas.microsoft.com/office/drawing/2014/main" id="{298A86DD-8206-FE97-4181-A7799615E4F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grpSp>
        <p:nvGrpSpPr>
          <p:cNvPr id="39" name="Group 38">
            <a:extLst>
              <a:ext uri="{FF2B5EF4-FFF2-40B4-BE49-F238E27FC236}">
                <a16:creationId xmlns:a16="http://schemas.microsoft.com/office/drawing/2014/main" id="{8F9A54BD-9C4B-962E-6E86-AD1CC79EEDA2}"/>
              </a:ext>
            </a:extLst>
          </p:cNvPr>
          <p:cNvGrpSpPr/>
          <p:nvPr/>
        </p:nvGrpSpPr>
        <p:grpSpPr>
          <a:xfrm>
            <a:off x="4879181" y="3485859"/>
            <a:ext cx="457200" cy="457200"/>
            <a:chOff x="6505575" y="2522351"/>
            <a:chExt cx="609600" cy="609600"/>
          </a:xfrm>
        </p:grpSpPr>
        <p:sp>
          <p:nvSpPr>
            <p:cNvPr id="40" name="Oval 39">
              <a:extLst>
                <a:ext uri="{FF2B5EF4-FFF2-40B4-BE49-F238E27FC236}">
                  <a16:creationId xmlns:a16="http://schemas.microsoft.com/office/drawing/2014/main" id="{A93DC0A9-5CB6-B7A5-83B0-3A47CA634AF4}"/>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1" name="Graphic 40" descr="Question Mark outline">
              <a:extLst>
                <a:ext uri="{FF2B5EF4-FFF2-40B4-BE49-F238E27FC236}">
                  <a16:creationId xmlns:a16="http://schemas.microsoft.com/office/drawing/2014/main" id="{A5B19B8C-4405-32DB-00C9-372D0EFA20C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spTree>
    <p:extLst>
      <p:ext uri="{BB962C8B-B14F-4D97-AF65-F5344CB8AC3E}">
        <p14:creationId xmlns:p14="http://schemas.microsoft.com/office/powerpoint/2010/main" val="1261538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388C9-F3C8-586F-6C2C-917C791734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755" b="15595"/>
          <a:stretch/>
        </p:blipFill>
        <p:spPr>
          <a:xfrm rot="19826595">
            <a:off x="3664491" y="1636304"/>
            <a:ext cx="1656821" cy="1609565"/>
          </a:xfrm>
          <a:prstGeom prst="rect">
            <a:avLst/>
          </a:prstGeom>
        </p:spPr>
      </p:pic>
      <p:sp>
        <p:nvSpPr>
          <p:cNvPr id="37" name="Content Placeholder 2">
            <a:extLst>
              <a:ext uri="{FF2B5EF4-FFF2-40B4-BE49-F238E27FC236}">
                <a16:creationId xmlns:a16="http://schemas.microsoft.com/office/drawing/2014/main" id="{73CF70A9-ADDB-4063-9D6D-75BD6C5F4542}"/>
              </a:ext>
            </a:extLst>
          </p:cNvPr>
          <p:cNvSpPr txBox="1">
            <a:spLocks/>
          </p:cNvSpPr>
          <p:nvPr/>
        </p:nvSpPr>
        <p:spPr>
          <a:xfrm>
            <a:off x="3252373" y="3124822"/>
            <a:ext cx="2532809" cy="1147920"/>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ctr" defTabSz="685983" rtl="0" eaLnBrk="1" fontAlgn="auto" latinLnBrk="0" hangingPunct="1">
              <a:lnSpc>
                <a:spcPct val="100000"/>
              </a:lnSpc>
              <a:spcBef>
                <a:spcPts val="0"/>
              </a:spcBef>
              <a:spcAft>
                <a:spcPts val="600"/>
              </a:spcAft>
              <a:buClrTx/>
              <a:buSzTx/>
              <a:buFontTx/>
              <a:buNone/>
              <a:tabLst>
                <a:tab pos="218599" algn="l"/>
                <a:tab pos="488633" algn="l"/>
              </a:tabLst>
              <a:defRPr/>
            </a:pPr>
            <a:r>
              <a:rPr kumimoji="0" lang="en-AU" sz="1800" b="1" i="0" u="none" strike="noStrike" kern="1200" cap="none" spc="0" normalizeH="0" baseline="0" noProof="0" dirty="0">
                <a:ln>
                  <a:noFill/>
                </a:ln>
                <a:solidFill>
                  <a:prstClr val="black"/>
                </a:solidFill>
                <a:effectLst/>
                <a:uLnTx/>
                <a:uFillTx/>
                <a:ea typeface="+mn-ea"/>
                <a:cs typeface="+mn-cs"/>
              </a:rPr>
              <a:t>Ideal conditions</a:t>
            </a:r>
            <a:br>
              <a:rPr kumimoji="0" lang="en-AU" sz="1800" b="1" i="0" u="none" strike="noStrike" kern="1200" cap="none" spc="0" normalizeH="0" baseline="0" noProof="0" dirty="0">
                <a:ln>
                  <a:noFill/>
                </a:ln>
                <a:solidFill>
                  <a:prstClr val="black"/>
                </a:solidFill>
                <a:effectLst/>
                <a:uLnTx/>
                <a:uFillTx/>
                <a:ea typeface="+mn-ea"/>
                <a:cs typeface="+mn-cs"/>
              </a:rPr>
            </a:br>
            <a:r>
              <a:rPr kumimoji="0" lang="en-AU" sz="1800" b="1" i="0" u="none" strike="noStrike" kern="1200" cap="none" spc="0" normalizeH="0" baseline="0" noProof="0" dirty="0">
                <a:ln>
                  <a:noFill/>
                </a:ln>
                <a:solidFill>
                  <a:prstClr val="black"/>
                </a:solidFill>
                <a:effectLst/>
                <a:uLnTx/>
                <a:uFillTx/>
                <a:ea typeface="+mn-ea"/>
                <a:cs typeface="+mn-cs"/>
              </a:rPr>
              <a:t>to attract flies</a:t>
            </a:r>
            <a:br>
              <a:rPr kumimoji="0" lang="en-AU" sz="1800" b="1" i="0" u="none" strike="noStrike" kern="1200" cap="none" spc="0" normalizeH="0" baseline="0" noProof="0" dirty="0">
                <a:ln>
                  <a:noFill/>
                </a:ln>
                <a:solidFill>
                  <a:prstClr val="black"/>
                </a:solidFill>
                <a:effectLst/>
                <a:uLnTx/>
                <a:uFillTx/>
                <a:ea typeface="+mn-ea"/>
                <a:cs typeface="+mn-cs"/>
              </a:rPr>
            </a:br>
            <a:r>
              <a:rPr kumimoji="0" lang="en-AU" sz="1800" b="1" i="0" u="none" strike="noStrike" kern="1200" cap="none" spc="0" normalizeH="0" baseline="0" noProof="0" dirty="0">
                <a:ln>
                  <a:noFill/>
                </a:ln>
                <a:solidFill>
                  <a:prstClr val="black"/>
                </a:solidFill>
                <a:effectLst/>
                <a:uLnTx/>
                <a:uFillTx/>
                <a:ea typeface="+mn-ea"/>
                <a:cs typeface="+mn-cs"/>
              </a:rPr>
              <a:t>a</a:t>
            </a:r>
            <a:r>
              <a:rPr lang="en-AU" sz="1800" b="1" dirty="0" err="1">
                <a:solidFill>
                  <a:prstClr val="black"/>
                </a:solidFill>
              </a:rPr>
              <a:t>nd</a:t>
            </a:r>
            <a:r>
              <a:rPr lang="en-AU" sz="1800" b="1" dirty="0">
                <a:solidFill>
                  <a:prstClr val="black"/>
                </a:solidFill>
              </a:rPr>
              <a:t> for eggs to hatch</a:t>
            </a:r>
            <a:endParaRPr kumimoji="0" lang="en-AU" sz="1800" b="1" i="0" u="none" strike="noStrike" kern="1200" cap="none" spc="0" normalizeH="0" baseline="0" noProof="0" dirty="0">
              <a:ln>
                <a:noFill/>
              </a:ln>
              <a:solidFill>
                <a:prstClr val="black"/>
              </a:solidFill>
              <a:effectLst/>
              <a:uLnTx/>
              <a:uFillTx/>
              <a:ea typeface="+mn-ea"/>
              <a:cs typeface="+mn-cs"/>
            </a:endParaRPr>
          </a:p>
          <a:p>
            <a:pPr marL="333375" marR="0" lvl="0" indent="-333375" algn="ctr" defTabSz="685983" rtl="0" eaLnBrk="1" fontAlgn="auto" latinLnBrk="0" hangingPunct="1">
              <a:lnSpc>
                <a:spcPct val="120000"/>
              </a:lnSpc>
              <a:spcBef>
                <a:spcPts val="0"/>
              </a:spcBef>
              <a:spcAft>
                <a:spcPts val="0"/>
              </a:spcAft>
              <a:buClrTx/>
              <a:buSzTx/>
              <a:buFontTx/>
              <a:buNone/>
              <a:tabLst>
                <a:tab pos="218599" algn="l"/>
                <a:tab pos="488633" algn="l"/>
              </a:tabLst>
              <a:defRPr/>
            </a:pPr>
            <a:endParaRPr kumimoji="0" lang="en-AU" sz="1800" b="1" i="0" u="none" strike="noStrike" kern="1200" cap="none" spc="0" normalizeH="0" baseline="0" noProof="0" dirty="0">
              <a:ln>
                <a:noFill/>
              </a:ln>
              <a:solidFill>
                <a:prstClr val="black"/>
              </a:solidFill>
              <a:effectLst/>
              <a:uLnTx/>
              <a:uFillTx/>
              <a:ea typeface="+mn-ea"/>
              <a:cs typeface="+mn-cs"/>
            </a:endParaRPr>
          </a:p>
        </p:txBody>
      </p:sp>
      <p:grpSp>
        <p:nvGrpSpPr>
          <p:cNvPr id="62" name="Group 61">
            <a:extLst>
              <a:ext uri="{FF2B5EF4-FFF2-40B4-BE49-F238E27FC236}">
                <a16:creationId xmlns:a16="http://schemas.microsoft.com/office/drawing/2014/main" id="{6F52679B-FB2B-44EF-B13A-177611719F38}"/>
              </a:ext>
            </a:extLst>
          </p:cNvPr>
          <p:cNvGrpSpPr/>
          <p:nvPr/>
        </p:nvGrpSpPr>
        <p:grpSpPr>
          <a:xfrm>
            <a:off x="727000" y="1495734"/>
            <a:ext cx="2387393" cy="2538269"/>
            <a:chOff x="1032002" y="3150614"/>
            <a:chExt cx="3416300" cy="3632200"/>
          </a:xfrm>
        </p:grpSpPr>
        <p:pic>
          <p:nvPicPr>
            <p:cNvPr id="63" name="Picture 62">
              <a:extLst>
                <a:ext uri="{FF2B5EF4-FFF2-40B4-BE49-F238E27FC236}">
                  <a16:creationId xmlns:a16="http://schemas.microsoft.com/office/drawing/2014/main" id="{2E82244C-02AF-4FC1-982F-E089CBA7EB51}"/>
                </a:ext>
              </a:extLst>
            </p:cNvPr>
            <p:cNvPicPr>
              <a:picLocks noChangeAspect="1"/>
            </p:cNvPicPr>
            <p:nvPr/>
          </p:nvPicPr>
          <p:blipFill>
            <a:blip r:embed="rId5">
              <a:duotone>
                <a:schemeClr val="accent4">
                  <a:shade val="45000"/>
                  <a:satMod val="135000"/>
                </a:schemeClr>
                <a:prstClr val="white"/>
              </a:duotone>
            </a:blip>
            <a:stretch>
              <a:fillRect/>
            </a:stretch>
          </p:blipFill>
          <p:spPr>
            <a:xfrm>
              <a:off x="1032002" y="3150614"/>
              <a:ext cx="3416300" cy="3632200"/>
            </a:xfrm>
            <a:prstGeom prst="rect">
              <a:avLst/>
            </a:prstGeom>
          </p:spPr>
        </p:pic>
        <p:sp>
          <p:nvSpPr>
            <p:cNvPr id="64" name="TextBox 63">
              <a:extLst>
                <a:ext uri="{FF2B5EF4-FFF2-40B4-BE49-F238E27FC236}">
                  <a16:creationId xmlns:a16="http://schemas.microsoft.com/office/drawing/2014/main" id="{C1A5EF4D-49E6-465C-8647-8DEDA259423E}"/>
                </a:ext>
              </a:extLst>
            </p:cNvPr>
            <p:cNvSpPr txBox="1"/>
            <p:nvPr/>
          </p:nvSpPr>
          <p:spPr>
            <a:xfrm>
              <a:off x="2331808" y="3826419"/>
              <a:ext cx="1587947" cy="1335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ea typeface="+mn-ea"/>
                  <a:cs typeface="+mn-cs"/>
                  <a:sym typeface="Arial"/>
                </a:rPr>
                <a:t>Scouring, </a:t>
              </a:r>
              <a:r>
                <a:rPr kumimoji="0" lang="en-US" sz="1800" b="1" i="0" u="none" strike="noStrike" kern="1200" cap="none" spc="0" normalizeH="0" baseline="0" noProof="0" err="1">
                  <a:ln>
                    <a:noFill/>
                  </a:ln>
                  <a:solidFill>
                    <a:srgbClr val="000000"/>
                  </a:solidFill>
                  <a:effectLst/>
                  <a:uLnTx/>
                  <a:uFillTx/>
                  <a:ea typeface="+mn-ea"/>
                  <a:cs typeface="+mn-cs"/>
                  <a:sym typeface="Arial"/>
                </a:rPr>
                <a:t>dags</a:t>
              </a:r>
              <a:r>
                <a:rPr kumimoji="0" lang="en-US" sz="1800" b="1" i="0" u="none" strike="noStrike" kern="1200" cap="none" spc="0" normalizeH="0" baseline="0" noProof="0">
                  <a:ln>
                    <a:noFill/>
                  </a:ln>
                  <a:solidFill>
                    <a:srgbClr val="000000"/>
                  </a:solidFill>
                  <a:effectLst/>
                  <a:uLnTx/>
                  <a:uFillTx/>
                  <a:ea typeface="+mn-ea"/>
                  <a:cs typeface="+mn-cs"/>
                  <a:sym typeface="Arial"/>
                </a:rPr>
                <a:t> and stain</a:t>
              </a:r>
              <a:endParaRPr kumimoji="0" sz="1800" b="1" i="0" u="none" strike="noStrike" kern="1200" cap="none" spc="0" normalizeH="0" baseline="0" noProof="0">
                <a:ln>
                  <a:noFill/>
                </a:ln>
                <a:solidFill>
                  <a:srgbClr val="000000"/>
                </a:solidFill>
                <a:effectLst/>
                <a:uLnTx/>
                <a:uFillTx/>
                <a:ea typeface="+mn-ea"/>
                <a:cs typeface="+mn-cs"/>
                <a:sym typeface="Arial"/>
              </a:endParaRPr>
            </a:p>
          </p:txBody>
        </p:sp>
      </p:grpSp>
      <p:grpSp>
        <p:nvGrpSpPr>
          <p:cNvPr id="82" name="Group 81">
            <a:extLst>
              <a:ext uri="{FF2B5EF4-FFF2-40B4-BE49-F238E27FC236}">
                <a16:creationId xmlns:a16="http://schemas.microsoft.com/office/drawing/2014/main" id="{09F44053-864E-47C1-B44A-AAF8BC737036}"/>
              </a:ext>
            </a:extLst>
          </p:cNvPr>
          <p:cNvGrpSpPr/>
          <p:nvPr/>
        </p:nvGrpSpPr>
        <p:grpSpPr>
          <a:xfrm>
            <a:off x="5507844" y="1482556"/>
            <a:ext cx="2387393" cy="2538269"/>
            <a:chOff x="5419064" y="1304996"/>
            <a:chExt cx="2387393" cy="2538269"/>
          </a:xfrm>
        </p:grpSpPr>
        <p:pic>
          <p:nvPicPr>
            <p:cNvPr id="67" name="Picture 66">
              <a:extLst>
                <a:ext uri="{FF2B5EF4-FFF2-40B4-BE49-F238E27FC236}">
                  <a16:creationId xmlns:a16="http://schemas.microsoft.com/office/drawing/2014/main" id="{B99CE130-29A8-4D6E-816C-501841476C80}"/>
                </a:ext>
              </a:extLst>
            </p:cNvPr>
            <p:cNvPicPr>
              <a:picLocks noChangeAspect="1"/>
            </p:cNvPicPr>
            <p:nvPr/>
          </p:nvPicPr>
          <p:blipFill>
            <a:blip r:embed="rId6">
              <a:duotone>
                <a:schemeClr val="accent4">
                  <a:shade val="45000"/>
                  <a:satMod val="135000"/>
                </a:schemeClr>
                <a:prstClr val="white"/>
              </a:duotone>
            </a:blip>
            <a:srcRect/>
            <a:stretch/>
          </p:blipFill>
          <p:spPr>
            <a:xfrm>
              <a:off x="5419064" y="1304996"/>
              <a:ext cx="2387393" cy="2538269"/>
            </a:xfrm>
            <a:prstGeom prst="rect">
              <a:avLst/>
            </a:prstGeom>
          </p:spPr>
        </p:pic>
        <p:sp>
          <p:nvSpPr>
            <p:cNvPr id="68" name="TextBox 67">
              <a:extLst>
                <a:ext uri="{FF2B5EF4-FFF2-40B4-BE49-F238E27FC236}">
                  <a16:creationId xmlns:a16="http://schemas.microsoft.com/office/drawing/2014/main" id="{3CD2158C-D2FD-40C9-B4A8-8C6EBB5EC364}"/>
                </a:ext>
              </a:extLst>
            </p:cNvPr>
            <p:cNvSpPr txBox="1"/>
            <p:nvPr/>
          </p:nvSpPr>
          <p:spPr>
            <a:xfrm>
              <a:off x="6258433" y="1784230"/>
              <a:ext cx="123028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ea typeface="+mn-ea"/>
                  <a:cs typeface="+mn-cs"/>
                  <a:sym typeface="Arial"/>
                </a:rPr>
                <a:t>Breech stays warm and moist</a:t>
              </a:r>
              <a:endParaRPr kumimoji="0" sz="1800" b="1" i="0" u="none" strike="noStrike" kern="1200" cap="none" spc="0" normalizeH="0" baseline="0" noProof="0">
                <a:ln>
                  <a:noFill/>
                </a:ln>
                <a:solidFill>
                  <a:srgbClr val="000000"/>
                </a:solidFill>
                <a:effectLst/>
                <a:uLnTx/>
                <a:uFillTx/>
                <a:ea typeface="+mn-ea"/>
                <a:cs typeface="+mn-cs"/>
                <a:sym typeface="Arial"/>
              </a:endParaRPr>
            </a:p>
          </p:txBody>
        </p:sp>
      </p:grpSp>
      <p:sp>
        <p:nvSpPr>
          <p:cNvPr id="84" name="Isosceles Triangle 83">
            <a:extLst>
              <a:ext uri="{FF2B5EF4-FFF2-40B4-BE49-F238E27FC236}">
                <a16:creationId xmlns:a16="http://schemas.microsoft.com/office/drawing/2014/main" id="{564F9599-3470-4680-A784-F37A8F24AE21}"/>
              </a:ext>
            </a:extLst>
          </p:cNvPr>
          <p:cNvSpPr/>
          <p:nvPr/>
        </p:nvSpPr>
        <p:spPr>
          <a:xfrm rot="5400000">
            <a:off x="3155399" y="2317260"/>
            <a:ext cx="556503" cy="254479"/>
          </a:xfrm>
          <a:prstGeom prst="triangl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Isosceles Triangle 84">
            <a:extLst>
              <a:ext uri="{FF2B5EF4-FFF2-40B4-BE49-F238E27FC236}">
                <a16:creationId xmlns:a16="http://schemas.microsoft.com/office/drawing/2014/main" id="{B9CDC09F-E11D-4CC8-AA72-79406279D5A0}"/>
              </a:ext>
            </a:extLst>
          </p:cNvPr>
          <p:cNvSpPr/>
          <p:nvPr/>
        </p:nvSpPr>
        <p:spPr>
          <a:xfrm rot="16200000" flipH="1">
            <a:off x="5401222" y="2330367"/>
            <a:ext cx="556503" cy="254479"/>
          </a:xfrm>
          <a:prstGeom prst="triangl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8E2D3BFA-8D37-FCC7-33DB-B1F05F6F5B88}"/>
              </a:ext>
            </a:extLst>
          </p:cNvPr>
          <p:cNvSpPr>
            <a:spLocks noGrp="1"/>
          </p:cNvSpPr>
          <p:nvPr>
            <p:ph type="title"/>
          </p:nvPr>
        </p:nvSpPr>
        <p:spPr>
          <a:xfrm>
            <a:off x="170885" y="-10772"/>
            <a:ext cx="7886677" cy="82193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Reducing scouring risk and </a:t>
            </a:r>
            <a:r>
              <a:rPr lang="en-AU" sz="2250" dirty="0" err="1"/>
              <a:t>dags</a:t>
            </a:r>
            <a:endParaRPr lang="en-AU" sz="2250" dirty="0"/>
          </a:p>
        </p:txBody>
      </p:sp>
    </p:spTree>
    <p:custDataLst>
      <p:tags r:id="rId1"/>
    </p:custDataLst>
    <p:extLst>
      <p:ext uri="{BB962C8B-B14F-4D97-AF65-F5344CB8AC3E}">
        <p14:creationId xmlns:p14="http://schemas.microsoft.com/office/powerpoint/2010/main" val="2504190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Reducing scouring risk and </a:t>
            </a:r>
            <a:r>
              <a:rPr lang="en-AU" sz="2250" dirty="0" err="1"/>
              <a:t>dags</a:t>
            </a:r>
            <a:endParaRPr lang="en-AU" sz="2250" dirty="0"/>
          </a:p>
        </p:txBody>
      </p:sp>
      <p:sp>
        <p:nvSpPr>
          <p:cNvPr id="13" name="Freeform 15">
            <a:extLst>
              <a:ext uri="{FF2B5EF4-FFF2-40B4-BE49-F238E27FC236}">
                <a16:creationId xmlns:a16="http://schemas.microsoft.com/office/drawing/2014/main" id="{7BD8085C-44F2-4B46-A806-7D19374F6FDD}"/>
              </a:ext>
            </a:extLst>
          </p:cNvPr>
          <p:cNvSpPr>
            <a:spLocks noChangeArrowheads="1"/>
          </p:cNvSpPr>
          <p:nvPr/>
        </p:nvSpPr>
        <p:spPr bwMode="auto">
          <a:xfrm>
            <a:off x="718195" y="1447099"/>
            <a:ext cx="1577601" cy="2130560"/>
          </a:xfrm>
          <a:prstGeom prst="roundRect">
            <a:avLst>
              <a:gd name="adj" fmla="val 8806"/>
            </a:avLst>
          </a:prstGeom>
          <a:solidFill>
            <a:schemeClr val="tx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4" name="Freeform 23">
            <a:extLst>
              <a:ext uri="{FF2B5EF4-FFF2-40B4-BE49-F238E27FC236}">
                <a16:creationId xmlns:a16="http://schemas.microsoft.com/office/drawing/2014/main" id="{265C1368-1329-413C-9989-61E46747B25C}"/>
              </a:ext>
            </a:extLst>
          </p:cNvPr>
          <p:cNvSpPr>
            <a:spLocks noChangeArrowheads="1"/>
          </p:cNvSpPr>
          <p:nvPr/>
        </p:nvSpPr>
        <p:spPr bwMode="auto">
          <a:xfrm>
            <a:off x="2381424" y="2428202"/>
            <a:ext cx="262692" cy="164001"/>
          </a:xfrm>
          <a:custGeom>
            <a:avLst/>
            <a:gdLst>
              <a:gd name="T0" fmla="*/ 0 w 800"/>
              <a:gd name="T1" fmla="*/ 385 h 499"/>
              <a:gd name="T2" fmla="*/ 0 w 800"/>
              <a:gd name="T3" fmla="*/ 115 h 499"/>
              <a:gd name="T4" fmla="*/ 0 w 800"/>
              <a:gd name="T5" fmla="*/ 115 h 499"/>
              <a:gd name="T6" fmla="*/ 27 w 800"/>
              <a:gd name="T7" fmla="*/ 88 h 499"/>
              <a:gd name="T8" fmla="*/ 399 w 800"/>
              <a:gd name="T9" fmla="*/ 88 h 499"/>
              <a:gd name="T10" fmla="*/ 399 w 800"/>
              <a:gd name="T11" fmla="*/ 88 h 499"/>
              <a:gd name="T12" fmla="*/ 426 w 800"/>
              <a:gd name="T13" fmla="*/ 60 h 499"/>
              <a:gd name="T14" fmla="*/ 426 w 800"/>
              <a:gd name="T15" fmla="*/ 35 h 499"/>
              <a:gd name="T16" fmla="*/ 426 w 800"/>
              <a:gd name="T17" fmla="*/ 35 h 499"/>
              <a:gd name="T18" fmla="*/ 468 w 800"/>
              <a:gd name="T19" fmla="*/ 13 h 499"/>
              <a:gd name="T20" fmla="*/ 783 w 800"/>
              <a:gd name="T21" fmla="*/ 227 h 499"/>
              <a:gd name="T22" fmla="*/ 783 w 800"/>
              <a:gd name="T23" fmla="*/ 227 h 499"/>
              <a:gd name="T24" fmla="*/ 783 w 800"/>
              <a:gd name="T25" fmla="*/ 271 h 499"/>
              <a:gd name="T26" fmla="*/ 468 w 800"/>
              <a:gd name="T27" fmla="*/ 485 h 499"/>
              <a:gd name="T28" fmla="*/ 468 w 800"/>
              <a:gd name="T29" fmla="*/ 485 h 499"/>
              <a:gd name="T30" fmla="*/ 426 w 800"/>
              <a:gd name="T31" fmla="*/ 463 h 499"/>
              <a:gd name="T32" fmla="*/ 426 w 800"/>
              <a:gd name="T33" fmla="*/ 439 h 499"/>
              <a:gd name="T34" fmla="*/ 426 w 800"/>
              <a:gd name="T35" fmla="*/ 439 h 499"/>
              <a:gd name="T36" fmla="*/ 399 w 800"/>
              <a:gd name="T37" fmla="*/ 411 h 499"/>
              <a:gd name="T38" fmla="*/ 27 w 800"/>
              <a:gd name="T39" fmla="*/ 411 h 499"/>
              <a:gd name="T40" fmla="*/ 27 w 800"/>
              <a:gd name="T41" fmla="*/ 411 h 499"/>
              <a:gd name="T42" fmla="*/ 0 w 800"/>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499">
                <a:moveTo>
                  <a:pt x="0" y="385"/>
                </a:moveTo>
                <a:lnTo>
                  <a:pt x="0" y="115"/>
                </a:lnTo>
                <a:lnTo>
                  <a:pt x="0" y="115"/>
                </a:lnTo>
                <a:cubicBezTo>
                  <a:pt x="0" y="99"/>
                  <a:pt x="12" y="88"/>
                  <a:pt x="27" y="88"/>
                </a:cubicBezTo>
                <a:lnTo>
                  <a:pt x="399" y="88"/>
                </a:lnTo>
                <a:lnTo>
                  <a:pt x="399" y="88"/>
                </a:lnTo>
                <a:cubicBezTo>
                  <a:pt x="414" y="88"/>
                  <a:pt x="426" y="76"/>
                  <a:pt x="426" y="60"/>
                </a:cubicBezTo>
                <a:lnTo>
                  <a:pt x="426" y="35"/>
                </a:lnTo>
                <a:lnTo>
                  <a:pt x="426" y="35"/>
                </a:lnTo>
                <a:cubicBezTo>
                  <a:pt x="426" y="13"/>
                  <a:pt x="451" y="0"/>
                  <a:pt x="468" y="13"/>
                </a:cubicBezTo>
                <a:lnTo>
                  <a:pt x="783" y="227"/>
                </a:lnTo>
                <a:lnTo>
                  <a:pt x="783" y="227"/>
                </a:lnTo>
                <a:cubicBezTo>
                  <a:pt x="799" y="238"/>
                  <a:pt x="799" y="261"/>
                  <a:pt x="783" y="271"/>
                </a:cubicBezTo>
                <a:lnTo>
                  <a:pt x="468" y="485"/>
                </a:lnTo>
                <a:lnTo>
                  <a:pt x="468" y="485"/>
                </a:lnTo>
                <a:cubicBezTo>
                  <a:pt x="451" y="498"/>
                  <a:pt x="426" y="485"/>
                  <a:pt x="426" y="463"/>
                </a:cubicBezTo>
                <a:lnTo>
                  <a:pt x="426" y="439"/>
                </a:lnTo>
                <a:lnTo>
                  <a:pt x="426" y="439"/>
                </a:lnTo>
                <a:cubicBezTo>
                  <a:pt x="426" y="424"/>
                  <a:pt x="414" y="411"/>
                  <a:pt x="399" y="411"/>
                </a:cubicBezTo>
                <a:lnTo>
                  <a:pt x="27" y="411"/>
                </a:lnTo>
                <a:lnTo>
                  <a:pt x="27" y="411"/>
                </a:lnTo>
                <a:cubicBezTo>
                  <a:pt x="12" y="411"/>
                  <a:pt x="0" y="400"/>
                  <a:pt x="0" y="385"/>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5" name="Freeform 24">
            <a:extLst>
              <a:ext uri="{FF2B5EF4-FFF2-40B4-BE49-F238E27FC236}">
                <a16:creationId xmlns:a16="http://schemas.microsoft.com/office/drawing/2014/main" id="{9647A17C-E81E-48F2-96D7-7F9D89F7BBBA}"/>
              </a:ext>
            </a:extLst>
          </p:cNvPr>
          <p:cNvSpPr>
            <a:spLocks noChangeArrowheads="1"/>
          </p:cNvSpPr>
          <p:nvPr/>
        </p:nvSpPr>
        <p:spPr bwMode="auto">
          <a:xfrm>
            <a:off x="4392974" y="2428202"/>
            <a:ext cx="262691" cy="164001"/>
          </a:xfrm>
          <a:custGeom>
            <a:avLst/>
            <a:gdLst>
              <a:gd name="T0" fmla="*/ 0 w 799"/>
              <a:gd name="T1" fmla="*/ 385 h 499"/>
              <a:gd name="T2" fmla="*/ 0 w 799"/>
              <a:gd name="T3" fmla="*/ 115 h 499"/>
              <a:gd name="T4" fmla="*/ 0 w 799"/>
              <a:gd name="T5" fmla="*/ 115 h 499"/>
              <a:gd name="T6" fmla="*/ 27 w 799"/>
              <a:gd name="T7" fmla="*/ 88 h 499"/>
              <a:gd name="T8" fmla="*/ 399 w 799"/>
              <a:gd name="T9" fmla="*/ 88 h 499"/>
              <a:gd name="T10" fmla="*/ 399 w 799"/>
              <a:gd name="T11" fmla="*/ 88 h 499"/>
              <a:gd name="T12" fmla="*/ 426 w 799"/>
              <a:gd name="T13" fmla="*/ 60 h 499"/>
              <a:gd name="T14" fmla="*/ 426 w 799"/>
              <a:gd name="T15" fmla="*/ 35 h 499"/>
              <a:gd name="T16" fmla="*/ 426 w 799"/>
              <a:gd name="T17" fmla="*/ 35 h 499"/>
              <a:gd name="T18" fmla="*/ 468 w 799"/>
              <a:gd name="T19" fmla="*/ 13 h 499"/>
              <a:gd name="T20" fmla="*/ 783 w 799"/>
              <a:gd name="T21" fmla="*/ 227 h 499"/>
              <a:gd name="T22" fmla="*/ 783 w 799"/>
              <a:gd name="T23" fmla="*/ 227 h 499"/>
              <a:gd name="T24" fmla="*/ 783 w 799"/>
              <a:gd name="T25" fmla="*/ 271 h 499"/>
              <a:gd name="T26" fmla="*/ 468 w 799"/>
              <a:gd name="T27" fmla="*/ 485 h 499"/>
              <a:gd name="T28" fmla="*/ 468 w 799"/>
              <a:gd name="T29" fmla="*/ 485 h 499"/>
              <a:gd name="T30" fmla="*/ 426 w 799"/>
              <a:gd name="T31" fmla="*/ 463 h 499"/>
              <a:gd name="T32" fmla="*/ 426 w 799"/>
              <a:gd name="T33" fmla="*/ 439 h 499"/>
              <a:gd name="T34" fmla="*/ 426 w 799"/>
              <a:gd name="T35" fmla="*/ 439 h 499"/>
              <a:gd name="T36" fmla="*/ 399 w 799"/>
              <a:gd name="T37" fmla="*/ 411 h 499"/>
              <a:gd name="T38" fmla="*/ 27 w 799"/>
              <a:gd name="T39" fmla="*/ 411 h 499"/>
              <a:gd name="T40" fmla="*/ 27 w 799"/>
              <a:gd name="T41" fmla="*/ 411 h 499"/>
              <a:gd name="T42" fmla="*/ 0 w 799"/>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9" h="499">
                <a:moveTo>
                  <a:pt x="0" y="385"/>
                </a:moveTo>
                <a:lnTo>
                  <a:pt x="0" y="115"/>
                </a:lnTo>
                <a:lnTo>
                  <a:pt x="0" y="115"/>
                </a:lnTo>
                <a:cubicBezTo>
                  <a:pt x="0" y="99"/>
                  <a:pt x="13" y="88"/>
                  <a:pt x="27" y="88"/>
                </a:cubicBezTo>
                <a:lnTo>
                  <a:pt x="399" y="88"/>
                </a:lnTo>
                <a:lnTo>
                  <a:pt x="399" y="88"/>
                </a:lnTo>
                <a:cubicBezTo>
                  <a:pt x="414" y="88"/>
                  <a:pt x="426" y="76"/>
                  <a:pt x="426" y="60"/>
                </a:cubicBezTo>
                <a:lnTo>
                  <a:pt x="426" y="35"/>
                </a:lnTo>
                <a:lnTo>
                  <a:pt x="426" y="35"/>
                </a:lnTo>
                <a:cubicBezTo>
                  <a:pt x="426" y="13"/>
                  <a:pt x="450" y="0"/>
                  <a:pt x="468" y="13"/>
                </a:cubicBezTo>
                <a:lnTo>
                  <a:pt x="783" y="227"/>
                </a:lnTo>
                <a:lnTo>
                  <a:pt x="783" y="227"/>
                </a:lnTo>
                <a:cubicBezTo>
                  <a:pt x="798" y="238"/>
                  <a:pt x="798" y="261"/>
                  <a:pt x="783" y="271"/>
                </a:cubicBezTo>
                <a:lnTo>
                  <a:pt x="468" y="485"/>
                </a:lnTo>
                <a:lnTo>
                  <a:pt x="468" y="485"/>
                </a:lnTo>
                <a:cubicBezTo>
                  <a:pt x="450" y="498"/>
                  <a:pt x="426" y="485"/>
                  <a:pt x="426" y="463"/>
                </a:cubicBezTo>
                <a:lnTo>
                  <a:pt x="426" y="439"/>
                </a:lnTo>
                <a:lnTo>
                  <a:pt x="426" y="439"/>
                </a:lnTo>
                <a:cubicBezTo>
                  <a:pt x="426" y="424"/>
                  <a:pt x="414" y="411"/>
                  <a:pt x="399" y="411"/>
                </a:cubicBezTo>
                <a:lnTo>
                  <a:pt x="27" y="411"/>
                </a:lnTo>
                <a:lnTo>
                  <a:pt x="27" y="411"/>
                </a:lnTo>
                <a:cubicBezTo>
                  <a:pt x="13" y="411"/>
                  <a:pt x="0" y="400"/>
                  <a:pt x="0" y="385"/>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6" name="Freeform 19">
            <a:extLst>
              <a:ext uri="{FF2B5EF4-FFF2-40B4-BE49-F238E27FC236}">
                <a16:creationId xmlns:a16="http://schemas.microsoft.com/office/drawing/2014/main" id="{87839451-D852-4F6E-9E18-4393F1C0DB50}"/>
              </a:ext>
            </a:extLst>
          </p:cNvPr>
          <p:cNvSpPr>
            <a:spLocks noChangeArrowheads="1"/>
          </p:cNvSpPr>
          <p:nvPr/>
        </p:nvSpPr>
        <p:spPr bwMode="auto">
          <a:xfrm>
            <a:off x="1183015" y="1655330"/>
            <a:ext cx="646511" cy="644466"/>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p>
        </p:txBody>
      </p:sp>
      <p:sp>
        <p:nvSpPr>
          <p:cNvPr id="31" name="Content Placeholder 2">
            <a:extLst>
              <a:ext uri="{FF2B5EF4-FFF2-40B4-BE49-F238E27FC236}">
                <a16:creationId xmlns:a16="http://schemas.microsoft.com/office/drawing/2014/main" id="{7A89EB8C-001F-45DF-9C43-073A5EF12DE5}"/>
              </a:ext>
            </a:extLst>
          </p:cNvPr>
          <p:cNvSpPr>
            <a:spLocks noGrp="1"/>
          </p:cNvSpPr>
          <p:nvPr>
            <p:ph idx="1"/>
          </p:nvPr>
        </p:nvSpPr>
        <p:spPr>
          <a:xfrm>
            <a:off x="727065" y="2540862"/>
            <a:ext cx="1566268" cy="816024"/>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1500" dirty="0">
                <a:solidFill>
                  <a:schemeClr val="bg1"/>
                </a:solidFill>
              </a:rPr>
              <a:t>Monitor worm populations</a:t>
            </a:r>
          </a:p>
        </p:txBody>
      </p:sp>
      <p:grpSp>
        <p:nvGrpSpPr>
          <p:cNvPr id="7" name="Group 6">
            <a:extLst>
              <a:ext uri="{FF2B5EF4-FFF2-40B4-BE49-F238E27FC236}">
                <a16:creationId xmlns:a16="http://schemas.microsoft.com/office/drawing/2014/main" id="{2C851C44-6EB5-46C1-AF07-5B3B90414F53}"/>
              </a:ext>
            </a:extLst>
          </p:cNvPr>
          <p:cNvGrpSpPr/>
          <p:nvPr/>
        </p:nvGrpSpPr>
        <p:grpSpPr>
          <a:xfrm>
            <a:off x="1292549" y="1787514"/>
            <a:ext cx="358015" cy="358297"/>
            <a:chOff x="1292549" y="1787514"/>
            <a:chExt cx="358015" cy="358297"/>
          </a:xfrm>
        </p:grpSpPr>
        <p:sp>
          <p:nvSpPr>
            <p:cNvPr id="51" name="Graphic 34" descr="Magnifying glass with solid fill">
              <a:extLst>
                <a:ext uri="{FF2B5EF4-FFF2-40B4-BE49-F238E27FC236}">
                  <a16:creationId xmlns:a16="http://schemas.microsoft.com/office/drawing/2014/main" id="{466CCA49-3A62-4136-81ED-90CF92DE96C6}"/>
                </a:ext>
              </a:extLst>
            </p:cNvPr>
            <p:cNvSpPr/>
            <p:nvPr/>
          </p:nvSpPr>
          <p:spPr>
            <a:xfrm>
              <a:off x="1292549" y="1787514"/>
              <a:ext cx="358015" cy="358297"/>
            </a:xfrm>
            <a:custGeom>
              <a:avLst/>
              <a:gdLst>
                <a:gd name="connsiteX0" fmla="*/ 649228 w 666431"/>
                <a:gd name="connsiteY0" fmla="*/ 565648 h 666957"/>
                <a:gd name="connsiteX1" fmla="*/ 543697 w 666431"/>
                <a:gd name="connsiteY1" fmla="*/ 460116 h 666957"/>
                <a:gd name="connsiteX2" fmla="*/ 491354 w 666431"/>
                <a:gd name="connsiteY2" fmla="*/ 444076 h 666957"/>
                <a:gd name="connsiteX3" fmla="*/ 454207 w 666431"/>
                <a:gd name="connsiteY3" fmla="*/ 406929 h 666957"/>
                <a:gd name="connsiteX4" fmla="*/ 506550 w 666431"/>
                <a:gd name="connsiteY4" fmla="*/ 253275 h 666957"/>
                <a:gd name="connsiteX5" fmla="*/ 253275 w 666431"/>
                <a:gd name="connsiteY5" fmla="*/ 0 h 666957"/>
                <a:gd name="connsiteX6" fmla="*/ 0 w 666431"/>
                <a:gd name="connsiteY6" fmla="*/ 253275 h 666957"/>
                <a:gd name="connsiteX7" fmla="*/ 253275 w 666431"/>
                <a:gd name="connsiteY7" fmla="*/ 506550 h 666957"/>
                <a:gd name="connsiteX8" fmla="*/ 406929 w 666431"/>
                <a:gd name="connsiteY8" fmla="*/ 454207 h 666957"/>
                <a:gd name="connsiteX9" fmla="*/ 444076 w 666431"/>
                <a:gd name="connsiteY9" fmla="*/ 491354 h 666957"/>
                <a:gd name="connsiteX10" fmla="*/ 460116 w 666431"/>
                <a:gd name="connsiteY10" fmla="*/ 543697 h 666957"/>
                <a:gd name="connsiteX11" fmla="*/ 565648 w 666431"/>
                <a:gd name="connsiteY11" fmla="*/ 649228 h 666957"/>
                <a:gd name="connsiteX12" fmla="*/ 607860 w 666431"/>
                <a:gd name="connsiteY12" fmla="*/ 666958 h 666957"/>
                <a:gd name="connsiteX13" fmla="*/ 650073 w 666431"/>
                <a:gd name="connsiteY13" fmla="*/ 649228 h 666957"/>
                <a:gd name="connsiteX14" fmla="*/ 649228 w 666431"/>
                <a:gd name="connsiteY14" fmla="*/ 565648 h 666957"/>
                <a:gd name="connsiteX15" fmla="*/ 252431 w 666431"/>
                <a:gd name="connsiteY15" fmla="*/ 455051 h 666957"/>
                <a:gd name="connsiteX16" fmla="*/ 49811 w 666431"/>
                <a:gd name="connsiteY16" fmla="*/ 252431 h 666957"/>
                <a:gd name="connsiteX17" fmla="*/ 252431 w 666431"/>
                <a:gd name="connsiteY17" fmla="*/ 49811 h 666957"/>
                <a:gd name="connsiteX18" fmla="*/ 455051 w 666431"/>
                <a:gd name="connsiteY18" fmla="*/ 252431 h 666957"/>
                <a:gd name="connsiteX19" fmla="*/ 252431 w 666431"/>
                <a:gd name="connsiteY19" fmla="*/ 455051 h 66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431" h="666957">
                  <a:moveTo>
                    <a:pt x="649228" y="565648"/>
                  </a:moveTo>
                  <a:lnTo>
                    <a:pt x="543697" y="460116"/>
                  </a:lnTo>
                  <a:cubicBezTo>
                    <a:pt x="529345" y="445764"/>
                    <a:pt x="509927" y="440699"/>
                    <a:pt x="491354" y="444076"/>
                  </a:cubicBezTo>
                  <a:lnTo>
                    <a:pt x="454207" y="406929"/>
                  </a:lnTo>
                  <a:cubicBezTo>
                    <a:pt x="487132" y="364716"/>
                    <a:pt x="506550" y="310684"/>
                    <a:pt x="506550" y="253275"/>
                  </a:cubicBezTo>
                  <a:cubicBezTo>
                    <a:pt x="506550" y="113974"/>
                    <a:pt x="392576" y="0"/>
                    <a:pt x="253275" y="0"/>
                  </a:cubicBezTo>
                  <a:cubicBezTo>
                    <a:pt x="113974" y="0"/>
                    <a:pt x="0" y="113974"/>
                    <a:pt x="0" y="253275"/>
                  </a:cubicBezTo>
                  <a:cubicBezTo>
                    <a:pt x="0" y="392576"/>
                    <a:pt x="113974" y="506550"/>
                    <a:pt x="253275" y="506550"/>
                  </a:cubicBezTo>
                  <a:cubicBezTo>
                    <a:pt x="310684" y="506550"/>
                    <a:pt x="363872" y="487132"/>
                    <a:pt x="406929" y="454207"/>
                  </a:cubicBezTo>
                  <a:lnTo>
                    <a:pt x="444076" y="491354"/>
                  </a:lnTo>
                  <a:cubicBezTo>
                    <a:pt x="440699" y="509927"/>
                    <a:pt x="445764" y="529345"/>
                    <a:pt x="460116" y="543697"/>
                  </a:cubicBezTo>
                  <a:lnTo>
                    <a:pt x="565648" y="649228"/>
                  </a:lnTo>
                  <a:cubicBezTo>
                    <a:pt x="577467" y="661048"/>
                    <a:pt x="592664" y="666958"/>
                    <a:pt x="607860" y="666958"/>
                  </a:cubicBezTo>
                  <a:cubicBezTo>
                    <a:pt x="623057" y="666958"/>
                    <a:pt x="638253" y="661048"/>
                    <a:pt x="650073" y="649228"/>
                  </a:cubicBezTo>
                  <a:cubicBezTo>
                    <a:pt x="672023" y="625589"/>
                    <a:pt x="672023" y="588442"/>
                    <a:pt x="649228" y="565648"/>
                  </a:cubicBezTo>
                  <a:close/>
                  <a:moveTo>
                    <a:pt x="252431" y="455051"/>
                  </a:moveTo>
                  <a:cubicBezTo>
                    <a:pt x="140990" y="455051"/>
                    <a:pt x="49811" y="363872"/>
                    <a:pt x="49811" y="252431"/>
                  </a:cubicBezTo>
                  <a:cubicBezTo>
                    <a:pt x="49811" y="140990"/>
                    <a:pt x="140990" y="49811"/>
                    <a:pt x="252431" y="49811"/>
                  </a:cubicBezTo>
                  <a:cubicBezTo>
                    <a:pt x="363872" y="49811"/>
                    <a:pt x="455051" y="140990"/>
                    <a:pt x="455051" y="252431"/>
                  </a:cubicBezTo>
                  <a:cubicBezTo>
                    <a:pt x="455051" y="363872"/>
                    <a:pt x="363872" y="455051"/>
                    <a:pt x="252431" y="455051"/>
                  </a:cubicBezTo>
                  <a:close/>
                </a:path>
              </a:pathLst>
            </a:custGeom>
            <a:solidFill>
              <a:schemeClr val="tx1"/>
            </a:solidFill>
            <a:ln w="8434"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grpSp>
          <p:nvGrpSpPr>
            <p:cNvPr id="102" name="Group 101">
              <a:extLst>
                <a:ext uri="{FF2B5EF4-FFF2-40B4-BE49-F238E27FC236}">
                  <a16:creationId xmlns:a16="http://schemas.microsoft.com/office/drawing/2014/main" id="{04CAA4A3-C8E4-4D7E-9834-7770D4D50721}"/>
                </a:ext>
              </a:extLst>
            </p:cNvPr>
            <p:cNvGrpSpPr/>
            <p:nvPr/>
          </p:nvGrpSpPr>
          <p:grpSpPr>
            <a:xfrm rot="19241900">
              <a:off x="1358331" y="1871989"/>
              <a:ext cx="145030" cy="105576"/>
              <a:chOff x="1828915" y="2505026"/>
              <a:chExt cx="212670" cy="154785"/>
            </a:xfrm>
            <a:solidFill>
              <a:schemeClr val="tx1"/>
            </a:solidFill>
          </p:grpSpPr>
          <p:sp>
            <p:nvSpPr>
              <p:cNvPr id="52" name="Graphic 36" descr="Worm outline">
                <a:extLst>
                  <a:ext uri="{FF2B5EF4-FFF2-40B4-BE49-F238E27FC236}">
                    <a16:creationId xmlns:a16="http://schemas.microsoft.com/office/drawing/2014/main" id="{EA052512-D385-4108-97BD-F482A950DB7E}"/>
                  </a:ext>
                </a:extLst>
              </p:cNvPr>
              <p:cNvSpPr/>
              <p:nvPr/>
            </p:nvSpPr>
            <p:spPr>
              <a:xfrm>
                <a:off x="1828915" y="2505026"/>
                <a:ext cx="121325" cy="54463"/>
              </a:xfrm>
              <a:custGeom>
                <a:avLst/>
                <a:gdLst>
                  <a:gd name="connsiteX0" fmla="*/ 137007 w 150373"/>
                  <a:gd name="connsiteY0" fmla="*/ 40770 h 67503"/>
                  <a:gd name="connsiteX1" fmla="*/ 122805 w 150373"/>
                  <a:gd name="connsiteY1" fmla="*/ 40770 h 67503"/>
                  <a:gd name="connsiteX2" fmla="*/ 113281 w 150373"/>
                  <a:gd name="connsiteY2" fmla="*/ 33920 h 67503"/>
                  <a:gd name="connsiteX3" fmla="*/ 109271 w 150373"/>
                  <a:gd name="connsiteY3" fmla="*/ 21890 h 67503"/>
                  <a:gd name="connsiteX4" fmla="*/ 78862 w 150373"/>
                  <a:gd name="connsiteY4" fmla="*/ 2 h 67503"/>
                  <a:gd name="connsiteX5" fmla="*/ 78695 w 150373"/>
                  <a:gd name="connsiteY5" fmla="*/ 2 h 67503"/>
                  <a:gd name="connsiteX6" fmla="*/ 48286 w 150373"/>
                  <a:gd name="connsiteY6" fmla="*/ 22224 h 67503"/>
                  <a:gd name="connsiteX7" fmla="*/ 44611 w 150373"/>
                  <a:gd name="connsiteY7" fmla="*/ 33753 h 67503"/>
                  <a:gd name="connsiteX8" fmla="*/ 35087 w 150373"/>
                  <a:gd name="connsiteY8" fmla="*/ 40770 h 67503"/>
                  <a:gd name="connsiteX9" fmla="*/ 13367 w 150373"/>
                  <a:gd name="connsiteY9" fmla="*/ 40770 h 67503"/>
                  <a:gd name="connsiteX10" fmla="*/ 0 w 150373"/>
                  <a:gd name="connsiteY10" fmla="*/ 54137 h 67503"/>
                  <a:gd name="connsiteX11" fmla="*/ 13367 w 150373"/>
                  <a:gd name="connsiteY11" fmla="*/ 67503 h 67503"/>
                  <a:gd name="connsiteX12" fmla="*/ 35087 w 150373"/>
                  <a:gd name="connsiteY12" fmla="*/ 67503 h 67503"/>
                  <a:gd name="connsiteX13" fmla="*/ 70007 w 150373"/>
                  <a:gd name="connsiteY13" fmla="*/ 41940 h 67503"/>
                  <a:gd name="connsiteX14" fmla="*/ 73683 w 150373"/>
                  <a:gd name="connsiteY14" fmla="*/ 30411 h 67503"/>
                  <a:gd name="connsiteX15" fmla="*/ 78695 w 150373"/>
                  <a:gd name="connsiteY15" fmla="*/ 26735 h 67503"/>
                  <a:gd name="connsiteX16" fmla="*/ 78695 w 150373"/>
                  <a:gd name="connsiteY16" fmla="*/ 26735 h 67503"/>
                  <a:gd name="connsiteX17" fmla="*/ 83875 w 150373"/>
                  <a:gd name="connsiteY17" fmla="*/ 30411 h 67503"/>
                  <a:gd name="connsiteX18" fmla="*/ 87885 w 150373"/>
                  <a:gd name="connsiteY18" fmla="*/ 42441 h 67503"/>
                  <a:gd name="connsiteX19" fmla="*/ 122805 w 150373"/>
                  <a:gd name="connsiteY19" fmla="*/ 67503 h 67503"/>
                  <a:gd name="connsiteX20" fmla="*/ 137007 w 150373"/>
                  <a:gd name="connsiteY20" fmla="*/ 67503 h 67503"/>
                  <a:gd name="connsiteX21" fmla="*/ 150373 w 150373"/>
                  <a:gd name="connsiteY21" fmla="*/ 54137 h 67503"/>
                  <a:gd name="connsiteX22" fmla="*/ 137007 w 150373"/>
                  <a:gd name="connsiteY22" fmla="*/ 40770 h 67503"/>
                  <a:gd name="connsiteX23" fmla="*/ 108269 w 150373"/>
                  <a:gd name="connsiteY23" fmla="*/ 29576 h 67503"/>
                  <a:gd name="connsiteX24" fmla="*/ 91895 w 150373"/>
                  <a:gd name="connsiteY24" fmla="*/ 43611 h 67503"/>
                  <a:gd name="connsiteX25" fmla="*/ 91059 w 150373"/>
                  <a:gd name="connsiteY25" fmla="*/ 41438 h 67503"/>
                  <a:gd name="connsiteX26" fmla="*/ 88553 w 150373"/>
                  <a:gd name="connsiteY26" fmla="*/ 34254 h 67503"/>
                  <a:gd name="connsiteX27" fmla="*/ 100583 w 150373"/>
                  <a:gd name="connsiteY27" fmla="*/ 13536 h 67503"/>
                  <a:gd name="connsiteX28" fmla="*/ 106097 w 150373"/>
                  <a:gd name="connsiteY28" fmla="*/ 23227 h 67503"/>
                  <a:gd name="connsiteX29" fmla="*/ 108269 w 150373"/>
                  <a:gd name="connsiteY29" fmla="*/ 29576 h 67503"/>
                  <a:gd name="connsiteX30" fmla="*/ 3342 w 150373"/>
                  <a:gd name="connsiteY30" fmla="*/ 54137 h 67503"/>
                  <a:gd name="connsiteX31" fmla="*/ 13367 w 150373"/>
                  <a:gd name="connsiteY31" fmla="*/ 44112 h 67503"/>
                  <a:gd name="connsiteX32" fmla="*/ 19381 w 150373"/>
                  <a:gd name="connsiteY32" fmla="*/ 44112 h 67503"/>
                  <a:gd name="connsiteX33" fmla="*/ 20050 w 150373"/>
                  <a:gd name="connsiteY33" fmla="*/ 64162 h 67503"/>
                  <a:gd name="connsiteX34" fmla="*/ 13367 w 150373"/>
                  <a:gd name="connsiteY34" fmla="*/ 64162 h 67503"/>
                  <a:gd name="connsiteX35" fmla="*/ 3342 w 150373"/>
                  <a:gd name="connsiteY35" fmla="*/ 54137 h 67503"/>
                  <a:gd name="connsiteX36" fmla="*/ 23558 w 150373"/>
                  <a:gd name="connsiteY36" fmla="*/ 64162 h 67503"/>
                  <a:gd name="connsiteX37" fmla="*/ 22890 w 150373"/>
                  <a:gd name="connsiteY37" fmla="*/ 44112 h 67503"/>
                  <a:gd name="connsiteX38" fmla="*/ 32915 w 150373"/>
                  <a:gd name="connsiteY38" fmla="*/ 44112 h 67503"/>
                  <a:gd name="connsiteX39" fmla="*/ 43441 w 150373"/>
                  <a:gd name="connsiteY39" fmla="*/ 63159 h 67503"/>
                  <a:gd name="connsiteX40" fmla="*/ 35087 w 150373"/>
                  <a:gd name="connsiteY40" fmla="*/ 64162 h 67503"/>
                  <a:gd name="connsiteX41" fmla="*/ 23558 w 150373"/>
                  <a:gd name="connsiteY41" fmla="*/ 64162 h 67503"/>
                  <a:gd name="connsiteX42" fmla="*/ 46950 w 150373"/>
                  <a:gd name="connsiteY42" fmla="*/ 61989 h 67503"/>
                  <a:gd name="connsiteX43" fmla="*/ 36424 w 150373"/>
                  <a:gd name="connsiteY43" fmla="*/ 43945 h 67503"/>
                  <a:gd name="connsiteX44" fmla="*/ 46950 w 150373"/>
                  <a:gd name="connsiteY44" fmla="*/ 36927 h 67503"/>
                  <a:gd name="connsiteX45" fmla="*/ 61653 w 150373"/>
                  <a:gd name="connsiteY45" fmla="*/ 51129 h 67503"/>
                  <a:gd name="connsiteX46" fmla="*/ 46950 w 150373"/>
                  <a:gd name="connsiteY46" fmla="*/ 61989 h 67503"/>
                  <a:gd name="connsiteX47" fmla="*/ 46950 w 150373"/>
                  <a:gd name="connsiteY47" fmla="*/ 61989 h 67503"/>
                  <a:gd name="connsiteX48" fmla="*/ 63324 w 150373"/>
                  <a:gd name="connsiteY48" fmla="*/ 48456 h 67503"/>
                  <a:gd name="connsiteX49" fmla="*/ 48286 w 150373"/>
                  <a:gd name="connsiteY49" fmla="*/ 33251 h 67503"/>
                  <a:gd name="connsiteX50" fmla="*/ 51461 w 150373"/>
                  <a:gd name="connsiteY50" fmla="*/ 23561 h 67503"/>
                  <a:gd name="connsiteX51" fmla="*/ 53800 w 150373"/>
                  <a:gd name="connsiteY51" fmla="*/ 18214 h 67503"/>
                  <a:gd name="connsiteX52" fmla="*/ 68837 w 150373"/>
                  <a:gd name="connsiteY52" fmla="*/ 34755 h 67503"/>
                  <a:gd name="connsiteX53" fmla="*/ 66833 w 150373"/>
                  <a:gd name="connsiteY53" fmla="*/ 41104 h 67503"/>
                  <a:gd name="connsiteX54" fmla="*/ 63324 w 150373"/>
                  <a:gd name="connsiteY54" fmla="*/ 48456 h 67503"/>
                  <a:gd name="connsiteX55" fmla="*/ 63324 w 150373"/>
                  <a:gd name="connsiteY55" fmla="*/ 48456 h 67503"/>
                  <a:gd name="connsiteX56" fmla="*/ 70508 w 150373"/>
                  <a:gd name="connsiteY56" fmla="*/ 29576 h 67503"/>
                  <a:gd name="connsiteX57" fmla="*/ 69840 w 150373"/>
                  <a:gd name="connsiteY57" fmla="*/ 31414 h 67503"/>
                  <a:gd name="connsiteX58" fmla="*/ 55638 w 150373"/>
                  <a:gd name="connsiteY58" fmla="*/ 15040 h 67503"/>
                  <a:gd name="connsiteX59" fmla="*/ 77526 w 150373"/>
                  <a:gd name="connsiteY59" fmla="*/ 3511 h 67503"/>
                  <a:gd name="connsiteX60" fmla="*/ 76189 w 150373"/>
                  <a:gd name="connsiteY60" fmla="*/ 23895 h 67503"/>
                  <a:gd name="connsiteX61" fmla="*/ 70508 w 150373"/>
                  <a:gd name="connsiteY61" fmla="*/ 29576 h 67503"/>
                  <a:gd name="connsiteX62" fmla="*/ 70508 w 150373"/>
                  <a:gd name="connsiteY62" fmla="*/ 29576 h 67503"/>
                  <a:gd name="connsiteX63" fmla="*/ 79531 w 150373"/>
                  <a:gd name="connsiteY63" fmla="*/ 23561 h 67503"/>
                  <a:gd name="connsiteX64" fmla="*/ 80867 w 150373"/>
                  <a:gd name="connsiteY64" fmla="*/ 3511 h 67503"/>
                  <a:gd name="connsiteX65" fmla="*/ 98244 w 150373"/>
                  <a:gd name="connsiteY65" fmla="*/ 10863 h 67503"/>
                  <a:gd name="connsiteX66" fmla="*/ 87049 w 150373"/>
                  <a:gd name="connsiteY66" fmla="*/ 29242 h 67503"/>
                  <a:gd name="connsiteX67" fmla="*/ 79531 w 150373"/>
                  <a:gd name="connsiteY67" fmla="*/ 23561 h 67503"/>
                  <a:gd name="connsiteX68" fmla="*/ 79531 w 150373"/>
                  <a:gd name="connsiteY68" fmla="*/ 23561 h 67503"/>
                  <a:gd name="connsiteX69" fmla="*/ 93566 w 150373"/>
                  <a:gd name="connsiteY69" fmla="*/ 47119 h 67503"/>
                  <a:gd name="connsiteX70" fmla="*/ 109438 w 150373"/>
                  <a:gd name="connsiteY70" fmla="*/ 32917 h 67503"/>
                  <a:gd name="connsiteX71" fmla="*/ 110107 w 150373"/>
                  <a:gd name="connsiteY71" fmla="*/ 35089 h 67503"/>
                  <a:gd name="connsiteX72" fmla="*/ 115954 w 150373"/>
                  <a:gd name="connsiteY72" fmla="*/ 42274 h 67503"/>
                  <a:gd name="connsiteX73" fmla="*/ 103757 w 150373"/>
                  <a:gd name="connsiteY73" fmla="*/ 58314 h 67503"/>
                  <a:gd name="connsiteX74" fmla="*/ 93566 w 150373"/>
                  <a:gd name="connsiteY74" fmla="*/ 47119 h 67503"/>
                  <a:gd name="connsiteX75" fmla="*/ 137007 w 150373"/>
                  <a:gd name="connsiteY75" fmla="*/ 64162 h 67503"/>
                  <a:gd name="connsiteX76" fmla="*/ 122805 w 150373"/>
                  <a:gd name="connsiteY76" fmla="*/ 64162 h 67503"/>
                  <a:gd name="connsiteX77" fmla="*/ 106598 w 150373"/>
                  <a:gd name="connsiteY77" fmla="*/ 59984 h 67503"/>
                  <a:gd name="connsiteX78" fmla="*/ 119463 w 150373"/>
                  <a:gd name="connsiteY78" fmla="*/ 43611 h 67503"/>
                  <a:gd name="connsiteX79" fmla="*/ 122972 w 150373"/>
                  <a:gd name="connsiteY79" fmla="*/ 44112 h 67503"/>
                  <a:gd name="connsiteX80" fmla="*/ 137007 w 150373"/>
                  <a:gd name="connsiteY80" fmla="*/ 44112 h 67503"/>
                  <a:gd name="connsiteX81" fmla="*/ 147032 w 150373"/>
                  <a:gd name="connsiteY81" fmla="*/ 54137 h 67503"/>
                  <a:gd name="connsiteX82" fmla="*/ 137007 w 150373"/>
                  <a:gd name="connsiteY82" fmla="*/ 64162 h 6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0373" h="67503">
                    <a:moveTo>
                      <a:pt x="137007" y="40770"/>
                    </a:moveTo>
                    <a:lnTo>
                      <a:pt x="122805" y="40770"/>
                    </a:lnTo>
                    <a:cubicBezTo>
                      <a:pt x="118461" y="40770"/>
                      <a:pt x="114618" y="38097"/>
                      <a:pt x="113281" y="33920"/>
                    </a:cubicBezTo>
                    <a:lnTo>
                      <a:pt x="109271" y="21890"/>
                    </a:lnTo>
                    <a:cubicBezTo>
                      <a:pt x="104927" y="8691"/>
                      <a:pt x="92730" y="-165"/>
                      <a:pt x="78862" y="2"/>
                    </a:cubicBezTo>
                    <a:lnTo>
                      <a:pt x="78695" y="2"/>
                    </a:lnTo>
                    <a:cubicBezTo>
                      <a:pt x="64828" y="2"/>
                      <a:pt x="52464" y="9025"/>
                      <a:pt x="48286" y="22224"/>
                    </a:cubicBezTo>
                    <a:lnTo>
                      <a:pt x="44611" y="33753"/>
                    </a:lnTo>
                    <a:cubicBezTo>
                      <a:pt x="43274" y="37930"/>
                      <a:pt x="39431" y="40770"/>
                      <a:pt x="35087" y="40770"/>
                    </a:cubicBezTo>
                    <a:lnTo>
                      <a:pt x="13367" y="40770"/>
                    </a:lnTo>
                    <a:cubicBezTo>
                      <a:pt x="6015" y="40770"/>
                      <a:pt x="0" y="46785"/>
                      <a:pt x="0" y="54137"/>
                    </a:cubicBezTo>
                    <a:cubicBezTo>
                      <a:pt x="0" y="61488"/>
                      <a:pt x="6015" y="67503"/>
                      <a:pt x="13367" y="67503"/>
                    </a:cubicBezTo>
                    <a:lnTo>
                      <a:pt x="35087" y="67503"/>
                    </a:lnTo>
                    <a:cubicBezTo>
                      <a:pt x="51127" y="67503"/>
                      <a:pt x="65162" y="57144"/>
                      <a:pt x="70007" y="41940"/>
                    </a:cubicBezTo>
                    <a:lnTo>
                      <a:pt x="73683" y="30411"/>
                    </a:lnTo>
                    <a:cubicBezTo>
                      <a:pt x="74351" y="28072"/>
                      <a:pt x="76356" y="26568"/>
                      <a:pt x="78695" y="26735"/>
                    </a:cubicBezTo>
                    <a:lnTo>
                      <a:pt x="78695" y="26735"/>
                    </a:lnTo>
                    <a:cubicBezTo>
                      <a:pt x="81034" y="26568"/>
                      <a:pt x="83206" y="28072"/>
                      <a:pt x="83875" y="30411"/>
                    </a:cubicBezTo>
                    <a:lnTo>
                      <a:pt x="87885" y="42441"/>
                    </a:lnTo>
                    <a:cubicBezTo>
                      <a:pt x="92897" y="57478"/>
                      <a:pt x="106932" y="67503"/>
                      <a:pt x="122805" y="67503"/>
                    </a:cubicBezTo>
                    <a:lnTo>
                      <a:pt x="137007" y="67503"/>
                    </a:lnTo>
                    <a:cubicBezTo>
                      <a:pt x="144358" y="67503"/>
                      <a:pt x="150373" y="61488"/>
                      <a:pt x="150373" y="54137"/>
                    </a:cubicBezTo>
                    <a:cubicBezTo>
                      <a:pt x="150373" y="46785"/>
                      <a:pt x="144358" y="40770"/>
                      <a:pt x="137007" y="40770"/>
                    </a:cubicBezTo>
                    <a:close/>
                    <a:moveTo>
                      <a:pt x="108269" y="29576"/>
                    </a:moveTo>
                    <a:cubicBezTo>
                      <a:pt x="102254" y="33419"/>
                      <a:pt x="96740" y="38264"/>
                      <a:pt x="91895" y="43611"/>
                    </a:cubicBezTo>
                    <a:cubicBezTo>
                      <a:pt x="91561" y="42942"/>
                      <a:pt x="91226" y="42107"/>
                      <a:pt x="91059" y="41438"/>
                    </a:cubicBezTo>
                    <a:lnTo>
                      <a:pt x="88553" y="34254"/>
                    </a:lnTo>
                    <a:cubicBezTo>
                      <a:pt x="91226" y="27571"/>
                      <a:pt x="95236" y="18883"/>
                      <a:pt x="100583" y="13536"/>
                    </a:cubicBezTo>
                    <a:cubicBezTo>
                      <a:pt x="102922" y="16376"/>
                      <a:pt x="104760" y="19718"/>
                      <a:pt x="106097" y="23227"/>
                    </a:cubicBezTo>
                    <a:lnTo>
                      <a:pt x="108269" y="29576"/>
                    </a:lnTo>
                    <a:close/>
                    <a:moveTo>
                      <a:pt x="3342" y="54137"/>
                    </a:moveTo>
                    <a:cubicBezTo>
                      <a:pt x="3342" y="48623"/>
                      <a:pt x="7853" y="44112"/>
                      <a:pt x="13367" y="44112"/>
                    </a:cubicBezTo>
                    <a:lnTo>
                      <a:pt x="19381" y="44112"/>
                    </a:lnTo>
                    <a:cubicBezTo>
                      <a:pt x="18212" y="50795"/>
                      <a:pt x="18546" y="57645"/>
                      <a:pt x="20050" y="64162"/>
                    </a:cubicBezTo>
                    <a:lnTo>
                      <a:pt x="13367" y="64162"/>
                    </a:lnTo>
                    <a:cubicBezTo>
                      <a:pt x="7853" y="64162"/>
                      <a:pt x="3342" y="59817"/>
                      <a:pt x="3342" y="54137"/>
                    </a:cubicBezTo>
                    <a:close/>
                    <a:moveTo>
                      <a:pt x="23558" y="64162"/>
                    </a:moveTo>
                    <a:cubicBezTo>
                      <a:pt x="21888" y="57645"/>
                      <a:pt x="21721" y="50795"/>
                      <a:pt x="22890" y="44112"/>
                    </a:cubicBezTo>
                    <a:lnTo>
                      <a:pt x="32915" y="44112"/>
                    </a:lnTo>
                    <a:cubicBezTo>
                      <a:pt x="35087" y="51129"/>
                      <a:pt x="38596" y="57645"/>
                      <a:pt x="43441" y="63159"/>
                    </a:cubicBezTo>
                    <a:cubicBezTo>
                      <a:pt x="40768" y="63827"/>
                      <a:pt x="37927" y="64162"/>
                      <a:pt x="35087" y="64162"/>
                    </a:cubicBezTo>
                    <a:lnTo>
                      <a:pt x="23558" y="64162"/>
                    </a:lnTo>
                    <a:close/>
                    <a:moveTo>
                      <a:pt x="46950" y="61989"/>
                    </a:moveTo>
                    <a:cubicBezTo>
                      <a:pt x="42272" y="56810"/>
                      <a:pt x="38596" y="50628"/>
                      <a:pt x="36424" y="43945"/>
                    </a:cubicBezTo>
                    <a:cubicBezTo>
                      <a:pt x="40935" y="43443"/>
                      <a:pt x="44778" y="40937"/>
                      <a:pt x="46950" y="36927"/>
                    </a:cubicBezTo>
                    <a:cubicBezTo>
                      <a:pt x="52631" y="45114"/>
                      <a:pt x="56641" y="48623"/>
                      <a:pt x="61653" y="51129"/>
                    </a:cubicBezTo>
                    <a:cubicBezTo>
                      <a:pt x="57643" y="56142"/>
                      <a:pt x="52631" y="59817"/>
                      <a:pt x="46950" y="61989"/>
                    </a:cubicBezTo>
                    <a:lnTo>
                      <a:pt x="46950" y="61989"/>
                    </a:lnTo>
                    <a:close/>
                    <a:moveTo>
                      <a:pt x="63324" y="48456"/>
                    </a:moveTo>
                    <a:cubicBezTo>
                      <a:pt x="58980" y="46451"/>
                      <a:pt x="54803" y="43443"/>
                      <a:pt x="48286" y="33251"/>
                    </a:cubicBezTo>
                    <a:lnTo>
                      <a:pt x="51461" y="23561"/>
                    </a:lnTo>
                    <a:cubicBezTo>
                      <a:pt x="52129" y="21723"/>
                      <a:pt x="52798" y="20052"/>
                      <a:pt x="53800" y="18214"/>
                    </a:cubicBezTo>
                    <a:cubicBezTo>
                      <a:pt x="59314" y="26234"/>
                      <a:pt x="64326" y="31748"/>
                      <a:pt x="68837" y="34755"/>
                    </a:cubicBezTo>
                    <a:lnTo>
                      <a:pt x="66833" y="41104"/>
                    </a:lnTo>
                    <a:cubicBezTo>
                      <a:pt x="65997" y="43611"/>
                      <a:pt x="64828" y="46117"/>
                      <a:pt x="63324" y="48456"/>
                    </a:cubicBezTo>
                    <a:lnTo>
                      <a:pt x="63324" y="48456"/>
                    </a:lnTo>
                    <a:close/>
                    <a:moveTo>
                      <a:pt x="70508" y="29576"/>
                    </a:moveTo>
                    <a:lnTo>
                      <a:pt x="69840" y="31414"/>
                    </a:lnTo>
                    <a:cubicBezTo>
                      <a:pt x="65663" y="28239"/>
                      <a:pt x="60818" y="22725"/>
                      <a:pt x="55638" y="15040"/>
                    </a:cubicBezTo>
                    <a:cubicBezTo>
                      <a:pt x="60818" y="8022"/>
                      <a:pt x="68837" y="3678"/>
                      <a:pt x="77526" y="3511"/>
                    </a:cubicBezTo>
                    <a:cubicBezTo>
                      <a:pt x="76189" y="10194"/>
                      <a:pt x="75855" y="17045"/>
                      <a:pt x="76189" y="23895"/>
                    </a:cubicBezTo>
                    <a:cubicBezTo>
                      <a:pt x="73516" y="24730"/>
                      <a:pt x="71344" y="26902"/>
                      <a:pt x="70508" y="29576"/>
                    </a:cubicBezTo>
                    <a:lnTo>
                      <a:pt x="70508" y="29576"/>
                    </a:lnTo>
                    <a:close/>
                    <a:moveTo>
                      <a:pt x="79531" y="23561"/>
                    </a:moveTo>
                    <a:cubicBezTo>
                      <a:pt x="79197" y="16878"/>
                      <a:pt x="79531" y="10194"/>
                      <a:pt x="80867" y="3511"/>
                    </a:cubicBezTo>
                    <a:cubicBezTo>
                      <a:pt x="87383" y="4012"/>
                      <a:pt x="93398" y="6518"/>
                      <a:pt x="98244" y="10863"/>
                    </a:cubicBezTo>
                    <a:cubicBezTo>
                      <a:pt x="93566" y="15708"/>
                      <a:pt x="89723" y="22892"/>
                      <a:pt x="87049" y="29242"/>
                    </a:cubicBezTo>
                    <a:cubicBezTo>
                      <a:pt x="86047" y="26067"/>
                      <a:pt x="83039" y="23895"/>
                      <a:pt x="79531" y="23561"/>
                    </a:cubicBezTo>
                    <a:lnTo>
                      <a:pt x="79531" y="23561"/>
                    </a:lnTo>
                    <a:close/>
                    <a:moveTo>
                      <a:pt x="93566" y="47119"/>
                    </a:moveTo>
                    <a:cubicBezTo>
                      <a:pt x="98077" y="41606"/>
                      <a:pt x="103423" y="36760"/>
                      <a:pt x="109438" y="32917"/>
                    </a:cubicBezTo>
                    <a:lnTo>
                      <a:pt x="110107" y="35089"/>
                    </a:lnTo>
                    <a:cubicBezTo>
                      <a:pt x="111109" y="38097"/>
                      <a:pt x="113114" y="40603"/>
                      <a:pt x="115954" y="42274"/>
                    </a:cubicBezTo>
                    <a:cubicBezTo>
                      <a:pt x="110942" y="46785"/>
                      <a:pt x="106765" y="52299"/>
                      <a:pt x="103757" y="58314"/>
                    </a:cubicBezTo>
                    <a:cubicBezTo>
                      <a:pt x="99580" y="55306"/>
                      <a:pt x="96072" y="51463"/>
                      <a:pt x="93566" y="47119"/>
                    </a:cubicBezTo>
                    <a:close/>
                    <a:moveTo>
                      <a:pt x="137007" y="64162"/>
                    </a:moveTo>
                    <a:lnTo>
                      <a:pt x="122805" y="64162"/>
                    </a:lnTo>
                    <a:cubicBezTo>
                      <a:pt x="117124" y="64162"/>
                      <a:pt x="111610" y="62658"/>
                      <a:pt x="106598" y="59984"/>
                    </a:cubicBezTo>
                    <a:cubicBezTo>
                      <a:pt x="109605" y="53802"/>
                      <a:pt x="114117" y="48122"/>
                      <a:pt x="119463" y="43611"/>
                    </a:cubicBezTo>
                    <a:cubicBezTo>
                      <a:pt x="120633" y="43945"/>
                      <a:pt x="121802" y="44112"/>
                      <a:pt x="122972" y="44112"/>
                    </a:cubicBezTo>
                    <a:lnTo>
                      <a:pt x="137007" y="44112"/>
                    </a:lnTo>
                    <a:cubicBezTo>
                      <a:pt x="142520" y="44112"/>
                      <a:pt x="147032" y="48623"/>
                      <a:pt x="147032" y="54137"/>
                    </a:cubicBezTo>
                    <a:cubicBezTo>
                      <a:pt x="147032" y="59650"/>
                      <a:pt x="142520" y="64162"/>
                      <a:pt x="137007" y="64162"/>
                    </a:cubicBezTo>
                    <a:close/>
                  </a:path>
                </a:pathLst>
              </a:custGeom>
              <a:grpFill/>
              <a:ln w="1588"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sp>
            <p:nvSpPr>
              <p:cNvPr id="53" name="Graphic 37" descr="Worm outline">
                <a:extLst>
                  <a:ext uri="{FF2B5EF4-FFF2-40B4-BE49-F238E27FC236}">
                    <a16:creationId xmlns:a16="http://schemas.microsoft.com/office/drawing/2014/main" id="{8AF4151B-CBF9-423D-8E1B-4993B7BA1E3B}"/>
                  </a:ext>
                </a:extLst>
              </p:cNvPr>
              <p:cNvSpPr/>
              <p:nvPr/>
            </p:nvSpPr>
            <p:spPr>
              <a:xfrm>
                <a:off x="1920260" y="2548840"/>
                <a:ext cx="121325" cy="54463"/>
              </a:xfrm>
              <a:custGeom>
                <a:avLst/>
                <a:gdLst>
                  <a:gd name="connsiteX0" fmla="*/ 137007 w 150373"/>
                  <a:gd name="connsiteY0" fmla="*/ 40770 h 67503"/>
                  <a:gd name="connsiteX1" fmla="*/ 122805 w 150373"/>
                  <a:gd name="connsiteY1" fmla="*/ 40770 h 67503"/>
                  <a:gd name="connsiteX2" fmla="*/ 113281 w 150373"/>
                  <a:gd name="connsiteY2" fmla="*/ 33920 h 67503"/>
                  <a:gd name="connsiteX3" fmla="*/ 109271 w 150373"/>
                  <a:gd name="connsiteY3" fmla="*/ 21890 h 67503"/>
                  <a:gd name="connsiteX4" fmla="*/ 78862 w 150373"/>
                  <a:gd name="connsiteY4" fmla="*/ 2 h 67503"/>
                  <a:gd name="connsiteX5" fmla="*/ 78695 w 150373"/>
                  <a:gd name="connsiteY5" fmla="*/ 2 h 67503"/>
                  <a:gd name="connsiteX6" fmla="*/ 48286 w 150373"/>
                  <a:gd name="connsiteY6" fmla="*/ 22224 h 67503"/>
                  <a:gd name="connsiteX7" fmla="*/ 44611 w 150373"/>
                  <a:gd name="connsiteY7" fmla="*/ 33753 h 67503"/>
                  <a:gd name="connsiteX8" fmla="*/ 35087 w 150373"/>
                  <a:gd name="connsiteY8" fmla="*/ 40770 h 67503"/>
                  <a:gd name="connsiteX9" fmla="*/ 13367 w 150373"/>
                  <a:gd name="connsiteY9" fmla="*/ 40770 h 67503"/>
                  <a:gd name="connsiteX10" fmla="*/ 0 w 150373"/>
                  <a:gd name="connsiteY10" fmla="*/ 54137 h 67503"/>
                  <a:gd name="connsiteX11" fmla="*/ 13367 w 150373"/>
                  <a:gd name="connsiteY11" fmla="*/ 67503 h 67503"/>
                  <a:gd name="connsiteX12" fmla="*/ 35087 w 150373"/>
                  <a:gd name="connsiteY12" fmla="*/ 67503 h 67503"/>
                  <a:gd name="connsiteX13" fmla="*/ 70007 w 150373"/>
                  <a:gd name="connsiteY13" fmla="*/ 41940 h 67503"/>
                  <a:gd name="connsiteX14" fmla="*/ 73683 w 150373"/>
                  <a:gd name="connsiteY14" fmla="*/ 30411 h 67503"/>
                  <a:gd name="connsiteX15" fmla="*/ 78695 w 150373"/>
                  <a:gd name="connsiteY15" fmla="*/ 26735 h 67503"/>
                  <a:gd name="connsiteX16" fmla="*/ 78695 w 150373"/>
                  <a:gd name="connsiteY16" fmla="*/ 26735 h 67503"/>
                  <a:gd name="connsiteX17" fmla="*/ 83875 w 150373"/>
                  <a:gd name="connsiteY17" fmla="*/ 30411 h 67503"/>
                  <a:gd name="connsiteX18" fmla="*/ 87885 w 150373"/>
                  <a:gd name="connsiteY18" fmla="*/ 42441 h 67503"/>
                  <a:gd name="connsiteX19" fmla="*/ 122805 w 150373"/>
                  <a:gd name="connsiteY19" fmla="*/ 67503 h 67503"/>
                  <a:gd name="connsiteX20" fmla="*/ 137007 w 150373"/>
                  <a:gd name="connsiteY20" fmla="*/ 67503 h 67503"/>
                  <a:gd name="connsiteX21" fmla="*/ 150373 w 150373"/>
                  <a:gd name="connsiteY21" fmla="*/ 54137 h 67503"/>
                  <a:gd name="connsiteX22" fmla="*/ 137007 w 150373"/>
                  <a:gd name="connsiteY22" fmla="*/ 40770 h 67503"/>
                  <a:gd name="connsiteX23" fmla="*/ 108269 w 150373"/>
                  <a:gd name="connsiteY23" fmla="*/ 29576 h 67503"/>
                  <a:gd name="connsiteX24" fmla="*/ 91895 w 150373"/>
                  <a:gd name="connsiteY24" fmla="*/ 43611 h 67503"/>
                  <a:gd name="connsiteX25" fmla="*/ 91059 w 150373"/>
                  <a:gd name="connsiteY25" fmla="*/ 41438 h 67503"/>
                  <a:gd name="connsiteX26" fmla="*/ 88553 w 150373"/>
                  <a:gd name="connsiteY26" fmla="*/ 34254 h 67503"/>
                  <a:gd name="connsiteX27" fmla="*/ 100583 w 150373"/>
                  <a:gd name="connsiteY27" fmla="*/ 13536 h 67503"/>
                  <a:gd name="connsiteX28" fmla="*/ 106097 w 150373"/>
                  <a:gd name="connsiteY28" fmla="*/ 23227 h 67503"/>
                  <a:gd name="connsiteX29" fmla="*/ 108269 w 150373"/>
                  <a:gd name="connsiteY29" fmla="*/ 29576 h 67503"/>
                  <a:gd name="connsiteX30" fmla="*/ 3342 w 150373"/>
                  <a:gd name="connsiteY30" fmla="*/ 54137 h 67503"/>
                  <a:gd name="connsiteX31" fmla="*/ 13367 w 150373"/>
                  <a:gd name="connsiteY31" fmla="*/ 44112 h 67503"/>
                  <a:gd name="connsiteX32" fmla="*/ 19381 w 150373"/>
                  <a:gd name="connsiteY32" fmla="*/ 44112 h 67503"/>
                  <a:gd name="connsiteX33" fmla="*/ 20050 w 150373"/>
                  <a:gd name="connsiteY33" fmla="*/ 64162 h 67503"/>
                  <a:gd name="connsiteX34" fmla="*/ 13367 w 150373"/>
                  <a:gd name="connsiteY34" fmla="*/ 64162 h 67503"/>
                  <a:gd name="connsiteX35" fmla="*/ 3342 w 150373"/>
                  <a:gd name="connsiteY35" fmla="*/ 54137 h 67503"/>
                  <a:gd name="connsiteX36" fmla="*/ 23558 w 150373"/>
                  <a:gd name="connsiteY36" fmla="*/ 64162 h 67503"/>
                  <a:gd name="connsiteX37" fmla="*/ 22890 w 150373"/>
                  <a:gd name="connsiteY37" fmla="*/ 44112 h 67503"/>
                  <a:gd name="connsiteX38" fmla="*/ 32915 w 150373"/>
                  <a:gd name="connsiteY38" fmla="*/ 44112 h 67503"/>
                  <a:gd name="connsiteX39" fmla="*/ 43441 w 150373"/>
                  <a:gd name="connsiteY39" fmla="*/ 63159 h 67503"/>
                  <a:gd name="connsiteX40" fmla="*/ 35087 w 150373"/>
                  <a:gd name="connsiteY40" fmla="*/ 64162 h 67503"/>
                  <a:gd name="connsiteX41" fmla="*/ 23558 w 150373"/>
                  <a:gd name="connsiteY41" fmla="*/ 64162 h 67503"/>
                  <a:gd name="connsiteX42" fmla="*/ 46950 w 150373"/>
                  <a:gd name="connsiteY42" fmla="*/ 61989 h 67503"/>
                  <a:gd name="connsiteX43" fmla="*/ 36424 w 150373"/>
                  <a:gd name="connsiteY43" fmla="*/ 43945 h 67503"/>
                  <a:gd name="connsiteX44" fmla="*/ 46950 w 150373"/>
                  <a:gd name="connsiteY44" fmla="*/ 36927 h 67503"/>
                  <a:gd name="connsiteX45" fmla="*/ 61653 w 150373"/>
                  <a:gd name="connsiteY45" fmla="*/ 51129 h 67503"/>
                  <a:gd name="connsiteX46" fmla="*/ 46950 w 150373"/>
                  <a:gd name="connsiteY46" fmla="*/ 61989 h 67503"/>
                  <a:gd name="connsiteX47" fmla="*/ 46950 w 150373"/>
                  <a:gd name="connsiteY47" fmla="*/ 61989 h 67503"/>
                  <a:gd name="connsiteX48" fmla="*/ 63324 w 150373"/>
                  <a:gd name="connsiteY48" fmla="*/ 48456 h 67503"/>
                  <a:gd name="connsiteX49" fmla="*/ 48286 w 150373"/>
                  <a:gd name="connsiteY49" fmla="*/ 33251 h 67503"/>
                  <a:gd name="connsiteX50" fmla="*/ 51461 w 150373"/>
                  <a:gd name="connsiteY50" fmla="*/ 23561 h 67503"/>
                  <a:gd name="connsiteX51" fmla="*/ 53800 w 150373"/>
                  <a:gd name="connsiteY51" fmla="*/ 18214 h 67503"/>
                  <a:gd name="connsiteX52" fmla="*/ 68837 w 150373"/>
                  <a:gd name="connsiteY52" fmla="*/ 34755 h 67503"/>
                  <a:gd name="connsiteX53" fmla="*/ 66833 w 150373"/>
                  <a:gd name="connsiteY53" fmla="*/ 41104 h 67503"/>
                  <a:gd name="connsiteX54" fmla="*/ 63324 w 150373"/>
                  <a:gd name="connsiteY54" fmla="*/ 48456 h 67503"/>
                  <a:gd name="connsiteX55" fmla="*/ 63324 w 150373"/>
                  <a:gd name="connsiteY55" fmla="*/ 48456 h 67503"/>
                  <a:gd name="connsiteX56" fmla="*/ 70508 w 150373"/>
                  <a:gd name="connsiteY56" fmla="*/ 29576 h 67503"/>
                  <a:gd name="connsiteX57" fmla="*/ 69840 w 150373"/>
                  <a:gd name="connsiteY57" fmla="*/ 31414 h 67503"/>
                  <a:gd name="connsiteX58" fmla="*/ 55638 w 150373"/>
                  <a:gd name="connsiteY58" fmla="*/ 15040 h 67503"/>
                  <a:gd name="connsiteX59" fmla="*/ 77526 w 150373"/>
                  <a:gd name="connsiteY59" fmla="*/ 3511 h 67503"/>
                  <a:gd name="connsiteX60" fmla="*/ 76189 w 150373"/>
                  <a:gd name="connsiteY60" fmla="*/ 23895 h 67503"/>
                  <a:gd name="connsiteX61" fmla="*/ 70508 w 150373"/>
                  <a:gd name="connsiteY61" fmla="*/ 29576 h 67503"/>
                  <a:gd name="connsiteX62" fmla="*/ 70508 w 150373"/>
                  <a:gd name="connsiteY62" fmla="*/ 29576 h 67503"/>
                  <a:gd name="connsiteX63" fmla="*/ 79531 w 150373"/>
                  <a:gd name="connsiteY63" fmla="*/ 23561 h 67503"/>
                  <a:gd name="connsiteX64" fmla="*/ 80867 w 150373"/>
                  <a:gd name="connsiteY64" fmla="*/ 3511 h 67503"/>
                  <a:gd name="connsiteX65" fmla="*/ 98244 w 150373"/>
                  <a:gd name="connsiteY65" fmla="*/ 10863 h 67503"/>
                  <a:gd name="connsiteX66" fmla="*/ 87049 w 150373"/>
                  <a:gd name="connsiteY66" fmla="*/ 29242 h 67503"/>
                  <a:gd name="connsiteX67" fmla="*/ 79531 w 150373"/>
                  <a:gd name="connsiteY67" fmla="*/ 23561 h 67503"/>
                  <a:gd name="connsiteX68" fmla="*/ 79531 w 150373"/>
                  <a:gd name="connsiteY68" fmla="*/ 23561 h 67503"/>
                  <a:gd name="connsiteX69" fmla="*/ 93566 w 150373"/>
                  <a:gd name="connsiteY69" fmla="*/ 47119 h 67503"/>
                  <a:gd name="connsiteX70" fmla="*/ 109438 w 150373"/>
                  <a:gd name="connsiteY70" fmla="*/ 32917 h 67503"/>
                  <a:gd name="connsiteX71" fmla="*/ 110107 w 150373"/>
                  <a:gd name="connsiteY71" fmla="*/ 35089 h 67503"/>
                  <a:gd name="connsiteX72" fmla="*/ 115954 w 150373"/>
                  <a:gd name="connsiteY72" fmla="*/ 42274 h 67503"/>
                  <a:gd name="connsiteX73" fmla="*/ 103757 w 150373"/>
                  <a:gd name="connsiteY73" fmla="*/ 58314 h 67503"/>
                  <a:gd name="connsiteX74" fmla="*/ 93566 w 150373"/>
                  <a:gd name="connsiteY74" fmla="*/ 47119 h 67503"/>
                  <a:gd name="connsiteX75" fmla="*/ 137007 w 150373"/>
                  <a:gd name="connsiteY75" fmla="*/ 64162 h 67503"/>
                  <a:gd name="connsiteX76" fmla="*/ 122805 w 150373"/>
                  <a:gd name="connsiteY76" fmla="*/ 64162 h 67503"/>
                  <a:gd name="connsiteX77" fmla="*/ 106598 w 150373"/>
                  <a:gd name="connsiteY77" fmla="*/ 59984 h 67503"/>
                  <a:gd name="connsiteX78" fmla="*/ 119463 w 150373"/>
                  <a:gd name="connsiteY78" fmla="*/ 43611 h 67503"/>
                  <a:gd name="connsiteX79" fmla="*/ 122972 w 150373"/>
                  <a:gd name="connsiteY79" fmla="*/ 44112 h 67503"/>
                  <a:gd name="connsiteX80" fmla="*/ 137007 w 150373"/>
                  <a:gd name="connsiteY80" fmla="*/ 44112 h 67503"/>
                  <a:gd name="connsiteX81" fmla="*/ 147032 w 150373"/>
                  <a:gd name="connsiteY81" fmla="*/ 54137 h 67503"/>
                  <a:gd name="connsiteX82" fmla="*/ 137007 w 150373"/>
                  <a:gd name="connsiteY82" fmla="*/ 64162 h 6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0373" h="67503">
                    <a:moveTo>
                      <a:pt x="137007" y="40770"/>
                    </a:moveTo>
                    <a:lnTo>
                      <a:pt x="122805" y="40770"/>
                    </a:lnTo>
                    <a:cubicBezTo>
                      <a:pt x="118461" y="40770"/>
                      <a:pt x="114618" y="38097"/>
                      <a:pt x="113281" y="33920"/>
                    </a:cubicBezTo>
                    <a:lnTo>
                      <a:pt x="109271" y="21890"/>
                    </a:lnTo>
                    <a:cubicBezTo>
                      <a:pt x="104927" y="8691"/>
                      <a:pt x="92730" y="-165"/>
                      <a:pt x="78862" y="2"/>
                    </a:cubicBezTo>
                    <a:lnTo>
                      <a:pt x="78695" y="2"/>
                    </a:lnTo>
                    <a:cubicBezTo>
                      <a:pt x="64828" y="2"/>
                      <a:pt x="52464" y="9025"/>
                      <a:pt x="48286" y="22224"/>
                    </a:cubicBezTo>
                    <a:lnTo>
                      <a:pt x="44611" y="33753"/>
                    </a:lnTo>
                    <a:cubicBezTo>
                      <a:pt x="43274" y="37930"/>
                      <a:pt x="39431" y="40770"/>
                      <a:pt x="35087" y="40770"/>
                    </a:cubicBezTo>
                    <a:lnTo>
                      <a:pt x="13367" y="40770"/>
                    </a:lnTo>
                    <a:cubicBezTo>
                      <a:pt x="6015" y="40770"/>
                      <a:pt x="0" y="46785"/>
                      <a:pt x="0" y="54137"/>
                    </a:cubicBezTo>
                    <a:cubicBezTo>
                      <a:pt x="0" y="61488"/>
                      <a:pt x="6015" y="67503"/>
                      <a:pt x="13367" y="67503"/>
                    </a:cubicBezTo>
                    <a:lnTo>
                      <a:pt x="35087" y="67503"/>
                    </a:lnTo>
                    <a:cubicBezTo>
                      <a:pt x="51127" y="67503"/>
                      <a:pt x="65162" y="57144"/>
                      <a:pt x="70007" y="41940"/>
                    </a:cubicBezTo>
                    <a:lnTo>
                      <a:pt x="73683" y="30411"/>
                    </a:lnTo>
                    <a:cubicBezTo>
                      <a:pt x="74351" y="28072"/>
                      <a:pt x="76356" y="26568"/>
                      <a:pt x="78695" y="26735"/>
                    </a:cubicBezTo>
                    <a:lnTo>
                      <a:pt x="78695" y="26735"/>
                    </a:lnTo>
                    <a:cubicBezTo>
                      <a:pt x="81034" y="26568"/>
                      <a:pt x="83206" y="28072"/>
                      <a:pt x="83875" y="30411"/>
                    </a:cubicBezTo>
                    <a:lnTo>
                      <a:pt x="87885" y="42441"/>
                    </a:lnTo>
                    <a:cubicBezTo>
                      <a:pt x="92897" y="57478"/>
                      <a:pt x="106932" y="67503"/>
                      <a:pt x="122805" y="67503"/>
                    </a:cubicBezTo>
                    <a:lnTo>
                      <a:pt x="137007" y="67503"/>
                    </a:lnTo>
                    <a:cubicBezTo>
                      <a:pt x="144358" y="67503"/>
                      <a:pt x="150373" y="61488"/>
                      <a:pt x="150373" y="54137"/>
                    </a:cubicBezTo>
                    <a:cubicBezTo>
                      <a:pt x="150373" y="46785"/>
                      <a:pt x="144358" y="40770"/>
                      <a:pt x="137007" y="40770"/>
                    </a:cubicBezTo>
                    <a:close/>
                    <a:moveTo>
                      <a:pt x="108269" y="29576"/>
                    </a:moveTo>
                    <a:cubicBezTo>
                      <a:pt x="102254" y="33419"/>
                      <a:pt x="96740" y="38264"/>
                      <a:pt x="91895" y="43611"/>
                    </a:cubicBezTo>
                    <a:cubicBezTo>
                      <a:pt x="91561" y="42942"/>
                      <a:pt x="91226" y="42107"/>
                      <a:pt x="91059" y="41438"/>
                    </a:cubicBezTo>
                    <a:lnTo>
                      <a:pt x="88553" y="34254"/>
                    </a:lnTo>
                    <a:cubicBezTo>
                      <a:pt x="91226" y="27571"/>
                      <a:pt x="95236" y="18883"/>
                      <a:pt x="100583" y="13536"/>
                    </a:cubicBezTo>
                    <a:cubicBezTo>
                      <a:pt x="102922" y="16376"/>
                      <a:pt x="104760" y="19718"/>
                      <a:pt x="106097" y="23227"/>
                    </a:cubicBezTo>
                    <a:lnTo>
                      <a:pt x="108269" y="29576"/>
                    </a:lnTo>
                    <a:close/>
                    <a:moveTo>
                      <a:pt x="3342" y="54137"/>
                    </a:moveTo>
                    <a:cubicBezTo>
                      <a:pt x="3342" y="48623"/>
                      <a:pt x="7853" y="44112"/>
                      <a:pt x="13367" y="44112"/>
                    </a:cubicBezTo>
                    <a:lnTo>
                      <a:pt x="19381" y="44112"/>
                    </a:lnTo>
                    <a:cubicBezTo>
                      <a:pt x="18212" y="50795"/>
                      <a:pt x="18546" y="57645"/>
                      <a:pt x="20050" y="64162"/>
                    </a:cubicBezTo>
                    <a:lnTo>
                      <a:pt x="13367" y="64162"/>
                    </a:lnTo>
                    <a:cubicBezTo>
                      <a:pt x="7853" y="64162"/>
                      <a:pt x="3342" y="59817"/>
                      <a:pt x="3342" y="54137"/>
                    </a:cubicBezTo>
                    <a:close/>
                    <a:moveTo>
                      <a:pt x="23558" y="64162"/>
                    </a:moveTo>
                    <a:cubicBezTo>
                      <a:pt x="21888" y="57645"/>
                      <a:pt x="21721" y="50795"/>
                      <a:pt x="22890" y="44112"/>
                    </a:cubicBezTo>
                    <a:lnTo>
                      <a:pt x="32915" y="44112"/>
                    </a:lnTo>
                    <a:cubicBezTo>
                      <a:pt x="35087" y="51129"/>
                      <a:pt x="38596" y="57645"/>
                      <a:pt x="43441" y="63159"/>
                    </a:cubicBezTo>
                    <a:cubicBezTo>
                      <a:pt x="40768" y="63827"/>
                      <a:pt x="37927" y="64162"/>
                      <a:pt x="35087" y="64162"/>
                    </a:cubicBezTo>
                    <a:lnTo>
                      <a:pt x="23558" y="64162"/>
                    </a:lnTo>
                    <a:close/>
                    <a:moveTo>
                      <a:pt x="46950" y="61989"/>
                    </a:moveTo>
                    <a:cubicBezTo>
                      <a:pt x="42272" y="56810"/>
                      <a:pt x="38596" y="50628"/>
                      <a:pt x="36424" y="43945"/>
                    </a:cubicBezTo>
                    <a:cubicBezTo>
                      <a:pt x="40935" y="43443"/>
                      <a:pt x="44778" y="40937"/>
                      <a:pt x="46950" y="36927"/>
                    </a:cubicBezTo>
                    <a:cubicBezTo>
                      <a:pt x="52631" y="45114"/>
                      <a:pt x="56641" y="48623"/>
                      <a:pt x="61653" y="51129"/>
                    </a:cubicBezTo>
                    <a:cubicBezTo>
                      <a:pt x="57643" y="56142"/>
                      <a:pt x="52631" y="59817"/>
                      <a:pt x="46950" y="61989"/>
                    </a:cubicBezTo>
                    <a:lnTo>
                      <a:pt x="46950" y="61989"/>
                    </a:lnTo>
                    <a:close/>
                    <a:moveTo>
                      <a:pt x="63324" y="48456"/>
                    </a:moveTo>
                    <a:cubicBezTo>
                      <a:pt x="58980" y="46451"/>
                      <a:pt x="54803" y="43443"/>
                      <a:pt x="48286" y="33251"/>
                    </a:cubicBezTo>
                    <a:lnTo>
                      <a:pt x="51461" y="23561"/>
                    </a:lnTo>
                    <a:cubicBezTo>
                      <a:pt x="52129" y="21723"/>
                      <a:pt x="52798" y="20052"/>
                      <a:pt x="53800" y="18214"/>
                    </a:cubicBezTo>
                    <a:cubicBezTo>
                      <a:pt x="59314" y="26234"/>
                      <a:pt x="64326" y="31748"/>
                      <a:pt x="68837" y="34755"/>
                    </a:cubicBezTo>
                    <a:lnTo>
                      <a:pt x="66833" y="41104"/>
                    </a:lnTo>
                    <a:cubicBezTo>
                      <a:pt x="65997" y="43611"/>
                      <a:pt x="64828" y="46117"/>
                      <a:pt x="63324" y="48456"/>
                    </a:cubicBezTo>
                    <a:lnTo>
                      <a:pt x="63324" y="48456"/>
                    </a:lnTo>
                    <a:close/>
                    <a:moveTo>
                      <a:pt x="70508" y="29576"/>
                    </a:moveTo>
                    <a:lnTo>
                      <a:pt x="69840" y="31414"/>
                    </a:lnTo>
                    <a:cubicBezTo>
                      <a:pt x="65663" y="28239"/>
                      <a:pt x="60818" y="22725"/>
                      <a:pt x="55638" y="15040"/>
                    </a:cubicBezTo>
                    <a:cubicBezTo>
                      <a:pt x="60818" y="8022"/>
                      <a:pt x="68837" y="3678"/>
                      <a:pt x="77526" y="3511"/>
                    </a:cubicBezTo>
                    <a:cubicBezTo>
                      <a:pt x="76189" y="10194"/>
                      <a:pt x="75855" y="17045"/>
                      <a:pt x="76189" y="23895"/>
                    </a:cubicBezTo>
                    <a:cubicBezTo>
                      <a:pt x="73516" y="24730"/>
                      <a:pt x="71344" y="26902"/>
                      <a:pt x="70508" y="29576"/>
                    </a:cubicBezTo>
                    <a:lnTo>
                      <a:pt x="70508" y="29576"/>
                    </a:lnTo>
                    <a:close/>
                    <a:moveTo>
                      <a:pt x="79531" y="23561"/>
                    </a:moveTo>
                    <a:cubicBezTo>
                      <a:pt x="79197" y="16878"/>
                      <a:pt x="79531" y="10194"/>
                      <a:pt x="80867" y="3511"/>
                    </a:cubicBezTo>
                    <a:cubicBezTo>
                      <a:pt x="87383" y="4012"/>
                      <a:pt x="93398" y="6518"/>
                      <a:pt x="98244" y="10863"/>
                    </a:cubicBezTo>
                    <a:cubicBezTo>
                      <a:pt x="93566" y="15708"/>
                      <a:pt x="89723" y="22892"/>
                      <a:pt x="87049" y="29242"/>
                    </a:cubicBezTo>
                    <a:cubicBezTo>
                      <a:pt x="86047" y="26067"/>
                      <a:pt x="83039" y="23895"/>
                      <a:pt x="79531" y="23561"/>
                    </a:cubicBezTo>
                    <a:lnTo>
                      <a:pt x="79531" y="23561"/>
                    </a:lnTo>
                    <a:close/>
                    <a:moveTo>
                      <a:pt x="93566" y="47119"/>
                    </a:moveTo>
                    <a:cubicBezTo>
                      <a:pt x="98077" y="41606"/>
                      <a:pt x="103423" y="36760"/>
                      <a:pt x="109438" y="32917"/>
                    </a:cubicBezTo>
                    <a:lnTo>
                      <a:pt x="110107" y="35089"/>
                    </a:lnTo>
                    <a:cubicBezTo>
                      <a:pt x="111109" y="38097"/>
                      <a:pt x="113114" y="40603"/>
                      <a:pt x="115954" y="42274"/>
                    </a:cubicBezTo>
                    <a:cubicBezTo>
                      <a:pt x="110942" y="46785"/>
                      <a:pt x="106765" y="52299"/>
                      <a:pt x="103757" y="58314"/>
                    </a:cubicBezTo>
                    <a:cubicBezTo>
                      <a:pt x="99580" y="55306"/>
                      <a:pt x="96072" y="51463"/>
                      <a:pt x="93566" y="47119"/>
                    </a:cubicBezTo>
                    <a:close/>
                    <a:moveTo>
                      <a:pt x="137007" y="64162"/>
                    </a:moveTo>
                    <a:lnTo>
                      <a:pt x="122805" y="64162"/>
                    </a:lnTo>
                    <a:cubicBezTo>
                      <a:pt x="117124" y="64162"/>
                      <a:pt x="111610" y="62658"/>
                      <a:pt x="106598" y="59984"/>
                    </a:cubicBezTo>
                    <a:cubicBezTo>
                      <a:pt x="109605" y="53802"/>
                      <a:pt x="114117" y="48122"/>
                      <a:pt x="119463" y="43611"/>
                    </a:cubicBezTo>
                    <a:cubicBezTo>
                      <a:pt x="120633" y="43945"/>
                      <a:pt x="121802" y="44112"/>
                      <a:pt x="122972" y="44112"/>
                    </a:cubicBezTo>
                    <a:lnTo>
                      <a:pt x="137007" y="44112"/>
                    </a:lnTo>
                    <a:cubicBezTo>
                      <a:pt x="142520" y="44112"/>
                      <a:pt x="147032" y="48623"/>
                      <a:pt x="147032" y="54137"/>
                    </a:cubicBezTo>
                    <a:cubicBezTo>
                      <a:pt x="147032" y="59650"/>
                      <a:pt x="142520" y="64162"/>
                      <a:pt x="137007" y="64162"/>
                    </a:cubicBezTo>
                    <a:close/>
                  </a:path>
                </a:pathLst>
              </a:custGeom>
              <a:grpFill/>
              <a:ln w="1588"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sp>
            <p:nvSpPr>
              <p:cNvPr id="54" name="Graphic 38" descr="Worm outline">
                <a:extLst>
                  <a:ext uri="{FF2B5EF4-FFF2-40B4-BE49-F238E27FC236}">
                    <a16:creationId xmlns:a16="http://schemas.microsoft.com/office/drawing/2014/main" id="{719F7BA1-C8BC-4956-A5A8-639072B6645D}"/>
                  </a:ext>
                </a:extLst>
              </p:cNvPr>
              <p:cNvSpPr/>
              <p:nvPr/>
            </p:nvSpPr>
            <p:spPr>
              <a:xfrm>
                <a:off x="1856316" y="2605348"/>
                <a:ext cx="121325" cy="54463"/>
              </a:xfrm>
              <a:custGeom>
                <a:avLst/>
                <a:gdLst>
                  <a:gd name="connsiteX0" fmla="*/ 137007 w 150373"/>
                  <a:gd name="connsiteY0" fmla="*/ 40770 h 67503"/>
                  <a:gd name="connsiteX1" fmla="*/ 122805 w 150373"/>
                  <a:gd name="connsiteY1" fmla="*/ 40770 h 67503"/>
                  <a:gd name="connsiteX2" fmla="*/ 113281 w 150373"/>
                  <a:gd name="connsiteY2" fmla="*/ 33920 h 67503"/>
                  <a:gd name="connsiteX3" fmla="*/ 109271 w 150373"/>
                  <a:gd name="connsiteY3" fmla="*/ 21890 h 67503"/>
                  <a:gd name="connsiteX4" fmla="*/ 78862 w 150373"/>
                  <a:gd name="connsiteY4" fmla="*/ 2 h 67503"/>
                  <a:gd name="connsiteX5" fmla="*/ 78695 w 150373"/>
                  <a:gd name="connsiteY5" fmla="*/ 2 h 67503"/>
                  <a:gd name="connsiteX6" fmla="*/ 48286 w 150373"/>
                  <a:gd name="connsiteY6" fmla="*/ 22224 h 67503"/>
                  <a:gd name="connsiteX7" fmla="*/ 44611 w 150373"/>
                  <a:gd name="connsiteY7" fmla="*/ 33753 h 67503"/>
                  <a:gd name="connsiteX8" fmla="*/ 35087 w 150373"/>
                  <a:gd name="connsiteY8" fmla="*/ 40770 h 67503"/>
                  <a:gd name="connsiteX9" fmla="*/ 13367 w 150373"/>
                  <a:gd name="connsiteY9" fmla="*/ 40770 h 67503"/>
                  <a:gd name="connsiteX10" fmla="*/ 0 w 150373"/>
                  <a:gd name="connsiteY10" fmla="*/ 54137 h 67503"/>
                  <a:gd name="connsiteX11" fmla="*/ 13367 w 150373"/>
                  <a:gd name="connsiteY11" fmla="*/ 67503 h 67503"/>
                  <a:gd name="connsiteX12" fmla="*/ 35087 w 150373"/>
                  <a:gd name="connsiteY12" fmla="*/ 67503 h 67503"/>
                  <a:gd name="connsiteX13" fmla="*/ 70007 w 150373"/>
                  <a:gd name="connsiteY13" fmla="*/ 41940 h 67503"/>
                  <a:gd name="connsiteX14" fmla="*/ 73683 w 150373"/>
                  <a:gd name="connsiteY14" fmla="*/ 30411 h 67503"/>
                  <a:gd name="connsiteX15" fmla="*/ 78695 w 150373"/>
                  <a:gd name="connsiteY15" fmla="*/ 26735 h 67503"/>
                  <a:gd name="connsiteX16" fmla="*/ 78695 w 150373"/>
                  <a:gd name="connsiteY16" fmla="*/ 26735 h 67503"/>
                  <a:gd name="connsiteX17" fmla="*/ 83875 w 150373"/>
                  <a:gd name="connsiteY17" fmla="*/ 30411 h 67503"/>
                  <a:gd name="connsiteX18" fmla="*/ 87885 w 150373"/>
                  <a:gd name="connsiteY18" fmla="*/ 42441 h 67503"/>
                  <a:gd name="connsiteX19" fmla="*/ 122805 w 150373"/>
                  <a:gd name="connsiteY19" fmla="*/ 67503 h 67503"/>
                  <a:gd name="connsiteX20" fmla="*/ 137007 w 150373"/>
                  <a:gd name="connsiteY20" fmla="*/ 67503 h 67503"/>
                  <a:gd name="connsiteX21" fmla="*/ 150373 w 150373"/>
                  <a:gd name="connsiteY21" fmla="*/ 54137 h 67503"/>
                  <a:gd name="connsiteX22" fmla="*/ 137007 w 150373"/>
                  <a:gd name="connsiteY22" fmla="*/ 40770 h 67503"/>
                  <a:gd name="connsiteX23" fmla="*/ 108269 w 150373"/>
                  <a:gd name="connsiteY23" fmla="*/ 29576 h 67503"/>
                  <a:gd name="connsiteX24" fmla="*/ 91895 w 150373"/>
                  <a:gd name="connsiteY24" fmla="*/ 43611 h 67503"/>
                  <a:gd name="connsiteX25" fmla="*/ 91059 w 150373"/>
                  <a:gd name="connsiteY25" fmla="*/ 41438 h 67503"/>
                  <a:gd name="connsiteX26" fmla="*/ 88553 w 150373"/>
                  <a:gd name="connsiteY26" fmla="*/ 34254 h 67503"/>
                  <a:gd name="connsiteX27" fmla="*/ 100583 w 150373"/>
                  <a:gd name="connsiteY27" fmla="*/ 13536 h 67503"/>
                  <a:gd name="connsiteX28" fmla="*/ 106097 w 150373"/>
                  <a:gd name="connsiteY28" fmla="*/ 23227 h 67503"/>
                  <a:gd name="connsiteX29" fmla="*/ 108269 w 150373"/>
                  <a:gd name="connsiteY29" fmla="*/ 29576 h 67503"/>
                  <a:gd name="connsiteX30" fmla="*/ 3342 w 150373"/>
                  <a:gd name="connsiteY30" fmla="*/ 54137 h 67503"/>
                  <a:gd name="connsiteX31" fmla="*/ 13367 w 150373"/>
                  <a:gd name="connsiteY31" fmla="*/ 44112 h 67503"/>
                  <a:gd name="connsiteX32" fmla="*/ 19381 w 150373"/>
                  <a:gd name="connsiteY32" fmla="*/ 44112 h 67503"/>
                  <a:gd name="connsiteX33" fmla="*/ 20050 w 150373"/>
                  <a:gd name="connsiteY33" fmla="*/ 64162 h 67503"/>
                  <a:gd name="connsiteX34" fmla="*/ 13367 w 150373"/>
                  <a:gd name="connsiteY34" fmla="*/ 64162 h 67503"/>
                  <a:gd name="connsiteX35" fmla="*/ 3342 w 150373"/>
                  <a:gd name="connsiteY35" fmla="*/ 54137 h 67503"/>
                  <a:gd name="connsiteX36" fmla="*/ 23558 w 150373"/>
                  <a:gd name="connsiteY36" fmla="*/ 64162 h 67503"/>
                  <a:gd name="connsiteX37" fmla="*/ 22890 w 150373"/>
                  <a:gd name="connsiteY37" fmla="*/ 44112 h 67503"/>
                  <a:gd name="connsiteX38" fmla="*/ 32915 w 150373"/>
                  <a:gd name="connsiteY38" fmla="*/ 44112 h 67503"/>
                  <a:gd name="connsiteX39" fmla="*/ 43441 w 150373"/>
                  <a:gd name="connsiteY39" fmla="*/ 63159 h 67503"/>
                  <a:gd name="connsiteX40" fmla="*/ 35087 w 150373"/>
                  <a:gd name="connsiteY40" fmla="*/ 64162 h 67503"/>
                  <a:gd name="connsiteX41" fmla="*/ 23558 w 150373"/>
                  <a:gd name="connsiteY41" fmla="*/ 64162 h 67503"/>
                  <a:gd name="connsiteX42" fmla="*/ 46950 w 150373"/>
                  <a:gd name="connsiteY42" fmla="*/ 61989 h 67503"/>
                  <a:gd name="connsiteX43" fmla="*/ 36424 w 150373"/>
                  <a:gd name="connsiteY43" fmla="*/ 43945 h 67503"/>
                  <a:gd name="connsiteX44" fmla="*/ 46950 w 150373"/>
                  <a:gd name="connsiteY44" fmla="*/ 36927 h 67503"/>
                  <a:gd name="connsiteX45" fmla="*/ 61653 w 150373"/>
                  <a:gd name="connsiteY45" fmla="*/ 51129 h 67503"/>
                  <a:gd name="connsiteX46" fmla="*/ 46950 w 150373"/>
                  <a:gd name="connsiteY46" fmla="*/ 61989 h 67503"/>
                  <a:gd name="connsiteX47" fmla="*/ 46950 w 150373"/>
                  <a:gd name="connsiteY47" fmla="*/ 61989 h 67503"/>
                  <a:gd name="connsiteX48" fmla="*/ 63324 w 150373"/>
                  <a:gd name="connsiteY48" fmla="*/ 48456 h 67503"/>
                  <a:gd name="connsiteX49" fmla="*/ 48286 w 150373"/>
                  <a:gd name="connsiteY49" fmla="*/ 33251 h 67503"/>
                  <a:gd name="connsiteX50" fmla="*/ 51461 w 150373"/>
                  <a:gd name="connsiteY50" fmla="*/ 23561 h 67503"/>
                  <a:gd name="connsiteX51" fmla="*/ 53800 w 150373"/>
                  <a:gd name="connsiteY51" fmla="*/ 18214 h 67503"/>
                  <a:gd name="connsiteX52" fmla="*/ 68837 w 150373"/>
                  <a:gd name="connsiteY52" fmla="*/ 34755 h 67503"/>
                  <a:gd name="connsiteX53" fmla="*/ 66833 w 150373"/>
                  <a:gd name="connsiteY53" fmla="*/ 41104 h 67503"/>
                  <a:gd name="connsiteX54" fmla="*/ 63324 w 150373"/>
                  <a:gd name="connsiteY54" fmla="*/ 48456 h 67503"/>
                  <a:gd name="connsiteX55" fmla="*/ 63324 w 150373"/>
                  <a:gd name="connsiteY55" fmla="*/ 48456 h 67503"/>
                  <a:gd name="connsiteX56" fmla="*/ 70508 w 150373"/>
                  <a:gd name="connsiteY56" fmla="*/ 29576 h 67503"/>
                  <a:gd name="connsiteX57" fmla="*/ 69840 w 150373"/>
                  <a:gd name="connsiteY57" fmla="*/ 31414 h 67503"/>
                  <a:gd name="connsiteX58" fmla="*/ 55638 w 150373"/>
                  <a:gd name="connsiteY58" fmla="*/ 15040 h 67503"/>
                  <a:gd name="connsiteX59" fmla="*/ 77526 w 150373"/>
                  <a:gd name="connsiteY59" fmla="*/ 3511 h 67503"/>
                  <a:gd name="connsiteX60" fmla="*/ 76189 w 150373"/>
                  <a:gd name="connsiteY60" fmla="*/ 23895 h 67503"/>
                  <a:gd name="connsiteX61" fmla="*/ 70508 w 150373"/>
                  <a:gd name="connsiteY61" fmla="*/ 29576 h 67503"/>
                  <a:gd name="connsiteX62" fmla="*/ 70508 w 150373"/>
                  <a:gd name="connsiteY62" fmla="*/ 29576 h 67503"/>
                  <a:gd name="connsiteX63" fmla="*/ 79531 w 150373"/>
                  <a:gd name="connsiteY63" fmla="*/ 23561 h 67503"/>
                  <a:gd name="connsiteX64" fmla="*/ 80867 w 150373"/>
                  <a:gd name="connsiteY64" fmla="*/ 3511 h 67503"/>
                  <a:gd name="connsiteX65" fmla="*/ 98244 w 150373"/>
                  <a:gd name="connsiteY65" fmla="*/ 10863 h 67503"/>
                  <a:gd name="connsiteX66" fmla="*/ 87049 w 150373"/>
                  <a:gd name="connsiteY66" fmla="*/ 29242 h 67503"/>
                  <a:gd name="connsiteX67" fmla="*/ 79531 w 150373"/>
                  <a:gd name="connsiteY67" fmla="*/ 23561 h 67503"/>
                  <a:gd name="connsiteX68" fmla="*/ 79531 w 150373"/>
                  <a:gd name="connsiteY68" fmla="*/ 23561 h 67503"/>
                  <a:gd name="connsiteX69" fmla="*/ 93566 w 150373"/>
                  <a:gd name="connsiteY69" fmla="*/ 47119 h 67503"/>
                  <a:gd name="connsiteX70" fmla="*/ 109438 w 150373"/>
                  <a:gd name="connsiteY70" fmla="*/ 32917 h 67503"/>
                  <a:gd name="connsiteX71" fmla="*/ 110107 w 150373"/>
                  <a:gd name="connsiteY71" fmla="*/ 35089 h 67503"/>
                  <a:gd name="connsiteX72" fmla="*/ 115954 w 150373"/>
                  <a:gd name="connsiteY72" fmla="*/ 42274 h 67503"/>
                  <a:gd name="connsiteX73" fmla="*/ 103757 w 150373"/>
                  <a:gd name="connsiteY73" fmla="*/ 58314 h 67503"/>
                  <a:gd name="connsiteX74" fmla="*/ 93566 w 150373"/>
                  <a:gd name="connsiteY74" fmla="*/ 47119 h 67503"/>
                  <a:gd name="connsiteX75" fmla="*/ 137007 w 150373"/>
                  <a:gd name="connsiteY75" fmla="*/ 64162 h 67503"/>
                  <a:gd name="connsiteX76" fmla="*/ 122805 w 150373"/>
                  <a:gd name="connsiteY76" fmla="*/ 64162 h 67503"/>
                  <a:gd name="connsiteX77" fmla="*/ 106598 w 150373"/>
                  <a:gd name="connsiteY77" fmla="*/ 59984 h 67503"/>
                  <a:gd name="connsiteX78" fmla="*/ 119463 w 150373"/>
                  <a:gd name="connsiteY78" fmla="*/ 43611 h 67503"/>
                  <a:gd name="connsiteX79" fmla="*/ 122972 w 150373"/>
                  <a:gd name="connsiteY79" fmla="*/ 44112 h 67503"/>
                  <a:gd name="connsiteX80" fmla="*/ 137007 w 150373"/>
                  <a:gd name="connsiteY80" fmla="*/ 44112 h 67503"/>
                  <a:gd name="connsiteX81" fmla="*/ 147032 w 150373"/>
                  <a:gd name="connsiteY81" fmla="*/ 54137 h 67503"/>
                  <a:gd name="connsiteX82" fmla="*/ 137007 w 150373"/>
                  <a:gd name="connsiteY82" fmla="*/ 64162 h 6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0373" h="67503">
                    <a:moveTo>
                      <a:pt x="137007" y="40770"/>
                    </a:moveTo>
                    <a:lnTo>
                      <a:pt x="122805" y="40770"/>
                    </a:lnTo>
                    <a:cubicBezTo>
                      <a:pt x="118461" y="40770"/>
                      <a:pt x="114618" y="38097"/>
                      <a:pt x="113281" y="33920"/>
                    </a:cubicBezTo>
                    <a:lnTo>
                      <a:pt x="109271" y="21890"/>
                    </a:lnTo>
                    <a:cubicBezTo>
                      <a:pt x="104927" y="8691"/>
                      <a:pt x="92730" y="-165"/>
                      <a:pt x="78862" y="2"/>
                    </a:cubicBezTo>
                    <a:lnTo>
                      <a:pt x="78695" y="2"/>
                    </a:lnTo>
                    <a:cubicBezTo>
                      <a:pt x="64828" y="2"/>
                      <a:pt x="52464" y="9025"/>
                      <a:pt x="48286" y="22224"/>
                    </a:cubicBezTo>
                    <a:lnTo>
                      <a:pt x="44611" y="33753"/>
                    </a:lnTo>
                    <a:cubicBezTo>
                      <a:pt x="43274" y="37930"/>
                      <a:pt x="39431" y="40770"/>
                      <a:pt x="35087" y="40770"/>
                    </a:cubicBezTo>
                    <a:lnTo>
                      <a:pt x="13367" y="40770"/>
                    </a:lnTo>
                    <a:cubicBezTo>
                      <a:pt x="6015" y="40770"/>
                      <a:pt x="0" y="46785"/>
                      <a:pt x="0" y="54137"/>
                    </a:cubicBezTo>
                    <a:cubicBezTo>
                      <a:pt x="0" y="61488"/>
                      <a:pt x="6015" y="67503"/>
                      <a:pt x="13367" y="67503"/>
                    </a:cubicBezTo>
                    <a:lnTo>
                      <a:pt x="35087" y="67503"/>
                    </a:lnTo>
                    <a:cubicBezTo>
                      <a:pt x="51127" y="67503"/>
                      <a:pt x="65162" y="57144"/>
                      <a:pt x="70007" y="41940"/>
                    </a:cubicBezTo>
                    <a:lnTo>
                      <a:pt x="73683" y="30411"/>
                    </a:lnTo>
                    <a:cubicBezTo>
                      <a:pt x="74351" y="28072"/>
                      <a:pt x="76356" y="26568"/>
                      <a:pt x="78695" y="26735"/>
                    </a:cubicBezTo>
                    <a:lnTo>
                      <a:pt x="78695" y="26735"/>
                    </a:lnTo>
                    <a:cubicBezTo>
                      <a:pt x="81034" y="26568"/>
                      <a:pt x="83206" y="28072"/>
                      <a:pt x="83875" y="30411"/>
                    </a:cubicBezTo>
                    <a:lnTo>
                      <a:pt x="87885" y="42441"/>
                    </a:lnTo>
                    <a:cubicBezTo>
                      <a:pt x="92897" y="57478"/>
                      <a:pt x="106932" y="67503"/>
                      <a:pt x="122805" y="67503"/>
                    </a:cubicBezTo>
                    <a:lnTo>
                      <a:pt x="137007" y="67503"/>
                    </a:lnTo>
                    <a:cubicBezTo>
                      <a:pt x="144358" y="67503"/>
                      <a:pt x="150373" y="61488"/>
                      <a:pt x="150373" y="54137"/>
                    </a:cubicBezTo>
                    <a:cubicBezTo>
                      <a:pt x="150373" y="46785"/>
                      <a:pt x="144358" y="40770"/>
                      <a:pt x="137007" y="40770"/>
                    </a:cubicBezTo>
                    <a:close/>
                    <a:moveTo>
                      <a:pt x="108269" y="29576"/>
                    </a:moveTo>
                    <a:cubicBezTo>
                      <a:pt x="102254" y="33419"/>
                      <a:pt x="96740" y="38264"/>
                      <a:pt x="91895" y="43611"/>
                    </a:cubicBezTo>
                    <a:cubicBezTo>
                      <a:pt x="91561" y="42942"/>
                      <a:pt x="91226" y="42107"/>
                      <a:pt x="91059" y="41438"/>
                    </a:cubicBezTo>
                    <a:lnTo>
                      <a:pt x="88553" y="34254"/>
                    </a:lnTo>
                    <a:cubicBezTo>
                      <a:pt x="91226" y="27571"/>
                      <a:pt x="95236" y="18883"/>
                      <a:pt x="100583" y="13536"/>
                    </a:cubicBezTo>
                    <a:cubicBezTo>
                      <a:pt x="102922" y="16376"/>
                      <a:pt x="104760" y="19718"/>
                      <a:pt x="106097" y="23227"/>
                    </a:cubicBezTo>
                    <a:lnTo>
                      <a:pt x="108269" y="29576"/>
                    </a:lnTo>
                    <a:close/>
                    <a:moveTo>
                      <a:pt x="3342" y="54137"/>
                    </a:moveTo>
                    <a:cubicBezTo>
                      <a:pt x="3342" y="48623"/>
                      <a:pt x="7853" y="44112"/>
                      <a:pt x="13367" y="44112"/>
                    </a:cubicBezTo>
                    <a:lnTo>
                      <a:pt x="19381" y="44112"/>
                    </a:lnTo>
                    <a:cubicBezTo>
                      <a:pt x="18212" y="50795"/>
                      <a:pt x="18546" y="57645"/>
                      <a:pt x="20050" y="64162"/>
                    </a:cubicBezTo>
                    <a:lnTo>
                      <a:pt x="13367" y="64162"/>
                    </a:lnTo>
                    <a:cubicBezTo>
                      <a:pt x="7853" y="64162"/>
                      <a:pt x="3342" y="59817"/>
                      <a:pt x="3342" y="54137"/>
                    </a:cubicBezTo>
                    <a:close/>
                    <a:moveTo>
                      <a:pt x="23558" y="64162"/>
                    </a:moveTo>
                    <a:cubicBezTo>
                      <a:pt x="21888" y="57645"/>
                      <a:pt x="21721" y="50795"/>
                      <a:pt x="22890" y="44112"/>
                    </a:cubicBezTo>
                    <a:lnTo>
                      <a:pt x="32915" y="44112"/>
                    </a:lnTo>
                    <a:cubicBezTo>
                      <a:pt x="35087" y="51129"/>
                      <a:pt x="38596" y="57645"/>
                      <a:pt x="43441" y="63159"/>
                    </a:cubicBezTo>
                    <a:cubicBezTo>
                      <a:pt x="40768" y="63827"/>
                      <a:pt x="37927" y="64162"/>
                      <a:pt x="35087" y="64162"/>
                    </a:cubicBezTo>
                    <a:lnTo>
                      <a:pt x="23558" y="64162"/>
                    </a:lnTo>
                    <a:close/>
                    <a:moveTo>
                      <a:pt x="46950" y="61989"/>
                    </a:moveTo>
                    <a:cubicBezTo>
                      <a:pt x="42272" y="56810"/>
                      <a:pt x="38596" y="50628"/>
                      <a:pt x="36424" y="43945"/>
                    </a:cubicBezTo>
                    <a:cubicBezTo>
                      <a:pt x="40935" y="43443"/>
                      <a:pt x="44778" y="40937"/>
                      <a:pt x="46950" y="36927"/>
                    </a:cubicBezTo>
                    <a:cubicBezTo>
                      <a:pt x="52631" y="45114"/>
                      <a:pt x="56641" y="48623"/>
                      <a:pt x="61653" y="51129"/>
                    </a:cubicBezTo>
                    <a:cubicBezTo>
                      <a:pt x="57643" y="56142"/>
                      <a:pt x="52631" y="59817"/>
                      <a:pt x="46950" y="61989"/>
                    </a:cubicBezTo>
                    <a:lnTo>
                      <a:pt x="46950" y="61989"/>
                    </a:lnTo>
                    <a:close/>
                    <a:moveTo>
                      <a:pt x="63324" y="48456"/>
                    </a:moveTo>
                    <a:cubicBezTo>
                      <a:pt x="58980" y="46451"/>
                      <a:pt x="54803" y="43443"/>
                      <a:pt x="48286" y="33251"/>
                    </a:cubicBezTo>
                    <a:lnTo>
                      <a:pt x="51461" y="23561"/>
                    </a:lnTo>
                    <a:cubicBezTo>
                      <a:pt x="52129" y="21723"/>
                      <a:pt x="52798" y="20052"/>
                      <a:pt x="53800" y="18214"/>
                    </a:cubicBezTo>
                    <a:cubicBezTo>
                      <a:pt x="59314" y="26234"/>
                      <a:pt x="64326" y="31748"/>
                      <a:pt x="68837" y="34755"/>
                    </a:cubicBezTo>
                    <a:lnTo>
                      <a:pt x="66833" y="41104"/>
                    </a:lnTo>
                    <a:cubicBezTo>
                      <a:pt x="65997" y="43611"/>
                      <a:pt x="64828" y="46117"/>
                      <a:pt x="63324" y="48456"/>
                    </a:cubicBezTo>
                    <a:lnTo>
                      <a:pt x="63324" y="48456"/>
                    </a:lnTo>
                    <a:close/>
                    <a:moveTo>
                      <a:pt x="70508" y="29576"/>
                    </a:moveTo>
                    <a:lnTo>
                      <a:pt x="69840" y="31414"/>
                    </a:lnTo>
                    <a:cubicBezTo>
                      <a:pt x="65663" y="28239"/>
                      <a:pt x="60818" y="22725"/>
                      <a:pt x="55638" y="15040"/>
                    </a:cubicBezTo>
                    <a:cubicBezTo>
                      <a:pt x="60818" y="8022"/>
                      <a:pt x="68837" y="3678"/>
                      <a:pt x="77526" y="3511"/>
                    </a:cubicBezTo>
                    <a:cubicBezTo>
                      <a:pt x="76189" y="10194"/>
                      <a:pt x="75855" y="17045"/>
                      <a:pt x="76189" y="23895"/>
                    </a:cubicBezTo>
                    <a:cubicBezTo>
                      <a:pt x="73516" y="24730"/>
                      <a:pt x="71344" y="26902"/>
                      <a:pt x="70508" y="29576"/>
                    </a:cubicBezTo>
                    <a:lnTo>
                      <a:pt x="70508" y="29576"/>
                    </a:lnTo>
                    <a:close/>
                    <a:moveTo>
                      <a:pt x="79531" y="23561"/>
                    </a:moveTo>
                    <a:cubicBezTo>
                      <a:pt x="79197" y="16878"/>
                      <a:pt x="79531" y="10194"/>
                      <a:pt x="80867" y="3511"/>
                    </a:cubicBezTo>
                    <a:cubicBezTo>
                      <a:pt x="87383" y="4012"/>
                      <a:pt x="93398" y="6518"/>
                      <a:pt x="98244" y="10863"/>
                    </a:cubicBezTo>
                    <a:cubicBezTo>
                      <a:pt x="93566" y="15708"/>
                      <a:pt x="89723" y="22892"/>
                      <a:pt x="87049" y="29242"/>
                    </a:cubicBezTo>
                    <a:cubicBezTo>
                      <a:pt x="86047" y="26067"/>
                      <a:pt x="83039" y="23895"/>
                      <a:pt x="79531" y="23561"/>
                    </a:cubicBezTo>
                    <a:lnTo>
                      <a:pt x="79531" y="23561"/>
                    </a:lnTo>
                    <a:close/>
                    <a:moveTo>
                      <a:pt x="93566" y="47119"/>
                    </a:moveTo>
                    <a:cubicBezTo>
                      <a:pt x="98077" y="41606"/>
                      <a:pt x="103423" y="36760"/>
                      <a:pt x="109438" y="32917"/>
                    </a:cubicBezTo>
                    <a:lnTo>
                      <a:pt x="110107" y="35089"/>
                    </a:lnTo>
                    <a:cubicBezTo>
                      <a:pt x="111109" y="38097"/>
                      <a:pt x="113114" y="40603"/>
                      <a:pt x="115954" y="42274"/>
                    </a:cubicBezTo>
                    <a:cubicBezTo>
                      <a:pt x="110942" y="46785"/>
                      <a:pt x="106765" y="52299"/>
                      <a:pt x="103757" y="58314"/>
                    </a:cubicBezTo>
                    <a:cubicBezTo>
                      <a:pt x="99580" y="55306"/>
                      <a:pt x="96072" y="51463"/>
                      <a:pt x="93566" y="47119"/>
                    </a:cubicBezTo>
                    <a:close/>
                    <a:moveTo>
                      <a:pt x="137007" y="64162"/>
                    </a:moveTo>
                    <a:lnTo>
                      <a:pt x="122805" y="64162"/>
                    </a:lnTo>
                    <a:cubicBezTo>
                      <a:pt x="117124" y="64162"/>
                      <a:pt x="111610" y="62658"/>
                      <a:pt x="106598" y="59984"/>
                    </a:cubicBezTo>
                    <a:cubicBezTo>
                      <a:pt x="109605" y="53802"/>
                      <a:pt x="114117" y="48122"/>
                      <a:pt x="119463" y="43611"/>
                    </a:cubicBezTo>
                    <a:cubicBezTo>
                      <a:pt x="120633" y="43945"/>
                      <a:pt x="121802" y="44112"/>
                      <a:pt x="122972" y="44112"/>
                    </a:cubicBezTo>
                    <a:lnTo>
                      <a:pt x="137007" y="44112"/>
                    </a:lnTo>
                    <a:cubicBezTo>
                      <a:pt x="142520" y="44112"/>
                      <a:pt x="147032" y="48623"/>
                      <a:pt x="147032" y="54137"/>
                    </a:cubicBezTo>
                    <a:cubicBezTo>
                      <a:pt x="147032" y="59650"/>
                      <a:pt x="142520" y="64162"/>
                      <a:pt x="137007" y="64162"/>
                    </a:cubicBezTo>
                    <a:close/>
                  </a:path>
                </a:pathLst>
              </a:custGeom>
              <a:grpFill/>
              <a:ln w="1588"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grpSp>
      </p:grpSp>
      <p:grpSp>
        <p:nvGrpSpPr>
          <p:cNvPr id="3" name="Group 2">
            <a:extLst>
              <a:ext uri="{FF2B5EF4-FFF2-40B4-BE49-F238E27FC236}">
                <a16:creationId xmlns:a16="http://schemas.microsoft.com/office/drawing/2014/main" id="{C348B05C-089E-41D1-9A7B-5AFD9DF2BA1B}"/>
              </a:ext>
            </a:extLst>
          </p:cNvPr>
          <p:cNvGrpSpPr/>
          <p:nvPr/>
        </p:nvGrpSpPr>
        <p:grpSpPr>
          <a:xfrm>
            <a:off x="2729744" y="1447099"/>
            <a:ext cx="1577601" cy="2130560"/>
            <a:chOff x="2729744" y="1447099"/>
            <a:chExt cx="1577601" cy="2130560"/>
          </a:xfrm>
        </p:grpSpPr>
        <p:sp>
          <p:nvSpPr>
            <p:cNvPr id="12" name="Freeform 15">
              <a:extLst>
                <a:ext uri="{FF2B5EF4-FFF2-40B4-BE49-F238E27FC236}">
                  <a16:creationId xmlns:a16="http://schemas.microsoft.com/office/drawing/2014/main" id="{8166A7F2-7869-401D-A51D-18C4F9BE562D}"/>
                </a:ext>
              </a:extLst>
            </p:cNvPr>
            <p:cNvSpPr>
              <a:spLocks noChangeArrowheads="1"/>
            </p:cNvSpPr>
            <p:nvPr/>
          </p:nvSpPr>
          <p:spPr bwMode="auto">
            <a:xfrm>
              <a:off x="2729744" y="1447099"/>
              <a:ext cx="1577601" cy="2130560"/>
            </a:xfrm>
            <a:prstGeom prst="roundRect">
              <a:avLst>
                <a:gd name="adj" fmla="val 8806"/>
              </a:avLst>
            </a:pr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7" name="Freeform 19">
              <a:extLst>
                <a:ext uri="{FF2B5EF4-FFF2-40B4-BE49-F238E27FC236}">
                  <a16:creationId xmlns:a16="http://schemas.microsoft.com/office/drawing/2014/main" id="{21FED495-4159-45F6-86BC-6ABF7CFE20CC}"/>
                </a:ext>
              </a:extLst>
            </p:cNvPr>
            <p:cNvSpPr>
              <a:spLocks noChangeArrowheads="1"/>
            </p:cNvSpPr>
            <p:nvPr/>
          </p:nvSpPr>
          <p:spPr bwMode="auto">
            <a:xfrm>
              <a:off x="3195289" y="1655330"/>
              <a:ext cx="646511" cy="644466"/>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32" name="Content Placeholder 2">
              <a:extLst>
                <a:ext uri="{FF2B5EF4-FFF2-40B4-BE49-F238E27FC236}">
                  <a16:creationId xmlns:a16="http://schemas.microsoft.com/office/drawing/2014/main" id="{5FC5B9B3-CC25-475A-8741-19DF1A54FCFC}"/>
                </a:ext>
              </a:extLst>
            </p:cNvPr>
            <p:cNvSpPr txBox="1">
              <a:spLocks/>
            </p:cNvSpPr>
            <p:nvPr/>
          </p:nvSpPr>
          <p:spPr>
            <a:xfrm>
              <a:off x="2729745" y="2538983"/>
              <a:ext cx="1577600" cy="879564"/>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1500" dirty="0">
                  <a:solidFill>
                    <a:schemeClr val="bg1"/>
                  </a:solidFill>
                </a:rPr>
                <a:t>Drench appropriately</a:t>
              </a:r>
            </a:p>
          </p:txBody>
        </p:sp>
        <p:sp>
          <p:nvSpPr>
            <p:cNvPr id="55" name="Graphic 43" descr="Checkmark with solid fill">
              <a:extLst>
                <a:ext uri="{FF2B5EF4-FFF2-40B4-BE49-F238E27FC236}">
                  <a16:creationId xmlns:a16="http://schemas.microsoft.com/office/drawing/2014/main" id="{8CA1C792-BE06-47C9-8AA7-15DF07CD26BF}"/>
                </a:ext>
              </a:extLst>
            </p:cNvPr>
            <p:cNvSpPr/>
            <p:nvPr/>
          </p:nvSpPr>
          <p:spPr>
            <a:xfrm>
              <a:off x="3332507" y="1875812"/>
              <a:ext cx="351000" cy="270000"/>
            </a:xfrm>
            <a:custGeom>
              <a:avLst/>
              <a:gdLst>
                <a:gd name="connsiteX0" fmla="*/ 560283 w 614118"/>
                <a:gd name="connsiteY0" fmla="*/ 0 h 431344"/>
                <a:gd name="connsiteX1" fmla="*/ 219993 w 614118"/>
                <a:gd name="connsiteY1" fmla="*/ 321681 h 431344"/>
                <a:gd name="connsiteX2" fmla="*/ 56494 w 614118"/>
                <a:gd name="connsiteY2" fmla="*/ 154194 h 431344"/>
                <a:gd name="connsiteX3" fmla="*/ 0 w 614118"/>
                <a:gd name="connsiteY3" fmla="*/ 208029 h 431344"/>
                <a:gd name="connsiteX4" fmla="*/ 217334 w 614118"/>
                <a:gd name="connsiteY4" fmla="*/ 431345 h 431344"/>
                <a:gd name="connsiteX5" fmla="*/ 274492 w 614118"/>
                <a:gd name="connsiteY5" fmla="*/ 378175 h 431344"/>
                <a:gd name="connsiteX6" fmla="*/ 614118 w 614118"/>
                <a:gd name="connsiteY6" fmla="*/ 55829 h 43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118" h="431344">
                  <a:moveTo>
                    <a:pt x="560283" y="0"/>
                  </a:moveTo>
                  <a:lnTo>
                    <a:pt x="219993" y="321681"/>
                  </a:lnTo>
                  <a:lnTo>
                    <a:pt x="56494" y="154194"/>
                  </a:lnTo>
                  <a:lnTo>
                    <a:pt x="0" y="208029"/>
                  </a:lnTo>
                  <a:lnTo>
                    <a:pt x="217334" y="431345"/>
                  </a:lnTo>
                  <a:lnTo>
                    <a:pt x="274492" y="378175"/>
                  </a:lnTo>
                  <a:lnTo>
                    <a:pt x="614118" y="55829"/>
                  </a:lnTo>
                  <a:close/>
                </a:path>
              </a:pathLst>
            </a:custGeom>
            <a:solidFill>
              <a:srgbClr val="383E5B"/>
            </a:solidFill>
            <a:ln w="6548" cap="flat">
              <a:noFill/>
              <a:prstDash val="solid"/>
              <a:miter/>
            </a:ln>
          </p:spPr>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AU" sz="1013"/>
            </a:p>
          </p:txBody>
        </p:sp>
      </p:grpSp>
      <p:sp>
        <p:nvSpPr>
          <p:cNvPr id="97" name="Freeform 24">
            <a:extLst>
              <a:ext uri="{FF2B5EF4-FFF2-40B4-BE49-F238E27FC236}">
                <a16:creationId xmlns:a16="http://schemas.microsoft.com/office/drawing/2014/main" id="{3B6863B5-1706-4774-B7D5-AF8948470AB2}"/>
              </a:ext>
            </a:extLst>
          </p:cNvPr>
          <p:cNvSpPr>
            <a:spLocks noChangeArrowheads="1"/>
          </p:cNvSpPr>
          <p:nvPr/>
        </p:nvSpPr>
        <p:spPr bwMode="auto">
          <a:xfrm>
            <a:off x="6406987" y="2428202"/>
            <a:ext cx="262691" cy="164001"/>
          </a:xfrm>
          <a:custGeom>
            <a:avLst/>
            <a:gdLst>
              <a:gd name="T0" fmla="*/ 0 w 799"/>
              <a:gd name="T1" fmla="*/ 385 h 499"/>
              <a:gd name="T2" fmla="*/ 0 w 799"/>
              <a:gd name="T3" fmla="*/ 115 h 499"/>
              <a:gd name="T4" fmla="*/ 0 w 799"/>
              <a:gd name="T5" fmla="*/ 115 h 499"/>
              <a:gd name="T6" fmla="*/ 27 w 799"/>
              <a:gd name="T7" fmla="*/ 88 h 499"/>
              <a:gd name="T8" fmla="*/ 399 w 799"/>
              <a:gd name="T9" fmla="*/ 88 h 499"/>
              <a:gd name="T10" fmla="*/ 399 w 799"/>
              <a:gd name="T11" fmla="*/ 88 h 499"/>
              <a:gd name="T12" fmla="*/ 426 w 799"/>
              <a:gd name="T13" fmla="*/ 60 h 499"/>
              <a:gd name="T14" fmla="*/ 426 w 799"/>
              <a:gd name="T15" fmla="*/ 35 h 499"/>
              <a:gd name="T16" fmla="*/ 426 w 799"/>
              <a:gd name="T17" fmla="*/ 35 h 499"/>
              <a:gd name="T18" fmla="*/ 468 w 799"/>
              <a:gd name="T19" fmla="*/ 13 h 499"/>
              <a:gd name="T20" fmla="*/ 783 w 799"/>
              <a:gd name="T21" fmla="*/ 227 h 499"/>
              <a:gd name="T22" fmla="*/ 783 w 799"/>
              <a:gd name="T23" fmla="*/ 227 h 499"/>
              <a:gd name="T24" fmla="*/ 783 w 799"/>
              <a:gd name="T25" fmla="*/ 271 h 499"/>
              <a:gd name="T26" fmla="*/ 468 w 799"/>
              <a:gd name="T27" fmla="*/ 485 h 499"/>
              <a:gd name="T28" fmla="*/ 468 w 799"/>
              <a:gd name="T29" fmla="*/ 485 h 499"/>
              <a:gd name="T30" fmla="*/ 426 w 799"/>
              <a:gd name="T31" fmla="*/ 463 h 499"/>
              <a:gd name="T32" fmla="*/ 426 w 799"/>
              <a:gd name="T33" fmla="*/ 439 h 499"/>
              <a:gd name="T34" fmla="*/ 426 w 799"/>
              <a:gd name="T35" fmla="*/ 439 h 499"/>
              <a:gd name="T36" fmla="*/ 399 w 799"/>
              <a:gd name="T37" fmla="*/ 411 h 499"/>
              <a:gd name="T38" fmla="*/ 27 w 799"/>
              <a:gd name="T39" fmla="*/ 411 h 499"/>
              <a:gd name="T40" fmla="*/ 27 w 799"/>
              <a:gd name="T41" fmla="*/ 411 h 499"/>
              <a:gd name="T42" fmla="*/ 0 w 799"/>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9" h="499">
                <a:moveTo>
                  <a:pt x="0" y="385"/>
                </a:moveTo>
                <a:lnTo>
                  <a:pt x="0" y="115"/>
                </a:lnTo>
                <a:lnTo>
                  <a:pt x="0" y="115"/>
                </a:lnTo>
                <a:cubicBezTo>
                  <a:pt x="0" y="99"/>
                  <a:pt x="13" y="88"/>
                  <a:pt x="27" y="88"/>
                </a:cubicBezTo>
                <a:lnTo>
                  <a:pt x="399" y="88"/>
                </a:lnTo>
                <a:lnTo>
                  <a:pt x="399" y="88"/>
                </a:lnTo>
                <a:cubicBezTo>
                  <a:pt x="414" y="88"/>
                  <a:pt x="426" y="76"/>
                  <a:pt x="426" y="60"/>
                </a:cubicBezTo>
                <a:lnTo>
                  <a:pt x="426" y="35"/>
                </a:lnTo>
                <a:lnTo>
                  <a:pt x="426" y="35"/>
                </a:lnTo>
                <a:cubicBezTo>
                  <a:pt x="426" y="13"/>
                  <a:pt x="450" y="0"/>
                  <a:pt x="468" y="13"/>
                </a:cubicBezTo>
                <a:lnTo>
                  <a:pt x="783" y="227"/>
                </a:lnTo>
                <a:lnTo>
                  <a:pt x="783" y="227"/>
                </a:lnTo>
                <a:cubicBezTo>
                  <a:pt x="798" y="238"/>
                  <a:pt x="798" y="261"/>
                  <a:pt x="783" y="271"/>
                </a:cubicBezTo>
                <a:lnTo>
                  <a:pt x="468" y="485"/>
                </a:lnTo>
                <a:lnTo>
                  <a:pt x="468" y="485"/>
                </a:lnTo>
                <a:cubicBezTo>
                  <a:pt x="450" y="498"/>
                  <a:pt x="426" y="485"/>
                  <a:pt x="426" y="463"/>
                </a:cubicBezTo>
                <a:lnTo>
                  <a:pt x="426" y="439"/>
                </a:lnTo>
                <a:lnTo>
                  <a:pt x="426" y="439"/>
                </a:lnTo>
                <a:cubicBezTo>
                  <a:pt x="426" y="424"/>
                  <a:pt x="414" y="411"/>
                  <a:pt x="399" y="411"/>
                </a:cubicBezTo>
                <a:lnTo>
                  <a:pt x="27" y="411"/>
                </a:lnTo>
                <a:lnTo>
                  <a:pt x="27" y="411"/>
                </a:lnTo>
                <a:cubicBezTo>
                  <a:pt x="13" y="411"/>
                  <a:pt x="0" y="400"/>
                  <a:pt x="0" y="385"/>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grpSp>
        <p:nvGrpSpPr>
          <p:cNvPr id="4" name="Group 3">
            <a:extLst>
              <a:ext uri="{FF2B5EF4-FFF2-40B4-BE49-F238E27FC236}">
                <a16:creationId xmlns:a16="http://schemas.microsoft.com/office/drawing/2014/main" id="{076B0732-D094-4E64-89B0-75EA8B7B577B}"/>
              </a:ext>
            </a:extLst>
          </p:cNvPr>
          <p:cNvGrpSpPr/>
          <p:nvPr/>
        </p:nvGrpSpPr>
        <p:grpSpPr>
          <a:xfrm>
            <a:off x="4731791" y="1473703"/>
            <a:ext cx="1580064" cy="2130560"/>
            <a:chOff x="4731791" y="1473703"/>
            <a:chExt cx="1580064" cy="2130560"/>
          </a:xfrm>
        </p:grpSpPr>
        <p:sp>
          <p:nvSpPr>
            <p:cNvPr id="96" name="Freeform 15">
              <a:extLst>
                <a:ext uri="{FF2B5EF4-FFF2-40B4-BE49-F238E27FC236}">
                  <a16:creationId xmlns:a16="http://schemas.microsoft.com/office/drawing/2014/main" id="{063FB518-17DA-440C-953F-2FDB29FC0AE5}"/>
                </a:ext>
              </a:extLst>
            </p:cNvPr>
            <p:cNvSpPr>
              <a:spLocks noChangeArrowheads="1"/>
            </p:cNvSpPr>
            <p:nvPr/>
          </p:nvSpPr>
          <p:spPr bwMode="auto">
            <a:xfrm>
              <a:off x="4734254" y="1473703"/>
              <a:ext cx="1577601" cy="2130560"/>
            </a:xfrm>
            <a:prstGeom prst="roundRect">
              <a:avLst>
                <a:gd name="adj" fmla="val 8806"/>
              </a:avLst>
            </a:prstGeom>
            <a:solidFill>
              <a:srgbClr val="B0917F"/>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98" name="Freeform 19">
              <a:extLst>
                <a:ext uri="{FF2B5EF4-FFF2-40B4-BE49-F238E27FC236}">
                  <a16:creationId xmlns:a16="http://schemas.microsoft.com/office/drawing/2014/main" id="{49556E3F-3BDF-4EC5-AD69-BE857C565470}"/>
                </a:ext>
              </a:extLst>
            </p:cNvPr>
            <p:cNvSpPr>
              <a:spLocks noChangeArrowheads="1"/>
            </p:cNvSpPr>
            <p:nvPr/>
          </p:nvSpPr>
          <p:spPr bwMode="auto">
            <a:xfrm>
              <a:off x="5199799" y="1681934"/>
              <a:ext cx="646511" cy="644466"/>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99" name="Content Placeholder 2">
              <a:extLst>
                <a:ext uri="{FF2B5EF4-FFF2-40B4-BE49-F238E27FC236}">
                  <a16:creationId xmlns:a16="http://schemas.microsoft.com/office/drawing/2014/main" id="{49605210-6400-4D7A-9F5F-C7114B5C03A8}"/>
                </a:ext>
              </a:extLst>
            </p:cNvPr>
            <p:cNvSpPr txBox="1">
              <a:spLocks/>
            </p:cNvSpPr>
            <p:nvPr/>
          </p:nvSpPr>
          <p:spPr>
            <a:xfrm>
              <a:off x="4731791" y="2565587"/>
              <a:ext cx="1577601" cy="718488"/>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1500" dirty="0">
                  <a:solidFill>
                    <a:schemeClr val="bg1"/>
                  </a:solidFill>
                </a:rPr>
                <a:t>Rotate drenches - use multi-actives</a:t>
              </a:r>
            </a:p>
          </p:txBody>
        </p:sp>
        <p:pic>
          <p:nvPicPr>
            <p:cNvPr id="104" name="Graphic 103" descr="Circles with arrows with solid fill">
              <a:extLst>
                <a:ext uri="{FF2B5EF4-FFF2-40B4-BE49-F238E27FC236}">
                  <a16:creationId xmlns:a16="http://schemas.microsoft.com/office/drawing/2014/main" id="{5AB56AC5-0B04-479E-A0F9-9CA5DA1C5E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67481" y="1769502"/>
              <a:ext cx="486000" cy="486000"/>
            </a:xfrm>
            <a:prstGeom prst="rect">
              <a:avLst/>
            </a:prstGeom>
          </p:spPr>
        </p:pic>
      </p:grpSp>
      <p:grpSp>
        <p:nvGrpSpPr>
          <p:cNvPr id="5" name="Group 4">
            <a:extLst>
              <a:ext uri="{FF2B5EF4-FFF2-40B4-BE49-F238E27FC236}">
                <a16:creationId xmlns:a16="http://schemas.microsoft.com/office/drawing/2014/main" id="{285ED8E1-9FB3-4607-A60A-9F9A4EEAA580}"/>
              </a:ext>
            </a:extLst>
          </p:cNvPr>
          <p:cNvGrpSpPr/>
          <p:nvPr/>
        </p:nvGrpSpPr>
        <p:grpSpPr>
          <a:xfrm>
            <a:off x="6784406" y="1526923"/>
            <a:ext cx="1577601" cy="2130560"/>
            <a:chOff x="6784406" y="1526923"/>
            <a:chExt cx="1577601" cy="2130560"/>
          </a:xfrm>
        </p:grpSpPr>
        <p:sp>
          <p:nvSpPr>
            <p:cNvPr id="11" name="Freeform 15">
              <a:extLst>
                <a:ext uri="{FF2B5EF4-FFF2-40B4-BE49-F238E27FC236}">
                  <a16:creationId xmlns:a16="http://schemas.microsoft.com/office/drawing/2014/main" id="{F448C2AA-49FA-42EB-87C7-9DBBD7500520}"/>
                </a:ext>
              </a:extLst>
            </p:cNvPr>
            <p:cNvSpPr>
              <a:spLocks noChangeArrowheads="1"/>
            </p:cNvSpPr>
            <p:nvPr/>
          </p:nvSpPr>
          <p:spPr bwMode="auto">
            <a:xfrm>
              <a:off x="6784406" y="1526923"/>
              <a:ext cx="1577601" cy="2130560"/>
            </a:xfrm>
            <a:prstGeom prst="roundRect">
              <a:avLst>
                <a:gd name="adj" fmla="val 8806"/>
              </a:avLst>
            </a:prstGeom>
            <a:solidFill>
              <a:srgbClr val="7CC7BA"/>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18" name="Freeform 19">
              <a:extLst>
                <a:ext uri="{FF2B5EF4-FFF2-40B4-BE49-F238E27FC236}">
                  <a16:creationId xmlns:a16="http://schemas.microsoft.com/office/drawing/2014/main" id="{2F02EAF2-6524-4218-93DE-F53694A79FAC}"/>
                </a:ext>
              </a:extLst>
            </p:cNvPr>
            <p:cNvSpPr>
              <a:spLocks noChangeArrowheads="1"/>
            </p:cNvSpPr>
            <p:nvPr/>
          </p:nvSpPr>
          <p:spPr bwMode="auto">
            <a:xfrm>
              <a:off x="7249951" y="1735154"/>
              <a:ext cx="646511" cy="644466"/>
            </a:xfrm>
            <a:prstGeom prst="chord">
              <a:avLst>
                <a:gd name="adj1" fmla="val 21387126"/>
                <a:gd name="adj2" fmla="val 1620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33" name="Content Placeholder 2">
              <a:extLst>
                <a:ext uri="{FF2B5EF4-FFF2-40B4-BE49-F238E27FC236}">
                  <a16:creationId xmlns:a16="http://schemas.microsoft.com/office/drawing/2014/main" id="{CD9E3C5B-2C50-473D-9DE6-7500F7DC1C94}"/>
                </a:ext>
              </a:extLst>
            </p:cNvPr>
            <p:cNvSpPr txBox="1">
              <a:spLocks/>
            </p:cNvSpPr>
            <p:nvPr/>
          </p:nvSpPr>
          <p:spPr>
            <a:xfrm>
              <a:off x="6784406" y="2623184"/>
              <a:ext cx="1577601" cy="718488"/>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00000"/>
                </a:lnSpc>
                <a:spcBef>
                  <a:spcPts val="0"/>
                </a:spcBef>
                <a:spcAft>
                  <a:spcPts val="1350"/>
                </a:spcAft>
                <a:buNone/>
                <a:tabLst>
                  <a:tab pos="218599" algn="l"/>
                  <a:tab pos="488633" algn="l"/>
                </a:tabLst>
              </a:pPr>
              <a:r>
                <a:rPr lang="en-AU" sz="1500" dirty="0">
                  <a:solidFill>
                    <a:schemeClr val="bg1"/>
                  </a:solidFill>
                </a:rPr>
                <a:t>Avoid sudden changes in diet</a:t>
              </a:r>
            </a:p>
          </p:txBody>
        </p:sp>
        <p:pic>
          <p:nvPicPr>
            <p:cNvPr id="106" name="Graphic 105" descr="Grain with solid fill">
              <a:extLst>
                <a:ext uri="{FF2B5EF4-FFF2-40B4-BE49-F238E27FC236}">
                  <a16:creationId xmlns:a16="http://schemas.microsoft.com/office/drawing/2014/main" id="{0292435B-F191-4F72-8DD3-B41C968CC07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87469" y="1896235"/>
              <a:ext cx="342900" cy="342900"/>
            </a:xfrm>
            <a:prstGeom prst="rect">
              <a:avLst/>
            </a:prstGeom>
          </p:spPr>
        </p:pic>
      </p:grpSp>
    </p:spTree>
    <p:extLst>
      <p:ext uri="{BB962C8B-B14F-4D97-AF65-F5344CB8AC3E}">
        <p14:creationId xmlns:p14="http://schemas.microsoft.com/office/powerpoint/2010/main" val="360366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fade">
                                      <p:cBhvr>
                                        <p:cTn id="13" dur="500"/>
                                        <p:tgtEl>
                                          <p:spTgt spid="31">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wipe(left)">
                                      <p:cBhvr>
                                        <p:cTn id="38" dur="500"/>
                                        <p:tgtEl>
                                          <p:spTgt spid="9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1" grpId="0" build="p"/>
      <p:bldP spid="9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Careful selection of paddocks helps manage flystrike</a:t>
            </a:r>
          </a:p>
        </p:txBody>
      </p:sp>
      <p:sp>
        <p:nvSpPr>
          <p:cNvPr id="9" name="Shape 23070">
            <a:extLst>
              <a:ext uri="{FF2B5EF4-FFF2-40B4-BE49-F238E27FC236}">
                <a16:creationId xmlns:a16="http://schemas.microsoft.com/office/drawing/2014/main" id="{4992DC30-24F8-4872-8312-BC3AB2787DCA}"/>
              </a:ext>
            </a:extLst>
          </p:cNvPr>
          <p:cNvSpPr/>
          <p:nvPr/>
        </p:nvSpPr>
        <p:spPr>
          <a:xfrm>
            <a:off x="532267" y="1125722"/>
            <a:ext cx="2059884" cy="3113236"/>
          </a:xfrm>
          <a:custGeom>
            <a:avLst/>
            <a:gdLst/>
            <a:ahLst/>
            <a:cxnLst>
              <a:cxn ang="0">
                <a:pos x="wd2" y="hd2"/>
              </a:cxn>
              <a:cxn ang="5400000">
                <a:pos x="wd2" y="hd2"/>
              </a:cxn>
              <a:cxn ang="10800000">
                <a:pos x="wd2" y="hd2"/>
              </a:cxn>
              <a:cxn ang="16200000">
                <a:pos x="wd2" y="hd2"/>
              </a:cxn>
            </a:cxnLst>
            <a:rect l="0" t="0" r="r" b="b"/>
            <a:pathLst>
              <a:path w="21158" h="21600" extrusionOk="0">
                <a:moveTo>
                  <a:pt x="10575" y="0"/>
                </a:moveTo>
                <a:cubicBezTo>
                  <a:pt x="2744" y="0"/>
                  <a:pt x="283" y="4215"/>
                  <a:pt x="18" y="6585"/>
                </a:cubicBezTo>
                <a:cubicBezTo>
                  <a:pt x="-221" y="8721"/>
                  <a:pt x="1977" y="10713"/>
                  <a:pt x="2227" y="11026"/>
                </a:cubicBezTo>
                <a:cubicBezTo>
                  <a:pt x="2633" y="11536"/>
                  <a:pt x="5194" y="13482"/>
                  <a:pt x="5286" y="14659"/>
                </a:cubicBezTo>
                <a:cubicBezTo>
                  <a:pt x="5412" y="16279"/>
                  <a:pt x="5706" y="16321"/>
                  <a:pt x="6875" y="16513"/>
                </a:cubicBezTo>
                <a:cubicBezTo>
                  <a:pt x="8066" y="16709"/>
                  <a:pt x="13095" y="16709"/>
                  <a:pt x="14286" y="16513"/>
                </a:cubicBezTo>
                <a:cubicBezTo>
                  <a:pt x="15455" y="16321"/>
                  <a:pt x="15746" y="16279"/>
                  <a:pt x="15872" y="14659"/>
                </a:cubicBezTo>
                <a:cubicBezTo>
                  <a:pt x="15964" y="13482"/>
                  <a:pt x="18525" y="11536"/>
                  <a:pt x="18931" y="11026"/>
                </a:cubicBezTo>
                <a:cubicBezTo>
                  <a:pt x="19181" y="10713"/>
                  <a:pt x="21379" y="8721"/>
                  <a:pt x="21140" y="6585"/>
                </a:cubicBezTo>
                <a:cubicBezTo>
                  <a:pt x="20875" y="4215"/>
                  <a:pt x="18416" y="0"/>
                  <a:pt x="10586" y="0"/>
                </a:cubicBezTo>
                <a:lnTo>
                  <a:pt x="10583" y="0"/>
                </a:lnTo>
                <a:lnTo>
                  <a:pt x="10580" y="0"/>
                </a:lnTo>
                <a:lnTo>
                  <a:pt x="10578" y="0"/>
                </a:lnTo>
                <a:lnTo>
                  <a:pt x="10575" y="0"/>
                </a:lnTo>
                <a:close/>
                <a:moveTo>
                  <a:pt x="7055" y="17000"/>
                </a:moveTo>
                <a:cubicBezTo>
                  <a:pt x="6675" y="17000"/>
                  <a:pt x="6366" y="17207"/>
                  <a:pt x="6366" y="17463"/>
                </a:cubicBezTo>
                <a:cubicBezTo>
                  <a:pt x="6366" y="17720"/>
                  <a:pt x="6675" y="17926"/>
                  <a:pt x="7055" y="17926"/>
                </a:cubicBezTo>
                <a:lnTo>
                  <a:pt x="14106" y="17926"/>
                </a:lnTo>
                <a:cubicBezTo>
                  <a:pt x="14485" y="17926"/>
                  <a:pt x="14792" y="17719"/>
                  <a:pt x="14792" y="17463"/>
                </a:cubicBezTo>
                <a:cubicBezTo>
                  <a:pt x="14792" y="17208"/>
                  <a:pt x="14485" y="17000"/>
                  <a:pt x="14106" y="17000"/>
                </a:cubicBezTo>
                <a:lnTo>
                  <a:pt x="7055" y="17000"/>
                </a:lnTo>
                <a:close/>
                <a:moveTo>
                  <a:pt x="7055" y="18266"/>
                </a:moveTo>
                <a:cubicBezTo>
                  <a:pt x="6675" y="18266"/>
                  <a:pt x="6366" y="18472"/>
                  <a:pt x="6366" y="18729"/>
                </a:cubicBezTo>
                <a:cubicBezTo>
                  <a:pt x="6366" y="18985"/>
                  <a:pt x="6675" y="19192"/>
                  <a:pt x="7055" y="19192"/>
                </a:cubicBezTo>
                <a:lnTo>
                  <a:pt x="14106" y="19192"/>
                </a:lnTo>
                <a:cubicBezTo>
                  <a:pt x="14485" y="19192"/>
                  <a:pt x="14792" y="18984"/>
                  <a:pt x="14792" y="18729"/>
                </a:cubicBezTo>
                <a:cubicBezTo>
                  <a:pt x="14792" y="18473"/>
                  <a:pt x="14485" y="18266"/>
                  <a:pt x="14106" y="18266"/>
                </a:cubicBezTo>
                <a:lnTo>
                  <a:pt x="7055" y="18266"/>
                </a:lnTo>
                <a:close/>
                <a:moveTo>
                  <a:pt x="7513" y="19531"/>
                </a:moveTo>
                <a:cubicBezTo>
                  <a:pt x="7513" y="20674"/>
                  <a:pt x="8888" y="21600"/>
                  <a:pt x="10580" y="21600"/>
                </a:cubicBezTo>
                <a:cubicBezTo>
                  <a:pt x="12274" y="21599"/>
                  <a:pt x="13645" y="20674"/>
                  <a:pt x="13645" y="19531"/>
                </a:cubicBezTo>
                <a:lnTo>
                  <a:pt x="7513" y="19531"/>
                </a:lnTo>
                <a:close/>
              </a:path>
            </a:pathLst>
          </a:custGeom>
          <a:solidFill>
            <a:srgbClr val="FEBE10"/>
          </a:solid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 name="Shape 23077">
            <a:extLst>
              <a:ext uri="{FF2B5EF4-FFF2-40B4-BE49-F238E27FC236}">
                <a16:creationId xmlns:a16="http://schemas.microsoft.com/office/drawing/2014/main" id="{9E29C614-197A-4518-A73F-8C9C40C5C531}"/>
              </a:ext>
            </a:extLst>
          </p:cNvPr>
          <p:cNvSpPr/>
          <p:nvPr/>
        </p:nvSpPr>
        <p:spPr>
          <a:xfrm>
            <a:off x="3529446" y="1125722"/>
            <a:ext cx="2059884" cy="3113236"/>
          </a:xfrm>
          <a:custGeom>
            <a:avLst/>
            <a:gdLst/>
            <a:ahLst/>
            <a:cxnLst>
              <a:cxn ang="0">
                <a:pos x="wd2" y="hd2"/>
              </a:cxn>
              <a:cxn ang="5400000">
                <a:pos x="wd2" y="hd2"/>
              </a:cxn>
              <a:cxn ang="10800000">
                <a:pos x="wd2" y="hd2"/>
              </a:cxn>
              <a:cxn ang="16200000">
                <a:pos x="wd2" y="hd2"/>
              </a:cxn>
            </a:cxnLst>
            <a:rect l="0" t="0" r="r" b="b"/>
            <a:pathLst>
              <a:path w="21158" h="21600" extrusionOk="0">
                <a:moveTo>
                  <a:pt x="10575" y="0"/>
                </a:moveTo>
                <a:cubicBezTo>
                  <a:pt x="2744" y="0"/>
                  <a:pt x="283" y="4215"/>
                  <a:pt x="18" y="6585"/>
                </a:cubicBezTo>
                <a:cubicBezTo>
                  <a:pt x="-221" y="8721"/>
                  <a:pt x="1977" y="10713"/>
                  <a:pt x="2227" y="11026"/>
                </a:cubicBezTo>
                <a:cubicBezTo>
                  <a:pt x="2633" y="11536"/>
                  <a:pt x="5194" y="13482"/>
                  <a:pt x="5286" y="14659"/>
                </a:cubicBezTo>
                <a:cubicBezTo>
                  <a:pt x="5412" y="16279"/>
                  <a:pt x="5706" y="16321"/>
                  <a:pt x="6875" y="16513"/>
                </a:cubicBezTo>
                <a:cubicBezTo>
                  <a:pt x="8066" y="16709"/>
                  <a:pt x="13095" y="16709"/>
                  <a:pt x="14286" y="16513"/>
                </a:cubicBezTo>
                <a:cubicBezTo>
                  <a:pt x="15455" y="16321"/>
                  <a:pt x="15746" y="16279"/>
                  <a:pt x="15872" y="14659"/>
                </a:cubicBezTo>
                <a:cubicBezTo>
                  <a:pt x="15964" y="13482"/>
                  <a:pt x="18525" y="11536"/>
                  <a:pt x="18931" y="11026"/>
                </a:cubicBezTo>
                <a:cubicBezTo>
                  <a:pt x="19181" y="10713"/>
                  <a:pt x="21379" y="8721"/>
                  <a:pt x="21140" y="6585"/>
                </a:cubicBezTo>
                <a:cubicBezTo>
                  <a:pt x="20875" y="4215"/>
                  <a:pt x="18416" y="0"/>
                  <a:pt x="10586" y="0"/>
                </a:cubicBezTo>
                <a:lnTo>
                  <a:pt x="10583" y="0"/>
                </a:lnTo>
                <a:lnTo>
                  <a:pt x="10580" y="0"/>
                </a:lnTo>
                <a:lnTo>
                  <a:pt x="10578" y="0"/>
                </a:lnTo>
                <a:lnTo>
                  <a:pt x="10575" y="0"/>
                </a:lnTo>
                <a:close/>
                <a:moveTo>
                  <a:pt x="7055" y="17000"/>
                </a:moveTo>
                <a:cubicBezTo>
                  <a:pt x="6675" y="17000"/>
                  <a:pt x="6366" y="17207"/>
                  <a:pt x="6366" y="17463"/>
                </a:cubicBezTo>
                <a:cubicBezTo>
                  <a:pt x="6366" y="17720"/>
                  <a:pt x="6675" y="17926"/>
                  <a:pt x="7055" y="17926"/>
                </a:cubicBezTo>
                <a:lnTo>
                  <a:pt x="14106" y="17926"/>
                </a:lnTo>
                <a:cubicBezTo>
                  <a:pt x="14485" y="17926"/>
                  <a:pt x="14792" y="17719"/>
                  <a:pt x="14792" y="17463"/>
                </a:cubicBezTo>
                <a:cubicBezTo>
                  <a:pt x="14792" y="17208"/>
                  <a:pt x="14485" y="17000"/>
                  <a:pt x="14106" y="17000"/>
                </a:cubicBezTo>
                <a:lnTo>
                  <a:pt x="7055" y="17000"/>
                </a:lnTo>
                <a:close/>
                <a:moveTo>
                  <a:pt x="7055" y="18266"/>
                </a:moveTo>
                <a:cubicBezTo>
                  <a:pt x="6675" y="18266"/>
                  <a:pt x="6366" y="18472"/>
                  <a:pt x="6366" y="18729"/>
                </a:cubicBezTo>
                <a:cubicBezTo>
                  <a:pt x="6366" y="18985"/>
                  <a:pt x="6675" y="19192"/>
                  <a:pt x="7055" y="19192"/>
                </a:cubicBezTo>
                <a:lnTo>
                  <a:pt x="14106" y="19192"/>
                </a:lnTo>
                <a:cubicBezTo>
                  <a:pt x="14485" y="19192"/>
                  <a:pt x="14792" y="18984"/>
                  <a:pt x="14792" y="18729"/>
                </a:cubicBezTo>
                <a:cubicBezTo>
                  <a:pt x="14792" y="18473"/>
                  <a:pt x="14485" y="18266"/>
                  <a:pt x="14106" y="18266"/>
                </a:cubicBezTo>
                <a:lnTo>
                  <a:pt x="7055" y="18266"/>
                </a:lnTo>
                <a:close/>
                <a:moveTo>
                  <a:pt x="7513" y="19531"/>
                </a:moveTo>
                <a:cubicBezTo>
                  <a:pt x="7513" y="20674"/>
                  <a:pt x="8888" y="21600"/>
                  <a:pt x="10580" y="21600"/>
                </a:cubicBezTo>
                <a:cubicBezTo>
                  <a:pt x="12274" y="21599"/>
                  <a:pt x="13645" y="20674"/>
                  <a:pt x="13645" y="19531"/>
                </a:cubicBezTo>
                <a:lnTo>
                  <a:pt x="7513" y="19531"/>
                </a:lnTo>
                <a:close/>
              </a:path>
            </a:pathLst>
          </a:custGeom>
          <a:solidFill>
            <a:srgbClr val="7CC7BA"/>
          </a:solid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1" name="Shape 23084">
            <a:extLst>
              <a:ext uri="{FF2B5EF4-FFF2-40B4-BE49-F238E27FC236}">
                <a16:creationId xmlns:a16="http://schemas.microsoft.com/office/drawing/2014/main" id="{A1A22F14-3FF2-4932-AE24-03FF542C2D8F}"/>
              </a:ext>
            </a:extLst>
          </p:cNvPr>
          <p:cNvSpPr/>
          <p:nvPr/>
        </p:nvSpPr>
        <p:spPr>
          <a:xfrm>
            <a:off x="6520595" y="1125722"/>
            <a:ext cx="2059884" cy="3113236"/>
          </a:xfrm>
          <a:custGeom>
            <a:avLst/>
            <a:gdLst/>
            <a:ahLst/>
            <a:cxnLst>
              <a:cxn ang="0">
                <a:pos x="wd2" y="hd2"/>
              </a:cxn>
              <a:cxn ang="5400000">
                <a:pos x="wd2" y="hd2"/>
              </a:cxn>
              <a:cxn ang="10800000">
                <a:pos x="wd2" y="hd2"/>
              </a:cxn>
              <a:cxn ang="16200000">
                <a:pos x="wd2" y="hd2"/>
              </a:cxn>
            </a:cxnLst>
            <a:rect l="0" t="0" r="r" b="b"/>
            <a:pathLst>
              <a:path w="21158" h="21600" extrusionOk="0">
                <a:moveTo>
                  <a:pt x="10575" y="0"/>
                </a:moveTo>
                <a:cubicBezTo>
                  <a:pt x="2744" y="0"/>
                  <a:pt x="283" y="4215"/>
                  <a:pt x="18" y="6585"/>
                </a:cubicBezTo>
                <a:cubicBezTo>
                  <a:pt x="-221" y="8721"/>
                  <a:pt x="1977" y="10713"/>
                  <a:pt x="2227" y="11026"/>
                </a:cubicBezTo>
                <a:cubicBezTo>
                  <a:pt x="2633" y="11536"/>
                  <a:pt x="5194" y="13482"/>
                  <a:pt x="5286" y="14659"/>
                </a:cubicBezTo>
                <a:cubicBezTo>
                  <a:pt x="5412" y="16279"/>
                  <a:pt x="5706" y="16321"/>
                  <a:pt x="6875" y="16513"/>
                </a:cubicBezTo>
                <a:cubicBezTo>
                  <a:pt x="8066" y="16709"/>
                  <a:pt x="13095" y="16709"/>
                  <a:pt x="14286" y="16513"/>
                </a:cubicBezTo>
                <a:cubicBezTo>
                  <a:pt x="15455" y="16321"/>
                  <a:pt x="15746" y="16279"/>
                  <a:pt x="15872" y="14659"/>
                </a:cubicBezTo>
                <a:cubicBezTo>
                  <a:pt x="15964" y="13482"/>
                  <a:pt x="18525" y="11536"/>
                  <a:pt x="18931" y="11026"/>
                </a:cubicBezTo>
                <a:cubicBezTo>
                  <a:pt x="19181" y="10713"/>
                  <a:pt x="21379" y="8721"/>
                  <a:pt x="21140" y="6585"/>
                </a:cubicBezTo>
                <a:cubicBezTo>
                  <a:pt x="20875" y="4215"/>
                  <a:pt x="18416" y="0"/>
                  <a:pt x="10586" y="0"/>
                </a:cubicBezTo>
                <a:lnTo>
                  <a:pt x="10583" y="0"/>
                </a:lnTo>
                <a:lnTo>
                  <a:pt x="10580" y="0"/>
                </a:lnTo>
                <a:lnTo>
                  <a:pt x="10578" y="0"/>
                </a:lnTo>
                <a:lnTo>
                  <a:pt x="10575" y="0"/>
                </a:lnTo>
                <a:close/>
                <a:moveTo>
                  <a:pt x="7055" y="17000"/>
                </a:moveTo>
                <a:cubicBezTo>
                  <a:pt x="6675" y="17000"/>
                  <a:pt x="6366" y="17207"/>
                  <a:pt x="6366" y="17463"/>
                </a:cubicBezTo>
                <a:cubicBezTo>
                  <a:pt x="6366" y="17720"/>
                  <a:pt x="6675" y="17926"/>
                  <a:pt x="7055" y="17926"/>
                </a:cubicBezTo>
                <a:lnTo>
                  <a:pt x="14106" y="17926"/>
                </a:lnTo>
                <a:cubicBezTo>
                  <a:pt x="14485" y="17926"/>
                  <a:pt x="14792" y="17719"/>
                  <a:pt x="14792" y="17463"/>
                </a:cubicBezTo>
                <a:cubicBezTo>
                  <a:pt x="14792" y="17208"/>
                  <a:pt x="14485" y="17000"/>
                  <a:pt x="14106" y="17000"/>
                </a:cubicBezTo>
                <a:lnTo>
                  <a:pt x="7055" y="17000"/>
                </a:lnTo>
                <a:close/>
                <a:moveTo>
                  <a:pt x="7055" y="18266"/>
                </a:moveTo>
                <a:cubicBezTo>
                  <a:pt x="6675" y="18266"/>
                  <a:pt x="6366" y="18472"/>
                  <a:pt x="6366" y="18729"/>
                </a:cubicBezTo>
                <a:cubicBezTo>
                  <a:pt x="6366" y="18985"/>
                  <a:pt x="6675" y="19192"/>
                  <a:pt x="7055" y="19192"/>
                </a:cubicBezTo>
                <a:lnTo>
                  <a:pt x="14106" y="19192"/>
                </a:lnTo>
                <a:cubicBezTo>
                  <a:pt x="14485" y="19192"/>
                  <a:pt x="14792" y="18984"/>
                  <a:pt x="14792" y="18729"/>
                </a:cubicBezTo>
                <a:cubicBezTo>
                  <a:pt x="14792" y="18473"/>
                  <a:pt x="14485" y="18266"/>
                  <a:pt x="14106" y="18266"/>
                </a:cubicBezTo>
                <a:lnTo>
                  <a:pt x="7055" y="18266"/>
                </a:lnTo>
                <a:close/>
                <a:moveTo>
                  <a:pt x="7513" y="19531"/>
                </a:moveTo>
                <a:cubicBezTo>
                  <a:pt x="7513" y="20674"/>
                  <a:pt x="8888" y="21600"/>
                  <a:pt x="10580" y="21600"/>
                </a:cubicBezTo>
                <a:cubicBezTo>
                  <a:pt x="12274" y="21599"/>
                  <a:pt x="13645" y="20674"/>
                  <a:pt x="13645" y="19531"/>
                </a:cubicBezTo>
                <a:lnTo>
                  <a:pt x="7513" y="19531"/>
                </a:lnTo>
                <a:close/>
              </a:path>
            </a:pathLst>
          </a:custGeom>
          <a:solidFill>
            <a:srgbClr val="B0917F"/>
          </a:solid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2" name="TextBox 11">
            <a:extLst>
              <a:ext uri="{FF2B5EF4-FFF2-40B4-BE49-F238E27FC236}">
                <a16:creationId xmlns:a16="http://schemas.microsoft.com/office/drawing/2014/main" id="{AAC1C1E9-515F-4C86-90E2-73769C2C2558}"/>
              </a:ext>
            </a:extLst>
          </p:cNvPr>
          <p:cNvSpPr txBox="1"/>
          <p:nvPr/>
        </p:nvSpPr>
        <p:spPr>
          <a:xfrm>
            <a:off x="927844" y="1521270"/>
            <a:ext cx="1237895" cy="1200329"/>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800">
                <a:solidFill>
                  <a:schemeClr val="bg1"/>
                </a:solidFill>
                <a:latin typeface="+mj-lt"/>
              </a:rPr>
              <a:t>Open paddocks with more wind</a:t>
            </a:r>
          </a:p>
        </p:txBody>
      </p:sp>
      <p:sp>
        <p:nvSpPr>
          <p:cNvPr id="13" name="TextBox 12">
            <a:extLst>
              <a:ext uri="{FF2B5EF4-FFF2-40B4-BE49-F238E27FC236}">
                <a16:creationId xmlns:a16="http://schemas.microsoft.com/office/drawing/2014/main" id="{4897807C-F190-4E85-B960-2CF1030D5B66}"/>
              </a:ext>
            </a:extLst>
          </p:cNvPr>
          <p:cNvSpPr txBox="1"/>
          <p:nvPr/>
        </p:nvSpPr>
        <p:spPr>
          <a:xfrm>
            <a:off x="3812246" y="1662417"/>
            <a:ext cx="1494284" cy="923330"/>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800">
                <a:solidFill>
                  <a:schemeClr val="bg1"/>
                </a:solidFill>
                <a:latin typeface="+mj-lt"/>
              </a:rPr>
              <a:t>Less timber and wet</a:t>
            </a:r>
            <a:br>
              <a:rPr lang="en-AU" sz="1800">
                <a:solidFill>
                  <a:schemeClr val="bg1"/>
                </a:solidFill>
                <a:latin typeface="+mj-lt"/>
              </a:rPr>
            </a:br>
            <a:r>
              <a:rPr lang="en-AU" sz="1800">
                <a:solidFill>
                  <a:schemeClr val="bg1"/>
                </a:solidFill>
                <a:latin typeface="+mj-lt"/>
              </a:rPr>
              <a:t>areas</a:t>
            </a:r>
          </a:p>
        </p:txBody>
      </p:sp>
      <p:sp>
        <p:nvSpPr>
          <p:cNvPr id="14" name="TextBox 13">
            <a:extLst>
              <a:ext uri="{FF2B5EF4-FFF2-40B4-BE49-F238E27FC236}">
                <a16:creationId xmlns:a16="http://schemas.microsoft.com/office/drawing/2014/main" id="{54ED1AD8-8C9C-47D5-A14C-6F2C7F2C820B}"/>
              </a:ext>
            </a:extLst>
          </p:cNvPr>
          <p:cNvSpPr txBox="1"/>
          <p:nvPr/>
        </p:nvSpPr>
        <p:spPr>
          <a:xfrm>
            <a:off x="6676524" y="1905990"/>
            <a:ext cx="1772090" cy="646331"/>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0000"/>
              </a:lnSpc>
              <a:spcBef>
                <a:spcPts val="0"/>
              </a:spcBef>
              <a:spcAft>
                <a:spcPts val="900"/>
              </a:spcAft>
              <a:tabLst>
                <a:tab pos="218599" algn="l"/>
                <a:tab pos="488633" algn="l"/>
              </a:tabLst>
            </a:pPr>
            <a:r>
              <a:rPr lang="en-AU" sz="1800" dirty="0">
                <a:solidFill>
                  <a:schemeClr val="bg1"/>
                </a:solidFill>
                <a:latin typeface="+mj-lt"/>
              </a:rPr>
              <a:t>Low worm</a:t>
            </a:r>
            <a:br>
              <a:rPr lang="en-AU" sz="1800" dirty="0">
                <a:solidFill>
                  <a:schemeClr val="bg1"/>
                </a:solidFill>
                <a:latin typeface="+mj-lt"/>
              </a:rPr>
            </a:br>
            <a:r>
              <a:rPr lang="en-AU" sz="1800" dirty="0">
                <a:solidFill>
                  <a:schemeClr val="bg1"/>
                </a:solidFill>
                <a:latin typeface="+mj-lt"/>
              </a:rPr>
              <a:t>risk pastures</a:t>
            </a:r>
          </a:p>
        </p:txBody>
      </p:sp>
    </p:spTree>
    <p:extLst>
      <p:ext uri="{BB962C8B-B14F-4D97-AF65-F5344CB8AC3E}">
        <p14:creationId xmlns:p14="http://schemas.microsoft.com/office/powerpoint/2010/main" val="1022574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Reducing the presence of flies</a:t>
            </a:r>
          </a:p>
        </p:txBody>
      </p:sp>
      <p:pic>
        <p:nvPicPr>
          <p:cNvPr id="14" name="Picture 13">
            <a:extLst>
              <a:ext uri="{FF2B5EF4-FFF2-40B4-BE49-F238E27FC236}">
                <a16:creationId xmlns:a16="http://schemas.microsoft.com/office/drawing/2014/main" id="{7EA18380-E65D-4806-AAB0-A87EC9FB785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854028" y="715730"/>
            <a:ext cx="3435944" cy="3117635"/>
          </a:xfrm>
          <a:prstGeom prst="rect">
            <a:avLst/>
          </a:prstGeom>
          <a:noFill/>
        </p:spPr>
      </p:pic>
      <p:sp>
        <p:nvSpPr>
          <p:cNvPr id="15" name="TextBox 14">
            <a:extLst>
              <a:ext uri="{FF2B5EF4-FFF2-40B4-BE49-F238E27FC236}">
                <a16:creationId xmlns:a16="http://schemas.microsoft.com/office/drawing/2014/main" id="{33CFAC20-2E31-4FBF-8066-271832E73476}"/>
              </a:ext>
            </a:extLst>
          </p:cNvPr>
          <p:cNvSpPr txBox="1"/>
          <p:nvPr/>
        </p:nvSpPr>
        <p:spPr>
          <a:xfrm>
            <a:off x="2097956" y="3854631"/>
            <a:ext cx="4628233" cy="488019"/>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07000"/>
              </a:lnSpc>
              <a:spcAft>
                <a:spcPts val="600"/>
              </a:spcAft>
              <a:tabLst>
                <a:tab pos="218599" algn="l"/>
              </a:tabLst>
            </a:pPr>
            <a:r>
              <a:rPr lang="en-AU" sz="1400" dirty="0">
                <a:effectLst/>
                <a:latin typeface="Calibri" panose="020F0502020204030204" pitchFamily="34" charset="0"/>
                <a:ea typeface="Calibri" panose="020F0502020204030204" pitchFamily="34" charset="0"/>
                <a:cs typeface="Times New Roman" panose="02020603050405020304" pitchFamily="18" charset="0"/>
              </a:rPr>
              <a:t>The lifecycle of </a:t>
            </a:r>
            <a:r>
              <a:rPr lang="en-AU" sz="1400" i="1" dirty="0" err="1">
                <a:effectLst/>
                <a:latin typeface="Calibri" panose="020F0502020204030204" pitchFamily="34" charset="0"/>
                <a:ea typeface="Calibri" panose="020F0502020204030204" pitchFamily="34" charset="0"/>
                <a:cs typeface="Times New Roman" panose="02020603050405020304" pitchFamily="18" charset="0"/>
              </a:rPr>
              <a:t>Lucilia</a:t>
            </a:r>
            <a:r>
              <a:rPr lang="en-AU" sz="1400" i="1" dirty="0">
                <a:effectLst/>
                <a:latin typeface="Calibri" panose="020F0502020204030204" pitchFamily="34" charset="0"/>
                <a:ea typeface="Calibri" panose="020F0502020204030204" pitchFamily="34" charset="0"/>
                <a:cs typeface="Times New Roman" panose="02020603050405020304" pitchFamily="18" charset="0"/>
              </a:rPr>
              <a:t> </a:t>
            </a:r>
            <a:r>
              <a:rPr lang="en-AU" sz="1400" i="1" dirty="0" err="1">
                <a:effectLst/>
                <a:latin typeface="Calibri" panose="020F0502020204030204" pitchFamily="34" charset="0"/>
                <a:ea typeface="Calibri" panose="020F0502020204030204" pitchFamily="34" charset="0"/>
                <a:cs typeface="Times New Roman" panose="02020603050405020304" pitchFamily="18" charset="0"/>
              </a:rPr>
              <a:t>cuprina</a:t>
            </a:r>
            <a:r>
              <a:rPr lang="en-AU" sz="1400" dirty="0">
                <a:effectLst/>
                <a:latin typeface="Calibri" panose="020F0502020204030204" pitchFamily="34" charset="0"/>
                <a:ea typeface="Calibri" panose="020F0502020204030204" pitchFamily="34" charset="0"/>
                <a:cs typeface="Times New Roman" panose="02020603050405020304" pitchFamily="18" charset="0"/>
              </a:rPr>
              <a:t>, the Australian sheep blowfly</a:t>
            </a:r>
            <a:br>
              <a:rPr lang="en-AU" sz="1050" dirty="0">
                <a:effectLst/>
                <a:latin typeface="Calibri" panose="020F0502020204030204" pitchFamily="34" charset="0"/>
                <a:ea typeface="Calibri" panose="020F0502020204030204" pitchFamily="34" charset="0"/>
                <a:cs typeface="Times New Roman" panose="02020603050405020304" pitchFamily="18" charset="0"/>
              </a:rPr>
            </a:br>
            <a:r>
              <a:rPr lang="en-AU" sz="1050" i="1" dirty="0">
                <a:effectLst/>
                <a:latin typeface="Calibri" panose="020F0502020204030204" pitchFamily="34" charset="0"/>
                <a:ea typeface="Calibri" panose="020F0502020204030204" pitchFamily="34" charset="0"/>
                <a:cs typeface="Times New Roman" panose="02020603050405020304" pitchFamily="18" charset="0"/>
              </a:rPr>
              <a:t>Source: </a:t>
            </a:r>
            <a:r>
              <a:rPr lang="en-AU" sz="1050" i="1" dirty="0" err="1">
                <a:effectLst/>
                <a:latin typeface="Calibri" panose="020F0502020204030204" pitchFamily="34" charset="0"/>
                <a:ea typeface="Calibri" panose="020F0502020204030204" pitchFamily="34" charset="0"/>
                <a:cs typeface="Times New Roman" panose="02020603050405020304" pitchFamily="18" charset="0"/>
              </a:rPr>
              <a:t>Levot</a:t>
            </a:r>
            <a:r>
              <a:rPr lang="en-AU" sz="1050" i="1" dirty="0">
                <a:effectLst/>
                <a:latin typeface="Calibri" panose="020F0502020204030204" pitchFamily="34" charset="0"/>
                <a:ea typeface="Calibri" panose="020F0502020204030204" pitchFamily="34" charset="0"/>
                <a:cs typeface="Times New Roman" panose="02020603050405020304" pitchFamily="18" charset="0"/>
              </a:rPr>
              <a:t> (1999) from Managing </a:t>
            </a:r>
            <a:r>
              <a:rPr lang="en-AU" sz="1050" i="1" dirty="0">
                <a:latin typeface="Calibri" panose="020F0502020204030204" pitchFamily="34" charset="0"/>
                <a:ea typeface="Calibri" panose="020F0502020204030204" pitchFamily="34" charset="0"/>
                <a:cs typeface="Times New Roman" panose="02020603050405020304" pitchFamily="18" charset="0"/>
              </a:rPr>
              <a:t>B</a:t>
            </a:r>
            <a:r>
              <a:rPr lang="en-AU" sz="1050" i="1" dirty="0">
                <a:effectLst/>
                <a:latin typeface="Calibri" panose="020F0502020204030204" pitchFamily="34" charset="0"/>
                <a:ea typeface="Calibri" panose="020F0502020204030204" pitchFamily="34" charset="0"/>
                <a:cs typeface="Times New Roman" panose="02020603050405020304" pitchFamily="18" charset="0"/>
              </a:rPr>
              <a:t>reech Flystrike (2019), AWI</a:t>
            </a:r>
            <a:endParaRPr lang="en-AU" sz="1013"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352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Reducing the presence of flies</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4518835" y="951414"/>
            <a:ext cx="2668394" cy="648179"/>
          </a:xfrm>
        </p:spPr>
        <p:txBody>
          <a:bodyPr>
            <a:normAutofit fontScale="92500" lnSpcReduction="2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350"/>
              </a:spcAft>
              <a:buNone/>
              <a:tabLst>
                <a:tab pos="218599" algn="l"/>
                <a:tab pos="488633" algn="l"/>
              </a:tabLst>
            </a:pPr>
            <a:r>
              <a:rPr lang="en-AU" sz="1500" dirty="0"/>
              <a:t>REMOVE and dispose of infected material and carcases of sheep that have died from flystrike</a:t>
            </a:r>
          </a:p>
        </p:txBody>
      </p:sp>
      <p:sp>
        <p:nvSpPr>
          <p:cNvPr id="43" name="Freeform 56">
            <a:extLst>
              <a:ext uri="{FF2B5EF4-FFF2-40B4-BE49-F238E27FC236}">
                <a16:creationId xmlns:a16="http://schemas.microsoft.com/office/drawing/2014/main" id="{9F5987DD-D32C-4CBE-9D61-CB5E7E5DE981}"/>
              </a:ext>
            </a:extLst>
          </p:cNvPr>
          <p:cNvSpPr>
            <a:spLocks noChangeArrowheads="1"/>
          </p:cNvSpPr>
          <p:nvPr/>
        </p:nvSpPr>
        <p:spPr bwMode="auto">
          <a:xfrm>
            <a:off x="2246983" y="1743054"/>
            <a:ext cx="1762786" cy="1762786"/>
          </a:xfrm>
          <a:custGeom>
            <a:avLst/>
            <a:gdLst>
              <a:gd name="T0" fmla="*/ 6963 w 7483"/>
              <a:gd name="T1" fmla="*/ 5237 h 7482"/>
              <a:gd name="T2" fmla="*/ 6963 w 7483"/>
              <a:gd name="T3" fmla="*/ 5237 h 7482"/>
              <a:gd name="T4" fmla="*/ 3741 w 7483"/>
              <a:gd name="T5" fmla="*/ 7292 h 7482"/>
              <a:gd name="T6" fmla="*/ 3741 w 7483"/>
              <a:gd name="T7" fmla="*/ 7292 h 7482"/>
              <a:gd name="T8" fmla="*/ 1779 w 7483"/>
              <a:gd name="T9" fmla="*/ 6702 h 7482"/>
              <a:gd name="T10" fmla="*/ 1779 w 7483"/>
              <a:gd name="T11" fmla="*/ 6702 h 7482"/>
              <a:gd name="T12" fmla="*/ 1582 w 7483"/>
              <a:gd name="T13" fmla="*/ 6561 h 7482"/>
              <a:gd name="T14" fmla="*/ 1579 w 7483"/>
              <a:gd name="T15" fmla="*/ 6558 h 7482"/>
              <a:gd name="T16" fmla="*/ 1579 w 7483"/>
              <a:gd name="T17" fmla="*/ 6558 h 7482"/>
              <a:gd name="T18" fmla="*/ 1579 w 7483"/>
              <a:gd name="T19" fmla="*/ 6558 h 7482"/>
              <a:gd name="T20" fmla="*/ 228 w 7483"/>
              <a:gd name="T21" fmla="*/ 4266 h 7482"/>
              <a:gd name="T22" fmla="*/ 228 w 7483"/>
              <a:gd name="T23" fmla="*/ 4266 h 7482"/>
              <a:gd name="T24" fmla="*/ 189 w 7483"/>
              <a:gd name="T25" fmla="*/ 3740 h 7482"/>
              <a:gd name="T26" fmla="*/ 189 w 7483"/>
              <a:gd name="T27" fmla="*/ 3740 h 7482"/>
              <a:gd name="T28" fmla="*/ 438 w 7483"/>
              <a:gd name="T29" fmla="*/ 2433 h 7482"/>
              <a:gd name="T30" fmla="*/ 438 w 7483"/>
              <a:gd name="T31" fmla="*/ 2433 h 7482"/>
              <a:gd name="T32" fmla="*/ 823 w 7483"/>
              <a:gd name="T33" fmla="*/ 1715 h 7482"/>
              <a:gd name="T34" fmla="*/ 823 w 7483"/>
              <a:gd name="T35" fmla="*/ 1715 h 7482"/>
              <a:gd name="T36" fmla="*/ 3238 w 7483"/>
              <a:gd name="T37" fmla="*/ 224 h 7482"/>
              <a:gd name="T38" fmla="*/ 3238 w 7483"/>
              <a:gd name="T39" fmla="*/ 224 h 7482"/>
              <a:gd name="T40" fmla="*/ 3238 w 7483"/>
              <a:gd name="T41" fmla="*/ 224 h 7482"/>
              <a:gd name="T42" fmla="*/ 3741 w 7483"/>
              <a:gd name="T43" fmla="*/ 189 h 7482"/>
              <a:gd name="T44" fmla="*/ 3741 w 7483"/>
              <a:gd name="T45" fmla="*/ 189 h 7482"/>
              <a:gd name="T46" fmla="*/ 6721 w 7483"/>
              <a:gd name="T47" fmla="*/ 1807 h 7482"/>
              <a:gd name="T48" fmla="*/ 6721 w 7483"/>
              <a:gd name="T49" fmla="*/ 1807 h 7482"/>
              <a:gd name="T50" fmla="*/ 7293 w 7483"/>
              <a:gd name="T51" fmla="*/ 3740 h 7482"/>
              <a:gd name="T52" fmla="*/ 7293 w 7483"/>
              <a:gd name="T53" fmla="*/ 3740 h 7482"/>
              <a:gd name="T54" fmla="*/ 6963 w 7483"/>
              <a:gd name="T55" fmla="*/ 5237 h 7482"/>
              <a:gd name="T56" fmla="*/ 6879 w 7483"/>
              <a:gd name="T57" fmla="*/ 1704 h 7482"/>
              <a:gd name="T58" fmla="*/ 6879 w 7483"/>
              <a:gd name="T59" fmla="*/ 1704 h 7482"/>
              <a:gd name="T60" fmla="*/ 3741 w 7483"/>
              <a:gd name="T61" fmla="*/ 0 h 7482"/>
              <a:gd name="T62" fmla="*/ 3741 w 7483"/>
              <a:gd name="T63" fmla="*/ 0 h 7482"/>
              <a:gd name="T64" fmla="*/ 3211 w 7483"/>
              <a:gd name="T65" fmla="*/ 37 h 7482"/>
              <a:gd name="T66" fmla="*/ 3211 w 7483"/>
              <a:gd name="T67" fmla="*/ 37 h 7482"/>
              <a:gd name="T68" fmla="*/ 3211 w 7483"/>
              <a:gd name="T69" fmla="*/ 37 h 7482"/>
              <a:gd name="T70" fmla="*/ 668 w 7483"/>
              <a:gd name="T71" fmla="*/ 1607 h 7482"/>
              <a:gd name="T72" fmla="*/ 668 w 7483"/>
              <a:gd name="T73" fmla="*/ 1607 h 7482"/>
              <a:gd name="T74" fmla="*/ 262 w 7483"/>
              <a:gd name="T75" fmla="*/ 2363 h 7482"/>
              <a:gd name="T76" fmla="*/ 262 w 7483"/>
              <a:gd name="T77" fmla="*/ 2363 h 7482"/>
              <a:gd name="T78" fmla="*/ 0 w 7483"/>
              <a:gd name="T79" fmla="*/ 3740 h 7482"/>
              <a:gd name="T80" fmla="*/ 0 w 7483"/>
              <a:gd name="T81" fmla="*/ 3740 h 7482"/>
              <a:gd name="T82" fmla="*/ 41 w 7483"/>
              <a:gd name="T83" fmla="*/ 4295 h 7482"/>
              <a:gd name="T84" fmla="*/ 41 w 7483"/>
              <a:gd name="T85" fmla="*/ 4295 h 7482"/>
              <a:gd name="T86" fmla="*/ 1463 w 7483"/>
              <a:gd name="T87" fmla="*/ 6708 h 7482"/>
              <a:gd name="T88" fmla="*/ 1463 w 7483"/>
              <a:gd name="T89" fmla="*/ 6709 h 7482"/>
              <a:gd name="T90" fmla="*/ 1467 w 7483"/>
              <a:gd name="T91" fmla="*/ 6711 h 7482"/>
              <a:gd name="T92" fmla="*/ 1467 w 7483"/>
              <a:gd name="T93" fmla="*/ 6711 h 7482"/>
              <a:gd name="T94" fmla="*/ 1675 w 7483"/>
              <a:gd name="T95" fmla="*/ 6859 h 7482"/>
              <a:gd name="T96" fmla="*/ 1675 w 7483"/>
              <a:gd name="T97" fmla="*/ 6859 h 7482"/>
              <a:gd name="T98" fmla="*/ 3741 w 7483"/>
              <a:gd name="T99" fmla="*/ 7481 h 7482"/>
              <a:gd name="T100" fmla="*/ 3741 w 7483"/>
              <a:gd name="T101" fmla="*/ 7481 h 7482"/>
              <a:gd name="T102" fmla="*/ 7135 w 7483"/>
              <a:gd name="T103" fmla="*/ 5316 h 7482"/>
              <a:gd name="T104" fmla="*/ 7135 w 7483"/>
              <a:gd name="T105" fmla="*/ 5316 h 7482"/>
              <a:gd name="T106" fmla="*/ 7482 w 7483"/>
              <a:gd name="T107" fmla="*/ 3740 h 7482"/>
              <a:gd name="T108" fmla="*/ 7482 w 7483"/>
              <a:gd name="T109" fmla="*/ 3740 h 7482"/>
              <a:gd name="T110" fmla="*/ 6879 w 7483"/>
              <a:gd name="T111" fmla="*/ 1704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7482">
                <a:moveTo>
                  <a:pt x="6963" y="5237"/>
                </a:moveTo>
                <a:lnTo>
                  <a:pt x="6963" y="5237"/>
                </a:lnTo>
                <a:cubicBezTo>
                  <a:pt x="6399" y="6450"/>
                  <a:pt x="5168" y="7292"/>
                  <a:pt x="3741" y="7292"/>
                </a:cubicBezTo>
                <a:lnTo>
                  <a:pt x="3741" y="7292"/>
                </a:lnTo>
                <a:cubicBezTo>
                  <a:pt x="3016" y="7292"/>
                  <a:pt x="2342" y="7075"/>
                  <a:pt x="1779" y="6702"/>
                </a:cubicBezTo>
                <a:lnTo>
                  <a:pt x="1779" y="6702"/>
                </a:lnTo>
                <a:cubicBezTo>
                  <a:pt x="1712" y="6657"/>
                  <a:pt x="1646" y="6610"/>
                  <a:pt x="1582" y="6561"/>
                </a:cubicBezTo>
                <a:lnTo>
                  <a:pt x="1579" y="6558"/>
                </a:lnTo>
                <a:lnTo>
                  <a:pt x="1579" y="6558"/>
                </a:lnTo>
                <a:lnTo>
                  <a:pt x="1579" y="6558"/>
                </a:lnTo>
                <a:cubicBezTo>
                  <a:pt x="866" y="6010"/>
                  <a:pt x="367" y="5197"/>
                  <a:pt x="228" y="4266"/>
                </a:cubicBezTo>
                <a:lnTo>
                  <a:pt x="228" y="4266"/>
                </a:lnTo>
                <a:cubicBezTo>
                  <a:pt x="203" y="4095"/>
                  <a:pt x="189" y="3919"/>
                  <a:pt x="189" y="3740"/>
                </a:cubicBezTo>
                <a:lnTo>
                  <a:pt x="189" y="3740"/>
                </a:lnTo>
                <a:cubicBezTo>
                  <a:pt x="189" y="3278"/>
                  <a:pt x="278" y="2838"/>
                  <a:pt x="438" y="2433"/>
                </a:cubicBezTo>
                <a:lnTo>
                  <a:pt x="438" y="2433"/>
                </a:lnTo>
                <a:cubicBezTo>
                  <a:pt x="539" y="2178"/>
                  <a:pt x="669" y="1937"/>
                  <a:pt x="823" y="1715"/>
                </a:cubicBezTo>
                <a:lnTo>
                  <a:pt x="823" y="1715"/>
                </a:lnTo>
                <a:cubicBezTo>
                  <a:pt x="1375" y="923"/>
                  <a:pt x="2239" y="366"/>
                  <a:pt x="3238" y="224"/>
                </a:cubicBezTo>
                <a:lnTo>
                  <a:pt x="3238" y="224"/>
                </a:lnTo>
                <a:lnTo>
                  <a:pt x="3238" y="224"/>
                </a:lnTo>
                <a:cubicBezTo>
                  <a:pt x="3403" y="201"/>
                  <a:pt x="3571" y="189"/>
                  <a:pt x="3741" y="189"/>
                </a:cubicBezTo>
                <a:lnTo>
                  <a:pt x="3741" y="189"/>
                </a:lnTo>
                <a:cubicBezTo>
                  <a:pt x="4989" y="189"/>
                  <a:pt x="6087" y="833"/>
                  <a:pt x="6721" y="1807"/>
                </a:cubicBezTo>
                <a:lnTo>
                  <a:pt x="6721" y="1807"/>
                </a:lnTo>
                <a:cubicBezTo>
                  <a:pt x="7082" y="2363"/>
                  <a:pt x="7293" y="3027"/>
                  <a:pt x="7293" y="3740"/>
                </a:cubicBezTo>
                <a:lnTo>
                  <a:pt x="7293" y="3740"/>
                </a:lnTo>
                <a:cubicBezTo>
                  <a:pt x="7293" y="4275"/>
                  <a:pt x="7175" y="4781"/>
                  <a:pt x="6963" y="5237"/>
                </a:cubicBezTo>
                <a:close/>
                <a:moveTo>
                  <a:pt x="6879" y="1704"/>
                </a:moveTo>
                <a:lnTo>
                  <a:pt x="6879" y="1704"/>
                </a:lnTo>
                <a:cubicBezTo>
                  <a:pt x="6212" y="678"/>
                  <a:pt x="5056" y="0"/>
                  <a:pt x="3741" y="0"/>
                </a:cubicBezTo>
                <a:lnTo>
                  <a:pt x="3741" y="0"/>
                </a:lnTo>
                <a:cubicBezTo>
                  <a:pt x="3561" y="0"/>
                  <a:pt x="3385" y="12"/>
                  <a:pt x="3211" y="37"/>
                </a:cubicBezTo>
                <a:lnTo>
                  <a:pt x="3211" y="37"/>
                </a:lnTo>
                <a:lnTo>
                  <a:pt x="3211" y="37"/>
                </a:lnTo>
                <a:cubicBezTo>
                  <a:pt x="2160" y="186"/>
                  <a:pt x="1249" y="773"/>
                  <a:pt x="668" y="1607"/>
                </a:cubicBezTo>
                <a:lnTo>
                  <a:pt x="668" y="1607"/>
                </a:lnTo>
                <a:cubicBezTo>
                  <a:pt x="505" y="1841"/>
                  <a:pt x="369" y="2094"/>
                  <a:pt x="262" y="2363"/>
                </a:cubicBezTo>
                <a:lnTo>
                  <a:pt x="262" y="2363"/>
                </a:lnTo>
                <a:cubicBezTo>
                  <a:pt x="93" y="2790"/>
                  <a:pt x="0" y="3253"/>
                  <a:pt x="0" y="3740"/>
                </a:cubicBezTo>
                <a:lnTo>
                  <a:pt x="0" y="3740"/>
                </a:lnTo>
                <a:cubicBezTo>
                  <a:pt x="0" y="3929"/>
                  <a:pt x="14" y="4114"/>
                  <a:pt x="41" y="4295"/>
                </a:cubicBezTo>
                <a:lnTo>
                  <a:pt x="41" y="4295"/>
                </a:lnTo>
                <a:cubicBezTo>
                  <a:pt x="187" y="5275"/>
                  <a:pt x="712" y="6131"/>
                  <a:pt x="1463" y="6708"/>
                </a:cubicBezTo>
                <a:lnTo>
                  <a:pt x="1463" y="6709"/>
                </a:lnTo>
                <a:lnTo>
                  <a:pt x="1467" y="6711"/>
                </a:lnTo>
                <a:lnTo>
                  <a:pt x="1467" y="6711"/>
                </a:lnTo>
                <a:cubicBezTo>
                  <a:pt x="1534" y="6763"/>
                  <a:pt x="1604" y="6812"/>
                  <a:pt x="1675" y="6859"/>
                </a:cubicBezTo>
                <a:lnTo>
                  <a:pt x="1675" y="6859"/>
                </a:lnTo>
                <a:cubicBezTo>
                  <a:pt x="2267" y="7252"/>
                  <a:pt x="2978" y="7481"/>
                  <a:pt x="3741" y="7481"/>
                </a:cubicBezTo>
                <a:lnTo>
                  <a:pt x="3741" y="7481"/>
                </a:lnTo>
                <a:cubicBezTo>
                  <a:pt x="5244" y="7481"/>
                  <a:pt x="6540" y="6595"/>
                  <a:pt x="7135" y="5316"/>
                </a:cubicBezTo>
                <a:lnTo>
                  <a:pt x="7135" y="5316"/>
                </a:lnTo>
                <a:cubicBezTo>
                  <a:pt x="7358" y="4837"/>
                  <a:pt x="7482" y="4303"/>
                  <a:pt x="7482" y="3740"/>
                </a:cubicBezTo>
                <a:lnTo>
                  <a:pt x="7482" y="3740"/>
                </a:lnTo>
                <a:cubicBezTo>
                  <a:pt x="7482" y="2988"/>
                  <a:pt x="7261" y="2290"/>
                  <a:pt x="6879" y="1704"/>
                </a:cubicBezTo>
                <a:close/>
              </a:path>
            </a:pathLst>
          </a:custGeom>
          <a:solidFill>
            <a:schemeClr val="tx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54" name="Freeform 17">
            <a:extLst>
              <a:ext uri="{FF2B5EF4-FFF2-40B4-BE49-F238E27FC236}">
                <a16:creationId xmlns:a16="http://schemas.microsoft.com/office/drawing/2014/main" id="{B5D56C51-BE2D-4BEA-9447-CFABC557CC59}"/>
              </a:ext>
            </a:extLst>
          </p:cNvPr>
          <p:cNvSpPr>
            <a:spLocks noChangeArrowheads="1"/>
          </p:cNvSpPr>
          <p:nvPr/>
        </p:nvSpPr>
        <p:spPr bwMode="auto">
          <a:xfrm>
            <a:off x="4016001" y="1873937"/>
            <a:ext cx="329054" cy="528495"/>
          </a:xfrm>
          <a:custGeom>
            <a:avLst/>
            <a:gdLst>
              <a:gd name="connsiteX0" fmla="*/ 66299 w 502878"/>
              <a:gd name="connsiteY0" fmla="*/ 0 h 807676"/>
              <a:gd name="connsiteX1" fmla="*/ 295103 w 502878"/>
              <a:gd name="connsiteY1" fmla="*/ 300195 h 807676"/>
              <a:gd name="connsiteX2" fmla="*/ 377526 w 502878"/>
              <a:gd name="connsiteY2" fmla="*/ 468920 h 807676"/>
              <a:gd name="connsiteX3" fmla="*/ 407516 w 502878"/>
              <a:gd name="connsiteY3" fmla="*/ 558528 h 807676"/>
              <a:gd name="connsiteX4" fmla="*/ 502878 w 502878"/>
              <a:gd name="connsiteY4" fmla="*/ 533400 h 807676"/>
              <a:gd name="connsiteX5" fmla="*/ 465133 w 502878"/>
              <a:gd name="connsiteY5" fmla="*/ 670538 h 807676"/>
              <a:gd name="connsiteX6" fmla="*/ 427748 w 502878"/>
              <a:gd name="connsiteY6" fmla="*/ 807676 h 807676"/>
              <a:gd name="connsiteX7" fmla="*/ 328174 w 502878"/>
              <a:gd name="connsiteY7" fmla="*/ 706266 h 807676"/>
              <a:gd name="connsiteX8" fmla="*/ 228600 w 502878"/>
              <a:gd name="connsiteY8" fmla="*/ 605217 h 807676"/>
              <a:gd name="connsiteX9" fmla="*/ 317117 w 502878"/>
              <a:gd name="connsiteY9" fmla="*/ 582186 h 807676"/>
              <a:gd name="connsiteX10" fmla="*/ 291094 w 502878"/>
              <a:gd name="connsiteY10" fmla="*/ 504240 h 807676"/>
              <a:gd name="connsiteX11" fmla="*/ 214030 w 502878"/>
              <a:gd name="connsiteY11" fmla="*/ 346268 h 807676"/>
              <a:gd name="connsiteX12" fmla="*/ 0 w 502878"/>
              <a:gd name="connsiteY12" fmla="*/ 65870 h 80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878" h="807676">
                <a:moveTo>
                  <a:pt x="66299" y="0"/>
                </a:moveTo>
                <a:cubicBezTo>
                  <a:pt x="154938" y="89267"/>
                  <a:pt x="232047" y="190052"/>
                  <a:pt x="295103" y="300195"/>
                </a:cubicBezTo>
                <a:cubicBezTo>
                  <a:pt x="326091" y="354367"/>
                  <a:pt x="353655" y="410699"/>
                  <a:pt x="377526" y="468920"/>
                </a:cubicBezTo>
                <a:lnTo>
                  <a:pt x="407516" y="558528"/>
                </a:lnTo>
                <a:lnTo>
                  <a:pt x="502878" y="533400"/>
                </a:lnTo>
                <a:lnTo>
                  <a:pt x="465133" y="670538"/>
                </a:lnTo>
                <a:lnTo>
                  <a:pt x="427748" y="807676"/>
                </a:lnTo>
                <a:lnTo>
                  <a:pt x="328174" y="706266"/>
                </a:lnTo>
                <a:lnTo>
                  <a:pt x="228600" y="605217"/>
                </a:lnTo>
                <a:lnTo>
                  <a:pt x="317117" y="582186"/>
                </a:lnTo>
                <a:lnTo>
                  <a:pt x="291094" y="504240"/>
                </a:lnTo>
                <a:cubicBezTo>
                  <a:pt x="268799" y="449753"/>
                  <a:pt x="243037" y="397021"/>
                  <a:pt x="214030" y="346268"/>
                </a:cubicBezTo>
                <a:cubicBezTo>
                  <a:pt x="154938" y="243684"/>
                  <a:pt x="83234" y="149378"/>
                  <a:pt x="0" y="65870"/>
                </a:cubicBezTo>
                <a:close/>
              </a:path>
            </a:pathLst>
          </a:custGeom>
          <a:solidFill>
            <a:schemeClr val="tx1">
              <a:lumMod val="50000"/>
              <a:lumOff val="50000"/>
            </a:schemeClr>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55" name="Freeform 18">
            <a:extLst>
              <a:ext uri="{FF2B5EF4-FFF2-40B4-BE49-F238E27FC236}">
                <a16:creationId xmlns:a16="http://schemas.microsoft.com/office/drawing/2014/main" id="{7D790B2C-4A62-4455-A431-27D4F978D855}"/>
              </a:ext>
            </a:extLst>
          </p:cNvPr>
          <p:cNvSpPr>
            <a:spLocks noChangeArrowheads="1"/>
          </p:cNvSpPr>
          <p:nvPr/>
        </p:nvSpPr>
        <p:spPr bwMode="auto">
          <a:xfrm>
            <a:off x="4016002" y="2858689"/>
            <a:ext cx="238682" cy="530574"/>
          </a:xfrm>
          <a:custGeom>
            <a:avLst/>
            <a:gdLst>
              <a:gd name="connsiteX0" fmla="*/ 271743 w 364766"/>
              <a:gd name="connsiteY0" fmla="*/ 0 h 810853"/>
              <a:gd name="connsiteX1" fmla="*/ 364766 w 364766"/>
              <a:gd name="connsiteY1" fmla="*/ 6121 h 810853"/>
              <a:gd name="connsiteX2" fmla="*/ 291497 w 364766"/>
              <a:gd name="connsiteY2" fmla="*/ 376271 h 810853"/>
              <a:gd name="connsiteX3" fmla="*/ 219934 w 364766"/>
              <a:gd name="connsiteY3" fmla="*/ 549734 h 810853"/>
              <a:gd name="connsiteX4" fmla="*/ 172932 w 364766"/>
              <a:gd name="connsiteY4" fmla="*/ 631246 h 810853"/>
              <a:gd name="connsiteX5" fmla="*/ 255227 w 364766"/>
              <a:gd name="connsiteY5" fmla="*/ 686462 h 810853"/>
              <a:gd name="connsiteX6" fmla="*/ 127614 w 364766"/>
              <a:gd name="connsiteY6" fmla="*/ 748657 h 810853"/>
              <a:gd name="connsiteX7" fmla="*/ 0 w 364766"/>
              <a:gd name="connsiteY7" fmla="*/ 810853 h 810853"/>
              <a:gd name="connsiteX8" fmla="*/ 9733 w 364766"/>
              <a:gd name="connsiteY8" fmla="*/ 669925 h 810853"/>
              <a:gd name="connsiteX9" fmla="*/ 19466 w 364766"/>
              <a:gd name="connsiteY9" fmla="*/ 528637 h 810853"/>
              <a:gd name="connsiteX10" fmla="*/ 95348 w 364766"/>
              <a:gd name="connsiteY10" fmla="*/ 579319 h 810853"/>
              <a:gd name="connsiteX11" fmla="*/ 136473 w 364766"/>
              <a:gd name="connsiteY11" fmla="*/ 508236 h 810853"/>
              <a:gd name="connsiteX12" fmla="*/ 203502 w 364766"/>
              <a:gd name="connsiteY12" fmla="*/ 346026 h 810853"/>
              <a:gd name="connsiteX13" fmla="*/ 271743 w 364766"/>
              <a:gd name="connsiteY13" fmla="*/ 0 h 8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766" h="810853">
                <a:moveTo>
                  <a:pt x="271743" y="0"/>
                </a:moveTo>
                <a:lnTo>
                  <a:pt x="364766" y="6121"/>
                </a:lnTo>
                <a:cubicBezTo>
                  <a:pt x="356505" y="131785"/>
                  <a:pt x="332082" y="256369"/>
                  <a:pt x="291497" y="376271"/>
                </a:cubicBezTo>
                <a:cubicBezTo>
                  <a:pt x="271563" y="435323"/>
                  <a:pt x="247679" y="493294"/>
                  <a:pt x="219934" y="549734"/>
                </a:cubicBezTo>
                <a:lnTo>
                  <a:pt x="172932" y="631246"/>
                </a:lnTo>
                <a:lnTo>
                  <a:pt x="255227" y="686462"/>
                </a:lnTo>
                <a:lnTo>
                  <a:pt x="127614" y="748657"/>
                </a:lnTo>
                <a:lnTo>
                  <a:pt x="0" y="810853"/>
                </a:lnTo>
                <a:lnTo>
                  <a:pt x="9733" y="669925"/>
                </a:lnTo>
                <a:lnTo>
                  <a:pt x="19466" y="528637"/>
                </a:lnTo>
                <a:lnTo>
                  <a:pt x="95348" y="579319"/>
                </a:lnTo>
                <a:lnTo>
                  <a:pt x="136473" y="508236"/>
                </a:lnTo>
                <a:cubicBezTo>
                  <a:pt x="162468" y="455487"/>
                  <a:pt x="184826" y="401296"/>
                  <a:pt x="203502" y="346026"/>
                </a:cubicBezTo>
                <a:cubicBezTo>
                  <a:pt x="241573" y="233684"/>
                  <a:pt x="264200" y="117382"/>
                  <a:pt x="271743" y="0"/>
                </a:cubicBezTo>
                <a:close/>
              </a:path>
            </a:pathLst>
          </a:custGeom>
          <a:solidFill>
            <a:schemeClr val="tx1">
              <a:lumMod val="50000"/>
              <a:lumOff val="50000"/>
            </a:schemeClr>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42" name="Freeform 55">
            <a:extLst>
              <a:ext uri="{FF2B5EF4-FFF2-40B4-BE49-F238E27FC236}">
                <a16:creationId xmlns:a16="http://schemas.microsoft.com/office/drawing/2014/main" id="{3CDBCB69-5EE1-4F8A-B671-EC8E5AD3FDF8}"/>
              </a:ext>
            </a:extLst>
          </p:cNvPr>
          <p:cNvSpPr>
            <a:spLocks noChangeArrowheads="1"/>
          </p:cNvSpPr>
          <p:nvPr/>
        </p:nvSpPr>
        <p:spPr bwMode="auto">
          <a:xfrm>
            <a:off x="3132012" y="1828233"/>
            <a:ext cx="691818" cy="478871"/>
          </a:xfrm>
          <a:custGeom>
            <a:avLst/>
            <a:gdLst>
              <a:gd name="T0" fmla="*/ 2935 w 2936"/>
              <a:gd name="T1" fmla="*/ 1705 h 2035"/>
              <a:gd name="T2" fmla="*/ 2365 w 2936"/>
              <a:gd name="T3" fmla="*/ 2034 h 2035"/>
              <a:gd name="T4" fmla="*/ 2365 w 2936"/>
              <a:gd name="T5" fmla="*/ 2034 h 2035"/>
              <a:gd name="T6" fmla="*/ 2363 w 2936"/>
              <a:gd name="T7" fmla="*/ 2030 h 2035"/>
              <a:gd name="T8" fmla="*/ 2363 w 2936"/>
              <a:gd name="T9" fmla="*/ 2030 h 2035"/>
              <a:gd name="T10" fmla="*/ 1931 w 2936"/>
              <a:gd name="T11" fmla="*/ 1463 h 2035"/>
              <a:gd name="T12" fmla="*/ 1931 w 2936"/>
              <a:gd name="T13" fmla="*/ 1463 h 2035"/>
              <a:gd name="T14" fmla="*/ 1367 w 2936"/>
              <a:gd name="T15" fmla="*/ 1026 h 2035"/>
              <a:gd name="T16" fmla="*/ 1367 w 2936"/>
              <a:gd name="T17" fmla="*/ 1026 h 2035"/>
              <a:gd name="T18" fmla="*/ 708 w 2936"/>
              <a:gd name="T19" fmla="*/ 752 h 2035"/>
              <a:gd name="T20" fmla="*/ 708 w 2936"/>
              <a:gd name="T21" fmla="*/ 752 h 2035"/>
              <a:gd name="T22" fmla="*/ 0 w 2936"/>
              <a:gd name="T23" fmla="*/ 658 h 2035"/>
              <a:gd name="T24" fmla="*/ 0 w 2936"/>
              <a:gd name="T25" fmla="*/ 0 h 2035"/>
              <a:gd name="T26" fmla="*/ 0 w 2936"/>
              <a:gd name="T27" fmla="*/ 0 h 2035"/>
              <a:gd name="T28" fmla="*/ 879 w 2936"/>
              <a:gd name="T29" fmla="*/ 116 h 2035"/>
              <a:gd name="T30" fmla="*/ 879 w 2936"/>
              <a:gd name="T31" fmla="*/ 116 h 2035"/>
              <a:gd name="T32" fmla="*/ 1697 w 2936"/>
              <a:gd name="T33" fmla="*/ 457 h 2035"/>
              <a:gd name="T34" fmla="*/ 1697 w 2936"/>
              <a:gd name="T35" fmla="*/ 457 h 2035"/>
              <a:gd name="T36" fmla="*/ 2397 w 2936"/>
              <a:gd name="T37" fmla="*/ 999 h 2035"/>
              <a:gd name="T38" fmla="*/ 2397 w 2936"/>
              <a:gd name="T39" fmla="*/ 999 h 2035"/>
              <a:gd name="T40" fmla="*/ 2934 w 2936"/>
              <a:gd name="T41" fmla="*/ 1704 h 2035"/>
              <a:gd name="T42" fmla="*/ 2934 w 2936"/>
              <a:gd name="T43" fmla="*/ 1704 h 2035"/>
              <a:gd name="T44" fmla="*/ 2935 w 2936"/>
              <a:gd name="T45" fmla="*/ 17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6" h="2035">
                <a:moveTo>
                  <a:pt x="2935" y="1705"/>
                </a:moveTo>
                <a:lnTo>
                  <a:pt x="2365" y="2034"/>
                </a:lnTo>
                <a:lnTo>
                  <a:pt x="2365" y="2034"/>
                </a:lnTo>
                <a:cubicBezTo>
                  <a:pt x="2364" y="2032"/>
                  <a:pt x="2363" y="2031"/>
                  <a:pt x="2363" y="2030"/>
                </a:cubicBezTo>
                <a:lnTo>
                  <a:pt x="2363" y="2030"/>
                </a:lnTo>
                <a:cubicBezTo>
                  <a:pt x="2243" y="1822"/>
                  <a:pt x="2098" y="1631"/>
                  <a:pt x="1931" y="1463"/>
                </a:cubicBezTo>
                <a:lnTo>
                  <a:pt x="1931" y="1463"/>
                </a:lnTo>
                <a:cubicBezTo>
                  <a:pt x="1763" y="1294"/>
                  <a:pt x="1573" y="1147"/>
                  <a:pt x="1367" y="1026"/>
                </a:cubicBezTo>
                <a:lnTo>
                  <a:pt x="1367" y="1026"/>
                </a:lnTo>
                <a:cubicBezTo>
                  <a:pt x="1162" y="907"/>
                  <a:pt x="942" y="814"/>
                  <a:pt x="708" y="752"/>
                </a:cubicBezTo>
                <a:lnTo>
                  <a:pt x="708" y="752"/>
                </a:lnTo>
                <a:cubicBezTo>
                  <a:pt x="482" y="690"/>
                  <a:pt x="244" y="658"/>
                  <a:pt x="0" y="658"/>
                </a:cubicBezTo>
                <a:lnTo>
                  <a:pt x="0" y="0"/>
                </a:lnTo>
                <a:lnTo>
                  <a:pt x="0" y="0"/>
                </a:lnTo>
                <a:cubicBezTo>
                  <a:pt x="303" y="0"/>
                  <a:pt x="599" y="40"/>
                  <a:pt x="879" y="116"/>
                </a:cubicBezTo>
                <a:lnTo>
                  <a:pt x="879" y="116"/>
                </a:lnTo>
                <a:cubicBezTo>
                  <a:pt x="1169" y="194"/>
                  <a:pt x="1444" y="310"/>
                  <a:pt x="1697" y="457"/>
                </a:cubicBezTo>
                <a:lnTo>
                  <a:pt x="1697" y="457"/>
                </a:lnTo>
                <a:cubicBezTo>
                  <a:pt x="1955" y="607"/>
                  <a:pt x="2189" y="789"/>
                  <a:pt x="2397" y="999"/>
                </a:cubicBezTo>
                <a:lnTo>
                  <a:pt x="2397" y="999"/>
                </a:lnTo>
                <a:cubicBezTo>
                  <a:pt x="2606" y="1209"/>
                  <a:pt x="2787" y="1446"/>
                  <a:pt x="2934" y="1704"/>
                </a:cubicBezTo>
                <a:lnTo>
                  <a:pt x="2934" y="1704"/>
                </a:lnTo>
                <a:cubicBezTo>
                  <a:pt x="2934" y="1704"/>
                  <a:pt x="2935" y="1704"/>
                  <a:pt x="2935" y="1705"/>
                </a:cubicBezTo>
              </a:path>
            </a:pathLst>
          </a:custGeom>
          <a:solidFill>
            <a:srgbClr val="FEBE10"/>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grpSp>
        <p:nvGrpSpPr>
          <p:cNvPr id="37" name="Group 36">
            <a:extLst>
              <a:ext uri="{FF2B5EF4-FFF2-40B4-BE49-F238E27FC236}">
                <a16:creationId xmlns:a16="http://schemas.microsoft.com/office/drawing/2014/main" id="{2D0D4D55-3C27-4E61-8E9F-27553C5DE29D}"/>
              </a:ext>
            </a:extLst>
          </p:cNvPr>
          <p:cNvGrpSpPr/>
          <p:nvPr/>
        </p:nvGrpSpPr>
        <p:grpSpPr>
          <a:xfrm>
            <a:off x="3515406" y="930917"/>
            <a:ext cx="702000" cy="702000"/>
            <a:chOff x="1010038" y="3853666"/>
            <a:chExt cx="2661000" cy="2661000"/>
          </a:xfrm>
        </p:grpSpPr>
        <p:pic>
          <p:nvPicPr>
            <p:cNvPr id="32" name="Graphic 31" descr="Bucket and shovel with solid fill">
              <a:extLst>
                <a:ext uri="{FF2B5EF4-FFF2-40B4-BE49-F238E27FC236}">
                  <a16:creationId xmlns:a16="http://schemas.microsoft.com/office/drawing/2014/main" id="{00BB2F31-028A-4EC9-B234-85A7ED7F8C0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0038" y="3853666"/>
              <a:ext cx="2661000" cy="2661000"/>
            </a:xfrm>
            <a:prstGeom prst="rect">
              <a:avLst/>
            </a:prstGeom>
          </p:spPr>
        </p:pic>
        <p:sp>
          <p:nvSpPr>
            <p:cNvPr id="33" name="Rectangle 32">
              <a:extLst>
                <a:ext uri="{FF2B5EF4-FFF2-40B4-BE49-F238E27FC236}">
                  <a16:creationId xmlns:a16="http://schemas.microsoft.com/office/drawing/2014/main" id="{56228CFD-308F-4C23-ABEC-9248BB5D5030}"/>
                </a:ext>
              </a:extLst>
            </p:cNvPr>
            <p:cNvSpPr/>
            <p:nvPr/>
          </p:nvSpPr>
          <p:spPr>
            <a:xfrm rot="20883297">
              <a:off x="1384040" y="4347759"/>
              <a:ext cx="1100026" cy="195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4" name="Rectangle 33">
              <a:extLst>
                <a:ext uri="{FF2B5EF4-FFF2-40B4-BE49-F238E27FC236}">
                  <a16:creationId xmlns:a16="http://schemas.microsoft.com/office/drawing/2014/main" id="{6CB49ADE-38B6-4792-89CF-E480BC708D79}"/>
                </a:ext>
              </a:extLst>
            </p:cNvPr>
            <p:cNvSpPr/>
            <p:nvPr/>
          </p:nvSpPr>
          <p:spPr>
            <a:xfrm rot="20883297">
              <a:off x="1612619" y="4923438"/>
              <a:ext cx="1048020" cy="630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5" name="Rectangle 34">
              <a:extLst>
                <a:ext uri="{FF2B5EF4-FFF2-40B4-BE49-F238E27FC236}">
                  <a16:creationId xmlns:a16="http://schemas.microsoft.com/office/drawing/2014/main" id="{7CFCD1DA-D534-4C72-873F-14F654ED1D6D}"/>
                </a:ext>
              </a:extLst>
            </p:cNvPr>
            <p:cNvSpPr/>
            <p:nvPr/>
          </p:nvSpPr>
          <p:spPr>
            <a:xfrm>
              <a:off x="2333625" y="4821812"/>
              <a:ext cx="133350" cy="102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6" name="Rectangle 35">
              <a:extLst>
                <a:ext uri="{FF2B5EF4-FFF2-40B4-BE49-F238E27FC236}">
                  <a16:creationId xmlns:a16="http://schemas.microsoft.com/office/drawing/2014/main" id="{7BA11CC1-A06C-48AA-BB77-C725ACB7FF4E}"/>
                </a:ext>
              </a:extLst>
            </p:cNvPr>
            <p:cNvSpPr/>
            <p:nvPr/>
          </p:nvSpPr>
          <p:spPr>
            <a:xfrm>
              <a:off x="2466975" y="5426951"/>
              <a:ext cx="133350" cy="102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sp>
        <p:nvSpPr>
          <p:cNvPr id="58" name="Freeform 27">
            <a:extLst>
              <a:ext uri="{FF2B5EF4-FFF2-40B4-BE49-F238E27FC236}">
                <a16:creationId xmlns:a16="http://schemas.microsoft.com/office/drawing/2014/main" id="{7DE1D310-4E8C-44C7-8E04-AA98CD9C0B57}"/>
              </a:ext>
            </a:extLst>
          </p:cNvPr>
          <p:cNvSpPr>
            <a:spLocks noChangeArrowheads="1"/>
          </p:cNvSpPr>
          <p:nvPr/>
        </p:nvSpPr>
        <p:spPr bwMode="auto">
          <a:xfrm>
            <a:off x="3546479" y="896459"/>
            <a:ext cx="818312" cy="1129942"/>
          </a:xfrm>
          <a:custGeom>
            <a:avLst/>
            <a:gdLst>
              <a:gd name="connsiteX0" fmla="*/ 652283 w 1250590"/>
              <a:gd name="connsiteY0" fmla="*/ 61914 h 1726840"/>
              <a:gd name="connsiteX1" fmla="*/ 115888 w 1250590"/>
              <a:gd name="connsiteY1" fmla="*/ 598489 h 1726840"/>
              <a:gd name="connsiteX2" fmla="*/ 652283 w 1250590"/>
              <a:gd name="connsiteY2" fmla="*/ 1134704 h 1726840"/>
              <a:gd name="connsiteX3" fmla="*/ 1188678 w 1250590"/>
              <a:gd name="connsiteY3" fmla="*/ 598489 h 1726840"/>
              <a:gd name="connsiteX4" fmla="*/ 652283 w 1250590"/>
              <a:gd name="connsiteY4" fmla="*/ 61914 h 1726840"/>
              <a:gd name="connsiteX5" fmla="*/ 652283 w 1250590"/>
              <a:gd name="connsiteY5" fmla="*/ 0 h 1726840"/>
              <a:gd name="connsiteX6" fmla="*/ 1250590 w 1250590"/>
              <a:gd name="connsiteY6" fmla="*/ 598308 h 1726840"/>
              <a:gd name="connsiteX7" fmla="*/ 652283 w 1250590"/>
              <a:gd name="connsiteY7" fmla="*/ 1196615 h 1726840"/>
              <a:gd name="connsiteX8" fmla="*/ 419463 w 1250590"/>
              <a:gd name="connsiteY8" fmla="*/ 1149625 h 1726840"/>
              <a:gd name="connsiteX9" fmla="*/ 406531 w 1250590"/>
              <a:gd name="connsiteY9" fmla="*/ 1142609 h 1726840"/>
              <a:gd name="connsiteX10" fmla="*/ 69439 w 1250590"/>
              <a:gd name="connsiteY10" fmla="*/ 1726840 h 1726840"/>
              <a:gd name="connsiteX11" fmla="*/ 0 w 1250590"/>
              <a:gd name="connsiteY11" fmla="*/ 1726840 h 1726840"/>
              <a:gd name="connsiteX12" fmla="*/ 353565 w 1250590"/>
              <a:gd name="connsiteY12" fmla="*/ 1113872 h 1726840"/>
              <a:gd name="connsiteX13" fmla="*/ 317834 w 1250590"/>
              <a:gd name="connsiteY13" fmla="*/ 1094486 h 1726840"/>
              <a:gd name="connsiteX14" fmla="*/ 53975 w 1250590"/>
              <a:gd name="connsiteY14" fmla="*/ 598308 h 1726840"/>
              <a:gd name="connsiteX15" fmla="*/ 652283 w 1250590"/>
              <a:gd name="connsiteY15" fmla="*/ 0 h 17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590" h="1726840">
                <a:moveTo>
                  <a:pt x="652283" y="61914"/>
                </a:moveTo>
                <a:cubicBezTo>
                  <a:pt x="356205" y="61914"/>
                  <a:pt x="115888" y="302311"/>
                  <a:pt x="115888" y="598489"/>
                </a:cubicBezTo>
                <a:cubicBezTo>
                  <a:pt x="115888" y="894667"/>
                  <a:pt x="356205" y="1134704"/>
                  <a:pt x="652283" y="1134704"/>
                </a:cubicBezTo>
                <a:cubicBezTo>
                  <a:pt x="948362" y="1134704"/>
                  <a:pt x="1188678" y="894667"/>
                  <a:pt x="1188678" y="598489"/>
                </a:cubicBezTo>
                <a:cubicBezTo>
                  <a:pt x="1188678" y="302311"/>
                  <a:pt x="948362" y="61914"/>
                  <a:pt x="652283" y="61914"/>
                </a:cubicBezTo>
                <a:close/>
                <a:moveTo>
                  <a:pt x="652283" y="0"/>
                </a:moveTo>
                <a:cubicBezTo>
                  <a:pt x="982917" y="0"/>
                  <a:pt x="1250590" y="267673"/>
                  <a:pt x="1250590" y="598308"/>
                </a:cubicBezTo>
                <a:cubicBezTo>
                  <a:pt x="1250590" y="928942"/>
                  <a:pt x="982917" y="1196615"/>
                  <a:pt x="652283" y="1196615"/>
                </a:cubicBezTo>
                <a:cubicBezTo>
                  <a:pt x="569714" y="1196615"/>
                  <a:pt x="491036" y="1179886"/>
                  <a:pt x="419463" y="1149625"/>
                </a:cubicBezTo>
                <a:lnTo>
                  <a:pt x="406531" y="1142609"/>
                </a:lnTo>
                <a:lnTo>
                  <a:pt x="69439" y="1726840"/>
                </a:lnTo>
                <a:lnTo>
                  <a:pt x="0" y="1726840"/>
                </a:lnTo>
                <a:lnTo>
                  <a:pt x="353565" y="1113872"/>
                </a:lnTo>
                <a:lnTo>
                  <a:pt x="317834" y="1094486"/>
                </a:lnTo>
                <a:cubicBezTo>
                  <a:pt x="158676" y="987006"/>
                  <a:pt x="53975" y="804954"/>
                  <a:pt x="53975" y="598308"/>
                </a:cubicBezTo>
                <a:cubicBezTo>
                  <a:pt x="53975" y="267673"/>
                  <a:pt x="322008" y="0"/>
                  <a:pt x="652283" y="0"/>
                </a:cubicBezTo>
                <a:close/>
              </a:path>
            </a:pathLst>
          </a:custGeom>
          <a:solidFill>
            <a:srgbClr val="FEBE10"/>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87" name="Content Placeholder 2">
            <a:extLst>
              <a:ext uri="{FF2B5EF4-FFF2-40B4-BE49-F238E27FC236}">
                <a16:creationId xmlns:a16="http://schemas.microsoft.com/office/drawing/2014/main" id="{94B2D31D-9C09-4E99-9013-32B1B401A92C}"/>
              </a:ext>
            </a:extLst>
          </p:cNvPr>
          <p:cNvSpPr txBox="1">
            <a:spLocks/>
          </p:cNvSpPr>
          <p:nvPr/>
        </p:nvSpPr>
        <p:spPr>
          <a:xfrm>
            <a:off x="4518835" y="3829326"/>
            <a:ext cx="2971800" cy="648179"/>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350"/>
              </a:spcAft>
              <a:buNone/>
              <a:tabLst>
                <a:tab pos="218599" algn="l"/>
                <a:tab pos="488633" algn="l"/>
              </a:tabLst>
            </a:pPr>
            <a:r>
              <a:rPr lang="en-AU" sz="1500" dirty="0"/>
              <a:t>MANAGE at isolated sites to make a difference across a bigger area</a:t>
            </a:r>
          </a:p>
        </p:txBody>
      </p:sp>
      <p:sp>
        <p:nvSpPr>
          <p:cNvPr id="88" name="Content Placeholder 2">
            <a:extLst>
              <a:ext uri="{FF2B5EF4-FFF2-40B4-BE49-F238E27FC236}">
                <a16:creationId xmlns:a16="http://schemas.microsoft.com/office/drawing/2014/main" id="{0A20F2E5-8397-471F-85BC-D2E326C30955}"/>
              </a:ext>
            </a:extLst>
          </p:cNvPr>
          <p:cNvSpPr txBox="1">
            <a:spLocks/>
          </p:cNvSpPr>
          <p:nvPr/>
        </p:nvSpPr>
        <p:spPr>
          <a:xfrm>
            <a:off x="5366365" y="2318920"/>
            <a:ext cx="2610081" cy="648179"/>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350"/>
              </a:spcAft>
              <a:buNone/>
              <a:tabLst>
                <a:tab pos="218599" algn="l"/>
                <a:tab pos="488633" algn="l"/>
              </a:tabLst>
            </a:pPr>
            <a:r>
              <a:rPr lang="en-AU" sz="1500" dirty="0"/>
              <a:t>COLLECT and kill</a:t>
            </a:r>
            <a:br>
              <a:rPr lang="en-AU" sz="1500" dirty="0"/>
            </a:br>
            <a:r>
              <a:rPr lang="en-AU" sz="1500" dirty="0"/>
              <a:t>any maggots</a:t>
            </a:r>
          </a:p>
        </p:txBody>
      </p:sp>
      <p:sp>
        <p:nvSpPr>
          <p:cNvPr id="41" name="Freeform 51">
            <a:extLst>
              <a:ext uri="{FF2B5EF4-FFF2-40B4-BE49-F238E27FC236}">
                <a16:creationId xmlns:a16="http://schemas.microsoft.com/office/drawing/2014/main" id="{40C3ECEC-6220-4D38-91C2-301BB7CFE0F9}"/>
              </a:ext>
            </a:extLst>
          </p:cNvPr>
          <p:cNvSpPr>
            <a:spLocks noChangeArrowheads="1"/>
          </p:cNvSpPr>
          <p:nvPr/>
        </p:nvSpPr>
        <p:spPr bwMode="auto">
          <a:xfrm>
            <a:off x="3685675" y="2230236"/>
            <a:ext cx="243071" cy="795695"/>
          </a:xfrm>
          <a:custGeom>
            <a:avLst/>
            <a:gdLst>
              <a:gd name="T0" fmla="*/ 1031 w 1032"/>
              <a:gd name="T1" fmla="*/ 1673 h 3379"/>
              <a:gd name="T2" fmla="*/ 1031 w 1032"/>
              <a:gd name="T3" fmla="*/ 1673 h 3379"/>
              <a:gd name="T4" fmla="*/ 1031 w 1032"/>
              <a:gd name="T5" fmla="*/ 1692 h 3379"/>
              <a:gd name="T6" fmla="*/ 1031 w 1032"/>
              <a:gd name="T7" fmla="*/ 1692 h 3379"/>
              <a:gd name="T8" fmla="*/ 912 w 1032"/>
              <a:gd name="T9" fmla="*/ 2565 h 3379"/>
              <a:gd name="T10" fmla="*/ 912 w 1032"/>
              <a:gd name="T11" fmla="*/ 2565 h 3379"/>
              <a:gd name="T12" fmla="*/ 571 w 1032"/>
              <a:gd name="T13" fmla="*/ 3377 h 3379"/>
              <a:gd name="T14" fmla="*/ 571 w 1032"/>
              <a:gd name="T15" fmla="*/ 3377 h 3379"/>
              <a:gd name="T16" fmla="*/ 570 w 1032"/>
              <a:gd name="T17" fmla="*/ 3378 h 3379"/>
              <a:gd name="T18" fmla="*/ 0 w 1032"/>
              <a:gd name="T19" fmla="*/ 3049 h 3379"/>
              <a:gd name="T20" fmla="*/ 0 w 1032"/>
              <a:gd name="T21" fmla="*/ 3049 h 3379"/>
              <a:gd name="T22" fmla="*/ 2 w 1032"/>
              <a:gd name="T23" fmla="*/ 3045 h 3379"/>
              <a:gd name="T24" fmla="*/ 2 w 1032"/>
              <a:gd name="T25" fmla="*/ 3045 h 3379"/>
              <a:gd name="T26" fmla="*/ 277 w 1032"/>
              <a:gd name="T27" fmla="*/ 2392 h 3379"/>
              <a:gd name="T28" fmla="*/ 277 w 1032"/>
              <a:gd name="T29" fmla="*/ 2392 h 3379"/>
              <a:gd name="T30" fmla="*/ 373 w 1032"/>
              <a:gd name="T31" fmla="*/ 1689 h 3379"/>
              <a:gd name="T32" fmla="*/ 373 w 1032"/>
              <a:gd name="T33" fmla="*/ 1689 h 3379"/>
              <a:gd name="T34" fmla="*/ 373 w 1032"/>
              <a:gd name="T35" fmla="*/ 1673 h 3379"/>
              <a:gd name="T36" fmla="*/ 373 w 1032"/>
              <a:gd name="T37" fmla="*/ 1673 h 3379"/>
              <a:gd name="T38" fmla="*/ 285 w 1032"/>
              <a:gd name="T39" fmla="*/ 983 h 3379"/>
              <a:gd name="T40" fmla="*/ 285 w 1032"/>
              <a:gd name="T41" fmla="*/ 983 h 3379"/>
              <a:gd name="T42" fmla="*/ 18 w 1032"/>
              <a:gd name="T43" fmla="*/ 329 h 3379"/>
              <a:gd name="T44" fmla="*/ 588 w 1032"/>
              <a:gd name="T45" fmla="*/ 0 h 3379"/>
              <a:gd name="T46" fmla="*/ 588 w 1032"/>
              <a:gd name="T47" fmla="*/ 0 h 3379"/>
              <a:gd name="T48" fmla="*/ 922 w 1032"/>
              <a:gd name="T49" fmla="*/ 816 h 3379"/>
              <a:gd name="T50" fmla="*/ 922 w 1032"/>
              <a:gd name="T51" fmla="*/ 816 h 3379"/>
              <a:gd name="T52" fmla="*/ 1031 w 1032"/>
              <a:gd name="T53" fmla="*/ 1673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2" h="3379">
                <a:moveTo>
                  <a:pt x="1031" y="1673"/>
                </a:moveTo>
                <a:lnTo>
                  <a:pt x="1031" y="1673"/>
                </a:lnTo>
                <a:cubicBezTo>
                  <a:pt x="1031" y="1679"/>
                  <a:pt x="1031" y="1686"/>
                  <a:pt x="1031" y="1692"/>
                </a:cubicBezTo>
                <a:lnTo>
                  <a:pt x="1031" y="1692"/>
                </a:lnTo>
                <a:cubicBezTo>
                  <a:pt x="1029" y="1994"/>
                  <a:pt x="988" y="2287"/>
                  <a:pt x="912" y="2565"/>
                </a:cubicBezTo>
                <a:lnTo>
                  <a:pt x="912" y="2565"/>
                </a:lnTo>
                <a:cubicBezTo>
                  <a:pt x="833" y="2853"/>
                  <a:pt x="718" y="3125"/>
                  <a:pt x="571" y="3377"/>
                </a:cubicBezTo>
                <a:lnTo>
                  <a:pt x="571" y="3377"/>
                </a:lnTo>
                <a:cubicBezTo>
                  <a:pt x="571" y="3378"/>
                  <a:pt x="570" y="3378"/>
                  <a:pt x="570" y="3378"/>
                </a:cubicBezTo>
                <a:lnTo>
                  <a:pt x="0" y="3049"/>
                </a:lnTo>
                <a:lnTo>
                  <a:pt x="0" y="3049"/>
                </a:lnTo>
                <a:cubicBezTo>
                  <a:pt x="1" y="3048"/>
                  <a:pt x="1" y="3046"/>
                  <a:pt x="2" y="3045"/>
                </a:cubicBezTo>
                <a:lnTo>
                  <a:pt x="2" y="3045"/>
                </a:lnTo>
                <a:cubicBezTo>
                  <a:pt x="121" y="2843"/>
                  <a:pt x="214" y="2623"/>
                  <a:pt x="277" y="2392"/>
                </a:cubicBezTo>
                <a:lnTo>
                  <a:pt x="277" y="2392"/>
                </a:lnTo>
                <a:cubicBezTo>
                  <a:pt x="338" y="2168"/>
                  <a:pt x="372" y="1932"/>
                  <a:pt x="373" y="1689"/>
                </a:cubicBezTo>
                <a:lnTo>
                  <a:pt x="373" y="1689"/>
                </a:lnTo>
                <a:cubicBezTo>
                  <a:pt x="373" y="1683"/>
                  <a:pt x="373" y="1678"/>
                  <a:pt x="373" y="1673"/>
                </a:cubicBezTo>
                <a:lnTo>
                  <a:pt x="373" y="1673"/>
                </a:lnTo>
                <a:cubicBezTo>
                  <a:pt x="373" y="1435"/>
                  <a:pt x="343" y="1203"/>
                  <a:pt x="285" y="983"/>
                </a:cubicBezTo>
                <a:lnTo>
                  <a:pt x="285" y="983"/>
                </a:lnTo>
                <a:cubicBezTo>
                  <a:pt x="224" y="752"/>
                  <a:pt x="134" y="532"/>
                  <a:pt x="18" y="329"/>
                </a:cubicBezTo>
                <a:lnTo>
                  <a:pt x="588" y="0"/>
                </a:lnTo>
                <a:lnTo>
                  <a:pt x="588" y="0"/>
                </a:lnTo>
                <a:cubicBezTo>
                  <a:pt x="733" y="253"/>
                  <a:pt x="846" y="528"/>
                  <a:pt x="922" y="816"/>
                </a:cubicBezTo>
                <a:lnTo>
                  <a:pt x="922" y="816"/>
                </a:lnTo>
                <a:cubicBezTo>
                  <a:pt x="993" y="1090"/>
                  <a:pt x="1031" y="1377"/>
                  <a:pt x="1031" y="1673"/>
                </a:cubicBezTo>
              </a:path>
            </a:pathLst>
          </a:custGeom>
          <a:solidFill>
            <a:srgbClr val="B0917F"/>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56" name="Freeform 21">
            <a:extLst>
              <a:ext uri="{FF2B5EF4-FFF2-40B4-BE49-F238E27FC236}">
                <a16:creationId xmlns:a16="http://schemas.microsoft.com/office/drawing/2014/main" id="{B57ACDF4-C354-48FC-A65E-54098536B811}"/>
              </a:ext>
            </a:extLst>
          </p:cNvPr>
          <p:cNvSpPr>
            <a:spLocks noChangeArrowheads="1"/>
          </p:cNvSpPr>
          <p:nvPr/>
        </p:nvSpPr>
        <p:spPr bwMode="auto">
          <a:xfrm>
            <a:off x="3867457" y="2204859"/>
            <a:ext cx="1302756" cy="783884"/>
          </a:xfrm>
          <a:custGeom>
            <a:avLst/>
            <a:gdLst>
              <a:gd name="connsiteX0" fmla="*/ 1429350 w 1990944"/>
              <a:gd name="connsiteY0" fmla="*/ 62403 h 1197974"/>
              <a:gd name="connsiteX1" fmla="*/ 1123664 w 1990944"/>
              <a:gd name="connsiteY1" fmla="*/ 131972 h 1197974"/>
              <a:gd name="connsiteX2" fmla="*/ 924683 w 1990944"/>
              <a:gd name="connsiteY2" fmla="*/ 863848 h 1197974"/>
              <a:gd name="connsiteX3" fmla="*/ 1656919 w 1990944"/>
              <a:gd name="connsiteY3" fmla="*/ 1062469 h 1197974"/>
              <a:gd name="connsiteX4" fmla="*/ 1855900 w 1990944"/>
              <a:gd name="connsiteY4" fmla="*/ 330593 h 1197974"/>
              <a:gd name="connsiteX5" fmla="*/ 1429350 w 1990944"/>
              <a:gd name="connsiteY5" fmla="*/ 62403 h 1197974"/>
              <a:gd name="connsiteX6" fmla="*/ 1348868 w 1990944"/>
              <a:gd name="connsiteY6" fmla="*/ 1499 h 1197974"/>
              <a:gd name="connsiteX7" fmla="*/ 1435605 w 1990944"/>
              <a:gd name="connsiteY7" fmla="*/ 1652 h 1197974"/>
              <a:gd name="connsiteX8" fmla="*/ 1911519 w 1990944"/>
              <a:gd name="connsiteY8" fmla="*/ 301457 h 1197974"/>
              <a:gd name="connsiteX9" fmla="*/ 1689330 w 1990944"/>
              <a:gd name="connsiteY9" fmla="*/ 1118766 h 1197974"/>
              <a:gd name="connsiteX10" fmla="*/ 872596 w 1990944"/>
              <a:gd name="connsiteY10" fmla="*/ 896518 h 1197974"/>
              <a:gd name="connsiteX11" fmla="*/ 797513 w 1990944"/>
              <a:gd name="connsiteY11" fmla="*/ 670849 h 1197974"/>
              <a:gd name="connsiteX12" fmla="*/ 797137 w 1990944"/>
              <a:gd name="connsiteY12" fmla="*/ 654438 h 1197974"/>
              <a:gd name="connsiteX13" fmla="*/ 34904 w 1990944"/>
              <a:gd name="connsiteY13" fmla="*/ 651979 h 1197974"/>
              <a:gd name="connsiteX14" fmla="*/ 0 w 1990944"/>
              <a:gd name="connsiteY14" fmla="*/ 591230 h 1197974"/>
              <a:gd name="connsiteX15" fmla="*/ 795752 w 1990944"/>
              <a:gd name="connsiteY15" fmla="*/ 593953 h 1197974"/>
              <a:gd name="connsiteX16" fmla="*/ 794863 w 1990944"/>
              <a:gd name="connsiteY16" fmla="*/ 555161 h 1197974"/>
              <a:gd name="connsiteX17" fmla="*/ 1094065 w 1990944"/>
              <a:gd name="connsiteY17" fmla="*/ 79209 h 1197974"/>
              <a:gd name="connsiteX18" fmla="*/ 1348868 w 1990944"/>
              <a:gd name="connsiteY18" fmla="*/ 1499 h 119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944" h="1197974">
                <a:moveTo>
                  <a:pt x="1429350" y="62403"/>
                </a:moveTo>
                <a:cubicBezTo>
                  <a:pt x="1326316" y="54790"/>
                  <a:pt x="1220006" y="76784"/>
                  <a:pt x="1123664" y="131972"/>
                </a:cubicBezTo>
                <a:cubicBezTo>
                  <a:pt x="867112" y="279139"/>
                  <a:pt x="777876" y="606576"/>
                  <a:pt x="924683" y="863848"/>
                </a:cubicBezTo>
                <a:cubicBezTo>
                  <a:pt x="1071850" y="1120760"/>
                  <a:pt x="1399647" y="1209995"/>
                  <a:pt x="1656919" y="1062469"/>
                </a:cubicBezTo>
                <a:cubicBezTo>
                  <a:pt x="1913831" y="915302"/>
                  <a:pt x="2003066" y="587505"/>
                  <a:pt x="1855900" y="330593"/>
                </a:cubicBezTo>
                <a:cubicBezTo>
                  <a:pt x="1763696" y="170023"/>
                  <a:pt x="1601073" y="75092"/>
                  <a:pt x="1429350" y="62403"/>
                </a:cubicBezTo>
                <a:close/>
                <a:moveTo>
                  <a:pt x="1348868" y="1499"/>
                </a:moveTo>
                <a:cubicBezTo>
                  <a:pt x="1377860" y="-559"/>
                  <a:pt x="1406849" y="-487"/>
                  <a:pt x="1435605" y="1652"/>
                </a:cubicBezTo>
                <a:cubicBezTo>
                  <a:pt x="1627312" y="15909"/>
                  <a:pt x="1808662" y="122029"/>
                  <a:pt x="1911519" y="301457"/>
                </a:cubicBezTo>
                <a:cubicBezTo>
                  <a:pt x="2076090" y="588181"/>
                  <a:pt x="1976699" y="954512"/>
                  <a:pt x="1689330" y="1118766"/>
                </a:cubicBezTo>
                <a:cubicBezTo>
                  <a:pt x="1402321" y="1283020"/>
                  <a:pt x="1036447" y="1183603"/>
                  <a:pt x="872596" y="896518"/>
                </a:cubicBezTo>
                <a:cubicBezTo>
                  <a:pt x="831454" y="824747"/>
                  <a:pt x="806831" y="748068"/>
                  <a:pt x="797513" y="670849"/>
                </a:cubicBezTo>
                <a:lnTo>
                  <a:pt x="797137" y="654438"/>
                </a:lnTo>
                <a:lnTo>
                  <a:pt x="34904" y="651979"/>
                </a:lnTo>
                <a:lnTo>
                  <a:pt x="0" y="591230"/>
                </a:lnTo>
                <a:lnTo>
                  <a:pt x="795752" y="593953"/>
                </a:lnTo>
                <a:lnTo>
                  <a:pt x="794863" y="555161"/>
                </a:lnTo>
                <a:cubicBezTo>
                  <a:pt x="809070" y="363491"/>
                  <a:pt x="915135" y="182093"/>
                  <a:pt x="1094065" y="79209"/>
                </a:cubicBezTo>
                <a:cubicBezTo>
                  <a:pt x="1174888" y="33013"/>
                  <a:pt x="1261892" y="7673"/>
                  <a:pt x="1348868" y="1499"/>
                </a:cubicBezTo>
                <a:close/>
              </a:path>
            </a:pathLst>
          </a:custGeom>
          <a:solidFill>
            <a:srgbClr val="B0917F"/>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grpSp>
        <p:nvGrpSpPr>
          <p:cNvPr id="106" name="Group 105">
            <a:extLst>
              <a:ext uri="{FF2B5EF4-FFF2-40B4-BE49-F238E27FC236}">
                <a16:creationId xmlns:a16="http://schemas.microsoft.com/office/drawing/2014/main" id="{2D329EF0-4ECD-43AA-A187-D212E6F8FFF6}"/>
              </a:ext>
            </a:extLst>
          </p:cNvPr>
          <p:cNvGrpSpPr/>
          <p:nvPr/>
        </p:nvGrpSpPr>
        <p:grpSpPr>
          <a:xfrm>
            <a:off x="4617608" y="2369020"/>
            <a:ext cx="329054" cy="455563"/>
            <a:chOff x="10392588" y="4214370"/>
            <a:chExt cx="1120704" cy="1551574"/>
          </a:xfrm>
          <a:solidFill>
            <a:srgbClr val="383E5B"/>
          </a:solidFill>
        </p:grpSpPr>
        <p:sp>
          <p:nvSpPr>
            <p:cNvPr id="90" name="Teardrop 89">
              <a:extLst>
                <a:ext uri="{FF2B5EF4-FFF2-40B4-BE49-F238E27FC236}">
                  <a16:creationId xmlns:a16="http://schemas.microsoft.com/office/drawing/2014/main" id="{5DAA4773-5687-4BBC-8152-B0501194887C}"/>
                </a:ext>
              </a:extLst>
            </p:cNvPr>
            <p:cNvSpPr/>
            <p:nvPr/>
          </p:nvSpPr>
          <p:spPr>
            <a:xfrm rot="19064986">
              <a:off x="10392588" y="4619435"/>
              <a:ext cx="1120704" cy="1146509"/>
            </a:xfrm>
            <a:prstGeom prst="teardrop">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92" name="Rectangle 91">
              <a:extLst>
                <a:ext uri="{FF2B5EF4-FFF2-40B4-BE49-F238E27FC236}">
                  <a16:creationId xmlns:a16="http://schemas.microsoft.com/office/drawing/2014/main" id="{42C9791C-D5E2-4F45-94FB-7CC6DB2E75EE}"/>
                </a:ext>
              </a:extLst>
            </p:cNvPr>
            <p:cNvSpPr/>
            <p:nvPr/>
          </p:nvSpPr>
          <p:spPr>
            <a:xfrm>
              <a:off x="10475668" y="4280695"/>
              <a:ext cx="896109" cy="36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94" name="Straight Connector 93">
              <a:extLst>
                <a:ext uri="{FF2B5EF4-FFF2-40B4-BE49-F238E27FC236}">
                  <a16:creationId xmlns:a16="http://schemas.microsoft.com/office/drawing/2014/main" id="{45FB216F-5229-4206-89DF-0DEAED6409A3}"/>
                </a:ext>
              </a:extLst>
            </p:cNvPr>
            <p:cNvCxnSpPr>
              <a:cxnSpLocks/>
            </p:cNvCxnSpPr>
            <p:nvPr/>
          </p:nvCxnSpPr>
          <p:spPr>
            <a:xfrm flipH="1">
              <a:off x="10768912" y="4527354"/>
              <a:ext cx="194049" cy="311269"/>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3A3CE94-4AD6-40CB-B1C7-3D24E4381A95}"/>
                </a:ext>
              </a:extLst>
            </p:cNvPr>
            <p:cNvCxnSpPr>
              <a:cxnSpLocks/>
            </p:cNvCxnSpPr>
            <p:nvPr/>
          </p:nvCxnSpPr>
          <p:spPr>
            <a:xfrm>
              <a:off x="10962961" y="4507526"/>
              <a:ext cx="0" cy="35988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FF5965B-36A4-413B-A495-F5D851368B1B}"/>
                </a:ext>
              </a:extLst>
            </p:cNvPr>
            <p:cNvCxnSpPr>
              <a:cxnSpLocks/>
            </p:cNvCxnSpPr>
            <p:nvPr/>
          </p:nvCxnSpPr>
          <p:spPr>
            <a:xfrm>
              <a:off x="10982010" y="4555709"/>
              <a:ext cx="160888" cy="272179"/>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rapezoid 90">
              <a:extLst>
                <a:ext uri="{FF2B5EF4-FFF2-40B4-BE49-F238E27FC236}">
                  <a16:creationId xmlns:a16="http://schemas.microsoft.com/office/drawing/2014/main" id="{EAB5AD4D-BBDB-42A0-A00E-9268244C6C71}"/>
                </a:ext>
              </a:extLst>
            </p:cNvPr>
            <p:cNvSpPr/>
            <p:nvPr/>
          </p:nvSpPr>
          <p:spPr>
            <a:xfrm rot="10800000">
              <a:off x="10653887" y="4214370"/>
              <a:ext cx="618147" cy="360389"/>
            </a:xfrm>
            <a:prstGeom prst="trapezoid">
              <a:avLst/>
            </a:prstGeom>
            <a:solidFill>
              <a:srgbClr val="B0917F"/>
            </a:solidFill>
            <a:ln>
              <a:solidFill>
                <a:srgbClr val="B09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sp>
        <p:nvSpPr>
          <p:cNvPr id="38" name="Freeform 50">
            <a:extLst>
              <a:ext uri="{FF2B5EF4-FFF2-40B4-BE49-F238E27FC236}">
                <a16:creationId xmlns:a16="http://schemas.microsoft.com/office/drawing/2014/main" id="{5800F01C-10D5-440C-8649-004F8449534F}"/>
              </a:ext>
            </a:extLst>
          </p:cNvPr>
          <p:cNvSpPr>
            <a:spLocks noChangeArrowheads="1"/>
          </p:cNvSpPr>
          <p:nvPr/>
        </p:nvSpPr>
        <p:spPr bwMode="auto">
          <a:xfrm>
            <a:off x="3132012" y="2948023"/>
            <a:ext cx="687663" cy="471600"/>
          </a:xfrm>
          <a:custGeom>
            <a:avLst/>
            <a:gdLst>
              <a:gd name="T0" fmla="*/ 2917 w 2918"/>
              <a:gd name="T1" fmla="*/ 329 h 2004"/>
              <a:gd name="T2" fmla="*/ 2917 w 2918"/>
              <a:gd name="T3" fmla="*/ 329 h 2004"/>
              <a:gd name="T4" fmla="*/ 2379 w 2918"/>
              <a:gd name="T5" fmla="*/ 1023 h 2004"/>
              <a:gd name="T6" fmla="*/ 2379 w 2918"/>
              <a:gd name="T7" fmla="*/ 1023 h 2004"/>
              <a:gd name="T8" fmla="*/ 1681 w 2918"/>
              <a:gd name="T9" fmla="*/ 1556 h 2004"/>
              <a:gd name="T10" fmla="*/ 1681 w 2918"/>
              <a:gd name="T11" fmla="*/ 1556 h 2004"/>
              <a:gd name="T12" fmla="*/ 869 w 2918"/>
              <a:gd name="T13" fmla="*/ 1890 h 2004"/>
              <a:gd name="T14" fmla="*/ 869 w 2918"/>
              <a:gd name="T15" fmla="*/ 1890 h 2004"/>
              <a:gd name="T16" fmla="*/ 0 w 2918"/>
              <a:gd name="T17" fmla="*/ 2003 h 2004"/>
              <a:gd name="T18" fmla="*/ 0 w 2918"/>
              <a:gd name="T19" fmla="*/ 1345 h 2004"/>
              <a:gd name="T20" fmla="*/ 0 w 2918"/>
              <a:gd name="T21" fmla="*/ 1345 h 2004"/>
              <a:gd name="T22" fmla="*/ 700 w 2918"/>
              <a:gd name="T23" fmla="*/ 1254 h 2004"/>
              <a:gd name="T24" fmla="*/ 700 w 2918"/>
              <a:gd name="T25" fmla="*/ 1254 h 2004"/>
              <a:gd name="T26" fmla="*/ 1353 w 2918"/>
              <a:gd name="T27" fmla="*/ 985 h 2004"/>
              <a:gd name="T28" fmla="*/ 1353 w 2918"/>
              <a:gd name="T29" fmla="*/ 985 h 2004"/>
              <a:gd name="T30" fmla="*/ 1915 w 2918"/>
              <a:gd name="T31" fmla="*/ 556 h 2004"/>
              <a:gd name="T32" fmla="*/ 1915 w 2918"/>
              <a:gd name="T33" fmla="*/ 556 h 2004"/>
              <a:gd name="T34" fmla="*/ 2347 w 2918"/>
              <a:gd name="T35" fmla="*/ 0 h 2004"/>
              <a:gd name="T36" fmla="*/ 2917 w 2918"/>
              <a:gd name="T37" fmla="*/ 32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8" h="2004">
                <a:moveTo>
                  <a:pt x="2917" y="329"/>
                </a:moveTo>
                <a:lnTo>
                  <a:pt x="2917" y="329"/>
                </a:lnTo>
                <a:cubicBezTo>
                  <a:pt x="2768" y="583"/>
                  <a:pt x="2586" y="817"/>
                  <a:pt x="2379" y="1023"/>
                </a:cubicBezTo>
                <a:lnTo>
                  <a:pt x="2379" y="1023"/>
                </a:lnTo>
                <a:cubicBezTo>
                  <a:pt x="2171" y="1229"/>
                  <a:pt x="1936" y="1409"/>
                  <a:pt x="1681" y="1556"/>
                </a:cubicBezTo>
                <a:lnTo>
                  <a:pt x="1681" y="1556"/>
                </a:lnTo>
                <a:cubicBezTo>
                  <a:pt x="1429" y="1700"/>
                  <a:pt x="1156" y="1813"/>
                  <a:pt x="869" y="1890"/>
                </a:cubicBezTo>
                <a:lnTo>
                  <a:pt x="869" y="1890"/>
                </a:lnTo>
                <a:cubicBezTo>
                  <a:pt x="592" y="1963"/>
                  <a:pt x="300" y="2003"/>
                  <a:pt x="0" y="2003"/>
                </a:cubicBezTo>
                <a:lnTo>
                  <a:pt x="0" y="1345"/>
                </a:lnTo>
                <a:lnTo>
                  <a:pt x="0" y="1345"/>
                </a:lnTo>
                <a:cubicBezTo>
                  <a:pt x="241" y="1345"/>
                  <a:pt x="476" y="1314"/>
                  <a:pt x="700" y="1254"/>
                </a:cubicBezTo>
                <a:lnTo>
                  <a:pt x="700" y="1254"/>
                </a:lnTo>
                <a:cubicBezTo>
                  <a:pt x="932" y="1193"/>
                  <a:pt x="1150" y="1101"/>
                  <a:pt x="1353" y="985"/>
                </a:cubicBezTo>
                <a:lnTo>
                  <a:pt x="1353" y="985"/>
                </a:lnTo>
                <a:cubicBezTo>
                  <a:pt x="1559" y="866"/>
                  <a:pt x="1748" y="722"/>
                  <a:pt x="1915" y="556"/>
                </a:cubicBezTo>
                <a:lnTo>
                  <a:pt x="1915" y="556"/>
                </a:lnTo>
                <a:cubicBezTo>
                  <a:pt x="2082" y="390"/>
                  <a:pt x="2228" y="204"/>
                  <a:pt x="2347" y="0"/>
                </a:cubicBezTo>
                <a:lnTo>
                  <a:pt x="2917" y="329"/>
                </a:lnTo>
              </a:path>
            </a:pathLst>
          </a:custGeom>
          <a:solidFill>
            <a:srgbClr val="7CC7BA"/>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sp>
        <p:nvSpPr>
          <p:cNvPr id="57" name="Freeform 24">
            <a:extLst>
              <a:ext uri="{FF2B5EF4-FFF2-40B4-BE49-F238E27FC236}">
                <a16:creationId xmlns:a16="http://schemas.microsoft.com/office/drawing/2014/main" id="{F3B7A035-31FA-404C-9045-48907064CBEA}"/>
              </a:ext>
            </a:extLst>
          </p:cNvPr>
          <p:cNvSpPr>
            <a:spLocks noChangeArrowheads="1"/>
          </p:cNvSpPr>
          <p:nvPr/>
        </p:nvSpPr>
        <p:spPr bwMode="auto">
          <a:xfrm>
            <a:off x="3501293" y="3286140"/>
            <a:ext cx="800133" cy="1098260"/>
          </a:xfrm>
          <a:custGeom>
            <a:avLst/>
            <a:gdLst>
              <a:gd name="connsiteX0" fmla="*/ 623274 w 1222808"/>
              <a:gd name="connsiteY0" fmla="*/ 543719 h 1678421"/>
              <a:gd name="connsiteX1" fmla="*/ 86519 w 1222808"/>
              <a:gd name="connsiteY1" fmla="*/ 1080114 h 1678421"/>
              <a:gd name="connsiteX2" fmla="*/ 623274 w 1222808"/>
              <a:gd name="connsiteY2" fmla="*/ 1616509 h 1678421"/>
              <a:gd name="connsiteX3" fmla="*/ 1159309 w 1222808"/>
              <a:gd name="connsiteY3" fmla="*/ 1080114 h 1678421"/>
              <a:gd name="connsiteX4" fmla="*/ 623274 w 1222808"/>
              <a:gd name="connsiteY4" fmla="*/ 543719 h 1678421"/>
              <a:gd name="connsiteX5" fmla="*/ 0 w 1222808"/>
              <a:gd name="connsiteY5" fmla="*/ 0 h 1678421"/>
              <a:gd name="connsiteX6" fmla="*/ 69760 w 1222808"/>
              <a:gd name="connsiteY6" fmla="*/ 0 h 1678421"/>
              <a:gd name="connsiteX7" fmla="*/ 378511 w 1222808"/>
              <a:gd name="connsiteY7" fmla="*/ 535412 h 1678421"/>
              <a:gd name="connsiteX8" fmla="*/ 390620 w 1222808"/>
              <a:gd name="connsiteY8" fmla="*/ 528847 h 1678421"/>
              <a:gd name="connsiteX9" fmla="*/ 623887 w 1222808"/>
              <a:gd name="connsiteY9" fmla="*/ 481806 h 1678421"/>
              <a:gd name="connsiteX10" fmla="*/ 1222808 w 1222808"/>
              <a:gd name="connsiteY10" fmla="*/ 1080114 h 1678421"/>
              <a:gd name="connsiteX11" fmla="*/ 623887 w 1222808"/>
              <a:gd name="connsiteY11" fmla="*/ 1678421 h 1678421"/>
              <a:gd name="connsiteX12" fmla="*/ 24606 w 1222808"/>
              <a:gd name="connsiteY12" fmla="*/ 1080114 h 1678421"/>
              <a:gd name="connsiteX13" fmla="*/ 288824 w 1222808"/>
              <a:gd name="connsiteY13" fmla="*/ 584030 h 1678421"/>
              <a:gd name="connsiteX14" fmla="*/ 325289 w 1222808"/>
              <a:gd name="connsiteY14" fmla="*/ 564263 h 167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2808" h="1678421">
                <a:moveTo>
                  <a:pt x="623274" y="543719"/>
                </a:moveTo>
                <a:cubicBezTo>
                  <a:pt x="326836" y="543719"/>
                  <a:pt x="86519" y="784036"/>
                  <a:pt x="86519" y="1080114"/>
                </a:cubicBezTo>
                <a:cubicBezTo>
                  <a:pt x="86519" y="1376553"/>
                  <a:pt x="326836" y="1616509"/>
                  <a:pt x="623274" y="1616509"/>
                </a:cubicBezTo>
                <a:cubicBezTo>
                  <a:pt x="919353" y="1616509"/>
                  <a:pt x="1159309" y="1376553"/>
                  <a:pt x="1159309" y="1080114"/>
                </a:cubicBezTo>
                <a:cubicBezTo>
                  <a:pt x="1159309" y="784036"/>
                  <a:pt x="919353" y="543719"/>
                  <a:pt x="623274" y="543719"/>
                </a:cubicBezTo>
                <a:close/>
                <a:moveTo>
                  <a:pt x="0" y="0"/>
                </a:moveTo>
                <a:lnTo>
                  <a:pt x="69760" y="0"/>
                </a:lnTo>
                <a:lnTo>
                  <a:pt x="378511" y="535412"/>
                </a:lnTo>
                <a:lnTo>
                  <a:pt x="390620" y="528847"/>
                </a:lnTo>
                <a:cubicBezTo>
                  <a:pt x="462317" y="498558"/>
                  <a:pt x="541144" y="481806"/>
                  <a:pt x="623887" y="481806"/>
                </a:cubicBezTo>
                <a:cubicBezTo>
                  <a:pt x="954500" y="481806"/>
                  <a:pt x="1222808" y="749839"/>
                  <a:pt x="1222808" y="1080114"/>
                </a:cubicBezTo>
                <a:cubicBezTo>
                  <a:pt x="1222808" y="1410748"/>
                  <a:pt x="954500" y="1678421"/>
                  <a:pt x="623887" y="1678421"/>
                </a:cubicBezTo>
                <a:cubicBezTo>
                  <a:pt x="292914" y="1678421"/>
                  <a:pt x="24606" y="1410748"/>
                  <a:pt x="24606" y="1080114"/>
                </a:cubicBezTo>
                <a:cubicBezTo>
                  <a:pt x="24606" y="873692"/>
                  <a:pt x="129414" y="691584"/>
                  <a:pt x="288824" y="584030"/>
                </a:cubicBezTo>
                <a:lnTo>
                  <a:pt x="325289" y="564263"/>
                </a:lnTo>
                <a:close/>
              </a:path>
            </a:pathLst>
          </a:custGeom>
          <a:solidFill>
            <a:srgbClr val="7CC7BA"/>
          </a:solidFill>
          <a:ln>
            <a:noFill/>
          </a:ln>
          <a:effectLst/>
        </p:spPr>
        <p:txBody>
          <a:bodyPr wrap="square"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dirty="0">
              <a:latin typeface="Lato Light" panose="020F0502020204030203" pitchFamily="34" charset="0"/>
            </a:endParaRPr>
          </a:p>
        </p:txBody>
      </p:sp>
      <p:grpSp>
        <p:nvGrpSpPr>
          <p:cNvPr id="9" name="Group 8">
            <a:extLst>
              <a:ext uri="{FF2B5EF4-FFF2-40B4-BE49-F238E27FC236}">
                <a16:creationId xmlns:a16="http://schemas.microsoft.com/office/drawing/2014/main" id="{3CF0C30C-BA56-4ADD-B3DC-75D99117D55A}"/>
              </a:ext>
            </a:extLst>
          </p:cNvPr>
          <p:cNvGrpSpPr/>
          <p:nvPr/>
        </p:nvGrpSpPr>
        <p:grpSpPr>
          <a:xfrm>
            <a:off x="3584132" y="3654092"/>
            <a:ext cx="648000" cy="648000"/>
            <a:chOff x="3584132" y="3654092"/>
            <a:chExt cx="648000" cy="648000"/>
          </a:xfrm>
        </p:grpSpPr>
        <p:pic>
          <p:nvPicPr>
            <p:cNvPr id="4" name="Graphic 3" descr="Network with solid fill">
              <a:extLst>
                <a:ext uri="{FF2B5EF4-FFF2-40B4-BE49-F238E27FC236}">
                  <a16:creationId xmlns:a16="http://schemas.microsoft.com/office/drawing/2014/main" id="{3CE4F8E0-4A9D-4321-9314-31CD4CFAED9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4132" y="3654092"/>
              <a:ext cx="648000" cy="648000"/>
            </a:xfrm>
            <a:prstGeom prst="rect">
              <a:avLst/>
            </a:prstGeom>
          </p:spPr>
        </p:pic>
        <p:pic>
          <p:nvPicPr>
            <p:cNvPr id="8" name="Graphic 7" descr="Checkmark with solid fill">
              <a:extLst>
                <a:ext uri="{FF2B5EF4-FFF2-40B4-BE49-F238E27FC236}">
                  <a16:creationId xmlns:a16="http://schemas.microsoft.com/office/drawing/2014/main" id="{67064F86-58D2-46F5-B21C-14DC88CDA3A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70852" y="3963394"/>
              <a:ext cx="81000" cy="81000"/>
            </a:xfrm>
            <a:prstGeom prst="rect">
              <a:avLst/>
            </a:prstGeom>
          </p:spPr>
        </p:pic>
      </p:grpSp>
      <p:pic>
        <p:nvPicPr>
          <p:cNvPr id="51" name="Picture 50">
            <a:extLst>
              <a:ext uri="{FF2B5EF4-FFF2-40B4-BE49-F238E27FC236}">
                <a16:creationId xmlns:a16="http://schemas.microsoft.com/office/drawing/2014/main" id="{16BC5BAF-67F7-2470-0C41-6D263B0661F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5755" b="15595"/>
          <a:stretch/>
        </p:blipFill>
        <p:spPr>
          <a:xfrm rot="19826595">
            <a:off x="2495242" y="2072993"/>
            <a:ext cx="1125220" cy="1093126"/>
          </a:xfrm>
          <a:prstGeom prst="rect">
            <a:avLst/>
          </a:prstGeom>
        </p:spPr>
      </p:pic>
    </p:spTree>
    <p:extLst>
      <p:ext uri="{BB962C8B-B14F-4D97-AF65-F5344CB8AC3E}">
        <p14:creationId xmlns:p14="http://schemas.microsoft.com/office/powerpoint/2010/main" val="27861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heel(1)">
                                      <p:cBhvr>
                                        <p:cTn id="11" dur="1250"/>
                                        <p:tgtEl>
                                          <p:spTgt spid="4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500"/>
                                        <p:tgtEl>
                                          <p:spTgt spid="38"/>
                                        </p:tgtEl>
                                      </p:cBhvr>
                                    </p:animEffect>
                                  </p:childTnLst>
                                </p:cTn>
                              </p:par>
                            </p:childTnLst>
                          </p:cTn>
                        </p:par>
                        <p:par>
                          <p:cTn id="24" fill="hold">
                            <p:stCondLst>
                              <p:cond delay="3250"/>
                            </p:stCondLst>
                            <p:childTnLst>
                              <p:par>
                                <p:cTn id="25" presetID="22" presetClass="entr" presetSubtype="4"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par>
                          <p:cTn id="28" fill="hold">
                            <p:stCondLst>
                              <p:cond delay="3750"/>
                            </p:stCondLst>
                            <p:childTnLst>
                              <p:par>
                                <p:cTn id="29" presetID="1"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left)">
                                      <p:cBhvr>
                                        <p:cTn id="34" dur="500"/>
                                        <p:tgtEl>
                                          <p:spTgt spid="56"/>
                                        </p:tgtEl>
                                      </p:cBhvr>
                                    </p:animEffect>
                                  </p:childTnLst>
                                </p:cTn>
                              </p:par>
                            </p:childTnLst>
                          </p:cTn>
                        </p:par>
                        <p:par>
                          <p:cTn id="35" fill="hold">
                            <p:stCondLst>
                              <p:cond delay="4250"/>
                            </p:stCondLst>
                            <p:childTnLst>
                              <p:par>
                                <p:cTn id="36" presetID="1" presetClass="entr" presetSubtype="0"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childTnLst>
                          </p:cTn>
                        </p:par>
                        <p:par>
                          <p:cTn id="38" fill="hold">
                            <p:stCondLst>
                              <p:cond delay="4250"/>
                            </p:stCondLst>
                            <p:childTnLst>
                              <p:par>
                                <p:cTn id="39" presetID="22" presetClass="entr" presetSubtype="1"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childTnLst>
                          </p:cTn>
                        </p:par>
                        <p:par>
                          <p:cTn id="42" fill="hold">
                            <p:stCondLst>
                              <p:cond delay="4750"/>
                            </p:stCondLst>
                            <p:childTnLst>
                              <p:par>
                                <p:cTn id="43" presetID="1"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par>
                          <p:cTn id="45" fill="hold">
                            <p:stCondLst>
                              <p:cond delay="4750"/>
                            </p:stCondLst>
                            <p:childTnLst>
                              <p:par>
                                <p:cTn id="46" presetID="22" presetClass="entr" presetSubtype="1"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up)">
                                      <p:cBhvr>
                                        <p:cTn id="48" dur="500"/>
                                        <p:tgtEl>
                                          <p:spTgt spid="54"/>
                                        </p:tgtEl>
                                      </p:cBhvr>
                                    </p:animEffect>
                                  </p:childTnLst>
                                </p:cTn>
                              </p:par>
                            </p:childTnLst>
                          </p:cTn>
                        </p:par>
                        <p:par>
                          <p:cTn id="49" fill="hold">
                            <p:stCondLst>
                              <p:cond delay="525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3" grpId="0" animBg="1"/>
      <p:bldP spid="54" grpId="0" animBg="1"/>
      <p:bldP spid="55" grpId="0" animBg="1"/>
      <p:bldP spid="42" grpId="0" animBg="1"/>
      <p:bldP spid="58" grpId="0" animBg="1"/>
      <p:bldP spid="87" grpId="0"/>
      <p:bldP spid="88" grpId="0"/>
      <p:bldP spid="41" grpId="0" animBg="1"/>
      <p:bldP spid="56" grpId="0" animBg="1"/>
      <p:bldP spid="38" grpId="0" animBg="1"/>
      <p:bldP spid="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0D0888E2-ED63-4630-80BD-B56BF0349E99}"/>
              </a:ext>
            </a:extLst>
          </p:cNvPr>
          <p:cNvGrpSpPr/>
          <p:nvPr/>
        </p:nvGrpSpPr>
        <p:grpSpPr>
          <a:xfrm rot="19619473">
            <a:off x="2469950" y="259454"/>
            <a:ext cx="4204101" cy="4201318"/>
            <a:chOff x="3425321" y="622814"/>
            <a:chExt cx="5203241" cy="5199796"/>
          </a:xfrm>
        </p:grpSpPr>
        <p:sp>
          <p:nvSpPr>
            <p:cNvPr id="65" name="Фигура">
              <a:extLst>
                <a:ext uri="{FF2B5EF4-FFF2-40B4-BE49-F238E27FC236}">
                  <a16:creationId xmlns:a16="http://schemas.microsoft.com/office/drawing/2014/main" id="{143EBA06-DDE5-4A39-B0C2-2CCBE531AAEF}"/>
                </a:ext>
              </a:extLst>
            </p:cNvPr>
            <p:cNvSpPr>
              <a:spLocks/>
            </p:cNvSpPr>
            <p:nvPr/>
          </p:nvSpPr>
          <p:spPr bwMode="auto">
            <a:xfrm>
              <a:off x="6096000" y="622814"/>
              <a:ext cx="2123614" cy="1860241"/>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rgbClr val="FEBE10"/>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66" name="Фигура">
              <a:extLst>
                <a:ext uri="{FF2B5EF4-FFF2-40B4-BE49-F238E27FC236}">
                  <a16:creationId xmlns:a16="http://schemas.microsoft.com/office/drawing/2014/main" id="{9EA80668-5F4A-4966-A7DE-636BE9A6217D}"/>
                </a:ext>
              </a:extLst>
            </p:cNvPr>
            <p:cNvSpPr>
              <a:spLocks/>
            </p:cNvSpPr>
            <p:nvPr/>
          </p:nvSpPr>
          <p:spPr bwMode="auto">
            <a:xfrm>
              <a:off x="3820828" y="623710"/>
              <a:ext cx="2470226" cy="1906428"/>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rgbClr val="7CC7BA"/>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67" name="Фигура">
              <a:extLst>
                <a:ext uri="{FF2B5EF4-FFF2-40B4-BE49-F238E27FC236}">
                  <a16:creationId xmlns:a16="http://schemas.microsoft.com/office/drawing/2014/main" id="{999CB31B-AB2D-4319-A489-56B083A90AC3}"/>
                </a:ext>
              </a:extLst>
            </p:cNvPr>
            <p:cNvSpPr/>
            <p:nvPr/>
          </p:nvSpPr>
          <p:spPr bwMode="auto">
            <a:xfrm>
              <a:off x="7197268" y="1992374"/>
              <a:ext cx="1431294" cy="2446473"/>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tx1"/>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8" name="Фигура">
              <a:extLst>
                <a:ext uri="{FF2B5EF4-FFF2-40B4-BE49-F238E27FC236}">
                  <a16:creationId xmlns:a16="http://schemas.microsoft.com/office/drawing/2014/main" id="{EE7C6086-3426-4790-B340-61AA55933008}"/>
                </a:ext>
              </a:extLst>
            </p:cNvPr>
            <p:cNvSpPr>
              <a:spLocks/>
            </p:cNvSpPr>
            <p:nvPr/>
          </p:nvSpPr>
          <p:spPr bwMode="auto">
            <a:xfrm>
              <a:off x="3425321" y="2011997"/>
              <a:ext cx="1446328" cy="2438246"/>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rgbClr val="B0917F"/>
            </a:solidFill>
            <a:ln>
              <a:noFill/>
            </a:ln>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69" name="Фигура">
              <a:extLst>
                <a:ext uri="{FF2B5EF4-FFF2-40B4-BE49-F238E27FC236}">
                  <a16:creationId xmlns:a16="http://schemas.microsoft.com/office/drawing/2014/main" id="{A0D89260-C316-4A92-A7DB-3679DE22B143}"/>
                </a:ext>
              </a:extLst>
            </p:cNvPr>
            <p:cNvSpPr/>
            <p:nvPr/>
          </p:nvSpPr>
          <p:spPr bwMode="auto">
            <a:xfrm>
              <a:off x="5757005" y="3952780"/>
              <a:ext cx="2480552" cy="1869830"/>
            </a:xfrm>
            <a:custGeom>
              <a:avLst/>
              <a:gdLst/>
              <a:ahLst/>
              <a:cxnLst>
                <a:cxn ang="0">
                  <a:pos x="wd2" y="hd2"/>
                </a:cxn>
                <a:cxn ang="5400000">
                  <a:pos x="wd2" y="hd2"/>
                </a:cxn>
                <a:cxn ang="10800000">
                  <a:pos x="wd2" y="hd2"/>
                </a:cxn>
                <a:cxn ang="16200000">
                  <a:pos x="wd2" y="hd2"/>
                </a:cxn>
              </a:cxnLst>
              <a:rect l="0" t="0" r="r" b="b"/>
              <a:pathLst>
                <a:path w="21600" h="21600" extrusionOk="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rgbClr val="383E5B"/>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70" name="Фигура">
              <a:extLst>
                <a:ext uri="{FF2B5EF4-FFF2-40B4-BE49-F238E27FC236}">
                  <a16:creationId xmlns:a16="http://schemas.microsoft.com/office/drawing/2014/main" id="{42D67BEE-C38F-45E7-9629-C7989BFE4C92}"/>
                </a:ext>
              </a:extLst>
            </p:cNvPr>
            <p:cNvSpPr/>
            <p:nvPr/>
          </p:nvSpPr>
          <p:spPr bwMode="auto">
            <a:xfrm>
              <a:off x="3831573" y="3985065"/>
              <a:ext cx="2123625" cy="1837545"/>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bg1">
                <a:lumMod val="50000"/>
              </a:schemeClr>
            </a:solidFill>
            <a:ln w="12700" cap="flat">
              <a:noFill/>
              <a:miter lim="400000"/>
            </a:ln>
            <a:effectLst/>
          </p:spPr>
          <p:txBody>
            <a:bodyPr lIns="28568" tIns="28568" rIns="28568" bIns="28568"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defRPr sz="3200">
                  <a:solidFill>
                    <a:srgbClr val="FFFFFF"/>
                  </a:solidFill>
                </a:defRPr>
              </a:pPr>
              <a:endParaRPr sz="2399"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grpSp>
      <p:sp>
        <p:nvSpPr>
          <p:cNvPr id="71" name="TextBox 70">
            <a:extLst>
              <a:ext uri="{FF2B5EF4-FFF2-40B4-BE49-F238E27FC236}">
                <a16:creationId xmlns:a16="http://schemas.microsoft.com/office/drawing/2014/main" id="{D60F6109-6959-491F-8B04-B384D08E7E41}"/>
              </a:ext>
            </a:extLst>
          </p:cNvPr>
          <p:cNvSpPr txBox="1"/>
          <p:nvPr/>
        </p:nvSpPr>
        <p:spPr>
          <a:xfrm>
            <a:off x="4119715" y="468616"/>
            <a:ext cx="1294439"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Classing and lamb marking</a:t>
            </a:r>
          </a:p>
        </p:txBody>
      </p:sp>
      <p:sp>
        <p:nvSpPr>
          <p:cNvPr id="72" name="TextBox 71">
            <a:extLst>
              <a:ext uri="{FF2B5EF4-FFF2-40B4-BE49-F238E27FC236}">
                <a16:creationId xmlns:a16="http://schemas.microsoft.com/office/drawing/2014/main" id="{3E548270-5380-43C5-A180-AF0AC7E77CCF}"/>
              </a:ext>
            </a:extLst>
          </p:cNvPr>
          <p:cNvSpPr txBox="1"/>
          <p:nvPr/>
        </p:nvSpPr>
        <p:spPr>
          <a:xfrm>
            <a:off x="5496099" y="1345516"/>
            <a:ext cx="10006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400" dirty="0">
                <a:solidFill>
                  <a:schemeClr val="bg1"/>
                </a:solidFill>
              </a:rPr>
              <a:t>Shearing</a:t>
            </a:r>
            <a:br>
              <a:rPr lang="en-AU" sz="1400" dirty="0">
                <a:solidFill>
                  <a:schemeClr val="bg1"/>
                </a:solidFill>
              </a:rPr>
            </a:br>
            <a:r>
              <a:rPr lang="en-AU" sz="1400" dirty="0">
                <a:solidFill>
                  <a:schemeClr val="bg1"/>
                </a:solidFill>
              </a:rPr>
              <a:t>or crutching</a:t>
            </a:r>
          </a:p>
        </p:txBody>
      </p:sp>
      <p:sp>
        <p:nvSpPr>
          <p:cNvPr id="73" name="TextBox 72">
            <a:extLst>
              <a:ext uri="{FF2B5EF4-FFF2-40B4-BE49-F238E27FC236}">
                <a16:creationId xmlns:a16="http://schemas.microsoft.com/office/drawing/2014/main" id="{7E52D823-BE1E-40A5-880A-E9B36454DE31}"/>
              </a:ext>
            </a:extLst>
          </p:cNvPr>
          <p:cNvSpPr txBox="1"/>
          <p:nvPr/>
        </p:nvSpPr>
        <p:spPr>
          <a:xfrm>
            <a:off x="5385132" y="2872272"/>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Applying preventative chemicals</a:t>
            </a:r>
          </a:p>
        </p:txBody>
      </p:sp>
      <p:sp>
        <p:nvSpPr>
          <p:cNvPr id="74" name="TextBox 73">
            <a:extLst>
              <a:ext uri="{FF2B5EF4-FFF2-40B4-BE49-F238E27FC236}">
                <a16:creationId xmlns:a16="http://schemas.microsoft.com/office/drawing/2014/main" id="{3BCBE1DA-FB39-4EE2-9252-6987497CEB3D}"/>
              </a:ext>
            </a:extLst>
          </p:cNvPr>
          <p:cNvSpPr txBox="1"/>
          <p:nvPr/>
        </p:nvSpPr>
        <p:spPr>
          <a:xfrm>
            <a:off x="3966723" y="3548185"/>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Reducing scouring risk</a:t>
            </a:r>
            <a:br>
              <a:rPr lang="en-AU" sz="1400" dirty="0">
                <a:solidFill>
                  <a:schemeClr val="bg1"/>
                </a:solidFill>
              </a:rPr>
            </a:br>
            <a:r>
              <a:rPr lang="en-AU" sz="1400" dirty="0">
                <a:solidFill>
                  <a:schemeClr val="bg1"/>
                </a:solidFill>
              </a:rPr>
              <a:t>and </a:t>
            </a:r>
            <a:r>
              <a:rPr lang="en-AU" sz="1400" dirty="0" err="1">
                <a:solidFill>
                  <a:schemeClr val="bg1"/>
                </a:solidFill>
              </a:rPr>
              <a:t>dags</a:t>
            </a:r>
            <a:endParaRPr lang="en-AU" sz="1400" dirty="0">
              <a:solidFill>
                <a:schemeClr val="bg1"/>
              </a:solidFill>
            </a:endParaRPr>
          </a:p>
        </p:txBody>
      </p:sp>
      <p:sp>
        <p:nvSpPr>
          <p:cNvPr id="75" name="TextBox 74">
            <a:extLst>
              <a:ext uri="{FF2B5EF4-FFF2-40B4-BE49-F238E27FC236}">
                <a16:creationId xmlns:a16="http://schemas.microsoft.com/office/drawing/2014/main" id="{F9041B78-5005-496A-AADF-E1481DCD4A9B}"/>
              </a:ext>
            </a:extLst>
          </p:cNvPr>
          <p:cNvSpPr txBox="1"/>
          <p:nvPr/>
        </p:nvSpPr>
        <p:spPr>
          <a:xfrm>
            <a:off x="2730131" y="2617768"/>
            <a:ext cx="1154380" cy="738664"/>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1400" dirty="0">
                <a:solidFill>
                  <a:schemeClr val="bg1"/>
                </a:solidFill>
              </a:rPr>
              <a:t>Careful paddock selection</a:t>
            </a:r>
          </a:p>
        </p:txBody>
      </p:sp>
      <p:sp>
        <p:nvSpPr>
          <p:cNvPr id="76" name="TextBox 75">
            <a:extLst>
              <a:ext uri="{FF2B5EF4-FFF2-40B4-BE49-F238E27FC236}">
                <a16:creationId xmlns:a16="http://schemas.microsoft.com/office/drawing/2014/main" id="{478D5641-755F-40FE-86E9-FC43BFBFC19E}"/>
              </a:ext>
            </a:extLst>
          </p:cNvPr>
          <p:cNvSpPr txBox="1"/>
          <p:nvPr/>
        </p:nvSpPr>
        <p:spPr>
          <a:xfrm>
            <a:off x="2695680" y="1136343"/>
            <a:ext cx="1154380" cy="52322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AU" sz="1400" dirty="0">
                <a:solidFill>
                  <a:schemeClr val="bg1"/>
                </a:solidFill>
              </a:rPr>
              <a:t>Reducing fly populations</a:t>
            </a:r>
          </a:p>
        </p:txBody>
      </p:sp>
      <p:sp>
        <p:nvSpPr>
          <p:cNvPr id="56" name="Content Placeholder 2">
            <a:extLst>
              <a:ext uri="{FF2B5EF4-FFF2-40B4-BE49-F238E27FC236}">
                <a16:creationId xmlns:a16="http://schemas.microsoft.com/office/drawing/2014/main" id="{C795082C-E303-4868-A1E0-53F50282F752}"/>
              </a:ext>
            </a:extLst>
          </p:cNvPr>
          <p:cNvSpPr>
            <a:spLocks noGrp="1"/>
          </p:cNvSpPr>
          <p:nvPr>
            <p:ph idx="1"/>
          </p:nvPr>
        </p:nvSpPr>
        <p:spPr>
          <a:xfrm>
            <a:off x="1" y="1853615"/>
            <a:ext cx="9143999" cy="1193516"/>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ctr">
              <a:lnSpc>
                <a:spcPct val="110000"/>
              </a:lnSpc>
              <a:spcBef>
                <a:spcPts val="0"/>
              </a:spcBef>
              <a:buNone/>
              <a:tabLst>
                <a:tab pos="218599" algn="l"/>
                <a:tab pos="488633" algn="l"/>
              </a:tabLst>
            </a:pPr>
            <a:r>
              <a:rPr lang="en-AU" sz="3000" dirty="0"/>
              <a:t>Prevention</a:t>
            </a:r>
            <a:br>
              <a:rPr lang="en-AU" sz="3000" dirty="0"/>
            </a:br>
            <a:r>
              <a:rPr lang="en-AU" sz="3000" dirty="0"/>
              <a:t>activities</a:t>
            </a:r>
          </a:p>
        </p:txBody>
      </p:sp>
      <p:grpSp>
        <p:nvGrpSpPr>
          <p:cNvPr id="77" name="Group 76">
            <a:extLst>
              <a:ext uri="{FF2B5EF4-FFF2-40B4-BE49-F238E27FC236}">
                <a16:creationId xmlns:a16="http://schemas.microsoft.com/office/drawing/2014/main" id="{1454851A-8E04-43C5-9C49-7981A1925EB6}"/>
              </a:ext>
            </a:extLst>
          </p:cNvPr>
          <p:cNvGrpSpPr/>
          <p:nvPr/>
        </p:nvGrpSpPr>
        <p:grpSpPr>
          <a:xfrm>
            <a:off x="6445451" y="1586966"/>
            <a:ext cx="457200" cy="457200"/>
            <a:chOff x="6872190" y="531865"/>
            <a:chExt cx="609600" cy="609600"/>
          </a:xfrm>
        </p:grpSpPr>
        <p:sp>
          <p:nvSpPr>
            <p:cNvPr id="78" name="Oval 77">
              <a:extLst>
                <a:ext uri="{FF2B5EF4-FFF2-40B4-BE49-F238E27FC236}">
                  <a16:creationId xmlns:a16="http://schemas.microsoft.com/office/drawing/2014/main" id="{A42DF514-FE9D-4144-BDFE-DFF99F90327E}"/>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9" name="Graphic 78" descr="Checkmark with solid fill">
              <a:extLst>
                <a:ext uri="{FF2B5EF4-FFF2-40B4-BE49-F238E27FC236}">
                  <a16:creationId xmlns:a16="http://schemas.microsoft.com/office/drawing/2014/main" id="{CFE2F930-6380-4A9E-9F2E-746A4E5F95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80" name="Group 79">
            <a:extLst>
              <a:ext uri="{FF2B5EF4-FFF2-40B4-BE49-F238E27FC236}">
                <a16:creationId xmlns:a16="http://schemas.microsoft.com/office/drawing/2014/main" id="{72A3E490-550D-4C54-8F5B-0738BEA20505}"/>
              </a:ext>
            </a:extLst>
          </p:cNvPr>
          <p:cNvGrpSpPr/>
          <p:nvPr/>
        </p:nvGrpSpPr>
        <p:grpSpPr>
          <a:xfrm>
            <a:off x="5908417" y="3609645"/>
            <a:ext cx="457200" cy="457200"/>
            <a:chOff x="6872190" y="531865"/>
            <a:chExt cx="609600" cy="609600"/>
          </a:xfrm>
        </p:grpSpPr>
        <p:sp>
          <p:nvSpPr>
            <p:cNvPr id="81" name="Oval 80">
              <a:extLst>
                <a:ext uri="{FF2B5EF4-FFF2-40B4-BE49-F238E27FC236}">
                  <a16:creationId xmlns:a16="http://schemas.microsoft.com/office/drawing/2014/main" id="{68104463-859A-43E3-8D32-CDDC3B7C85F0}"/>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82" name="Graphic 81" descr="Checkmark with solid fill">
              <a:extLst>
                <a:ext uri="{FF2B5EF4-FFF2-40B4-BE49-F238E27FC236}">
                  <a16:creationId xmlns:a16="http://schemas.microsoft.com/office/drawing/2014/main" id="{131A16DF-34EF-4F72-AE09-07F56C7C773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83" name="Group 82">
            <a:extLst>
              <a:ext uri="{FF2B5EF4-FFF2-40B4-BE49-F238E27FC236}">
                <a16:creationId xmlns:a16="http://schemas.microsoft.com/office/drawing/2014/main" id="{7F077E43-3426-44D2-BF2A-5FB49DB363B8}"/>
              </a:ext>
            </a:extLst>
          </p:cNvPr>
          <p:cNvGrpSpPr/>
          <p:nvPr/>
        </p:nvGrpSpPr>
        <p:grpSpPr>
          <a:xfrm>
            <a:off x="5154143" y="244518"/>
            <a:ext cx="457200" cy="457200"/>
            <a:chOff x="6872190" y="531865"/>
            <a:chExt cx="609600" cy="609600"/>
          </a:xfrm>
        </p:grpSpPr>
        <p:sp>
          <p:nvSpPr>
            <p:cNvPr id="84" name="Oval 83">
              <a:extLst>
                <a:ext uri="{FF2B5EF4-FFF2-40B4-BE49-F238E27FC236}">
                  <a16:creationId xmlns:a16="http://schemas.microsoft.com/office/drawing/2014/main" id="{97B57F33-B4A1-4AA9-A9AA-D2F6B312EFAD}"/>
                </a:ext>
              </a:extLst>
            </p:cNvPr>
            <p:cNvSpPr/>
            <p:nvPr/>
          </p:nvSpPr>
          <p:spPr>
            <a:xfrm>
              <a:off x="6872190" y="531865"/>
              <a:ext cx="6096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85" name="Graphic 84" descr="Checkmark with solid fill">
              <a:extLst>
                <a:ext uri="{FF2B5EF4-FFF2-40B4-BE49-F238E27FC236}">
                  <a16:creationId xmlns:a16="http://schemas.microsoft.com/office/drawing/2014/main" id="{1FB26C6E-752E-4FE3-8EB8-D5E5689B0C9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858" y="612116"/>
              <a:ext cx="453600" cy="453600"/>
            </a:xfrm>
            <a:prstGeom prst="rect">
              <a:avLst/>
            </a:prstGeom>
          </p:spPr>
        </p:pic>
      </p:grpSp>
      <p:grpSp>
        <p:nvGrpSpPr>
          <p:cNvPr id="86" name="Group 85">
            <a:extLst>
              <a:ext uri="{FF2B5EF4-FFF2-40B4-BE49-F238E27FC236}">
                <a16:creationId xmlns:a16="http://schemas.microsoft.com/office/drawing/2014/main" id="{E9424302-B81C-4AB3-911F-17B3F9C8AEA8}"/>
              </a:ext>
            </a:extLst>
          </p:cNvPr>
          <p:cNvGrpSpPr/>
          <p:nvPr/>
        </p:nvGrpSpPr>
        <p:grpSpPr>
          <a:xfrm>
            <a:off x="2285111" y="2628519"/>
            <a:ext cx="457200" cy="457200"/>
            <a:chOff x="2748621" y="3644920"/>
            <a:chExt cx="457200" cy="457200"/>
          </a:xfrm>
        </p:grpSpPr>
        <p:sp>
          <p:nvSpPr>
            <p:cNvPr id="87" name="Oval 86">
              <a:extLst>
                <a:ext uri="{FF2B5EF4-FFF2-40B4-BE49-F238E27FC236}">
                  <a16:creationId xmlns:a16="http://schemas.microsoft.com/office/drawing/2014/main" id="{C416E659-F878-47D3-B6EF-1FE5BE3D9F4B}"/>
                </a:ext>
              </a:extLst>
            </p:cNvPr>
            <p:cNvSpPr/>
            <p:nvPr/>
          </p:nvSpPr>
          <p:spPr>
            <a:xfrm>
              <a:off x="2748621" y="3644920"/>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88" name="Graphic 87" descr="Checkmark with solid fill">
              <a:extLst>
                <a:ext uri="{FF2B5EF4-FFF2-40B4-BE49-F238E27FC236}">
                  <a16:creationId xmlns:a16="http://schemas.microsoft.com/office/drawing/2014/main" id="{6D30CC9D-7A56-43BB-A166-ABA51BBAE10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07622" y="3705108"/>
              <a:ext cx="340200" cy="340200"/>
            </a:xfrm>
            <a:prstGeom prst="rect">
              <a:avLst/>
            </a:prstGeom>
          </p:spPr>
        </p:pic>
      </p:grpSp>
      <p:grpSp>
        <p:nvGrpSpPr>
          <p:cNvPr id="89" name="Group 88">
            <a:extLst>
              <a:ext uri="{FF2B5EF4-FFF2-40B4-BE49-F238E27FC236}">
                <a16:creationId xmlns:a16="http://schemas.microsoft.com/office/drawing/2014/main" id="{76A68D34-3CAB-4982-9532-5F554C22D6A5}"/>
              </a:ext>
            </a:extLst>
          </p:cNvPr>
          <p:cNvGrpSpPr/>
          <p:nvPr/>
        </p:nvGrpSpPr>
        <p:grpSpPr>
          <a:xfrm>
            <a:off x="2869268" y="648526"/>
            <a:ext cx="457200" cy="457200"/>
            <a:chOff x="2390309" y="1597616"/>
            <a:chExt cx="457200" cy="457200"/>
          </a:xfrm>
        </p:grpSpPr>
        <p:sp>
          <p:nvSpPr>
            <p:cNvPr id="90" name="Oval 89">
              <a:extLst>
                <a:ext uri="{FF2B5EF4-FFF2-40B4-BE49-F238E27FC236}">
                  <a16:creationId xmlns:a16="http://schemas.microsoft.com/office/drawing/2014/main" id="{191FEDB4-D71D-4F07-88AC-D272B378CB93}"/>
                </a:ext>
              </a:extLst>
            </p:cNvPr>
            <p:cNvSpPr/>
            <p:nvPr/>
          </p:nvSpPr>
          <p:spPr>
            <a:xfrm>
              <a:off x="2390309" y="1597616"/>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91" name="Graphic 90" descr="Checkmark with solid fill">
              <a:extLst>
                <a:ext uri="{FF2B5EF4-FFF2-40B4-BE49-F238E27FC236}">
                  <a16:creationId xmlns:a16="http://schemas.microsoft.com/office/drawing/2014/main" id="{EEC76C9B-3C83-485E-90AD-2784180A445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310" y="1657804"/>
              <a:ext cx="340200" cy="340200"/>
            </a:xfrm>
            <a:prstGeom prst="rect">
              <a:avLst/>
            </a:prstGeom>
          </p:spPr>
        </p:pic>
      </p:grpSp>
      <p:grpSp>
        <p:nvGrpSpPr>
          <p:cNvPr id="92" name="Group 91">
            <a:extLst>
              <a:ext uri="{FF2B5EF4-FFF2-40B4-BE49-F238E27FC236}">
                <a16:creationId xmlns:a16="http://schemas.microsoft.com/office/drawing/2014/main" id="{991C2FED-5830-4547-84BE-168857ABCFA2}"/>
              </a:ext>
            </a:extLst>
          </p:cNvPr>
          <p:cNvGrpSpPr/>
          <p:nvPr/>
        </p:nvGrpSpPr>
        <p:grpSpPr>
          <a:xfrm>
            <a:off x="3718966" y="4170493"/>
            <a:ext cx="457200" cy="457200"/>
            <a:chOff x="3830727" y="298105"/>
            <a:chExt cx="457200" cy="457200"/>
          </a:xfrm>
        </p:grpSpPr>
        <p:sp>
          <p:nvSpPr>
            <p:cNvPr id="93" name="Oval 92">
              <a:extLst>
                <a:ext uri="{FF2B5EF4-FFF2-40B4-BE49-F238E27FC236}">
                  <a16:creationId xmlns:a16="http://schemas.microsoft.com/office/drawing/2014/main" id="{BC9EB34F-86C8-43B3-A9A4-94B9DF142DDA}"/>
                </a:ext>
              </a:extLst>
            </p:cNvPr>
            <p:cNvSpPr/>
            <p:nvPr/>
          </p:nvSpPr>
          <p:spPr>
            <a:xfrm>
              <a:off x="3830727" y="298105"/>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94" name="Graphic 93" descr="Checkmark with solid fill">
              <a:extLst>
                <a:ext uri="{FF2B5EF4-FFF2-40B4-BE49-F238E27FC236}">
                  <a16:creationId xmlns:a16="http://schemas.microsoft.com/office/drawing/2014/main" id="{182CDF12-9E8C-4088-AC17-22B06E5063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89728" y="358293"/>
              <a:ext cx="340200" cy="340200"/>
            </a:xfrm>
            <a:prstGeom prst="rect">
              <a:avLst/>
            </a:prstGeom>
          </p:spPr>
        </p:pic>
      </p:grpSp>
    </p:spTree>
    <p:extLst>
      <p:ext uri="{BB962C8B-B14F-4D97-AF65-F5344CB8AC3E}">
        <p14:creationId xmlns:p14="http://schemas.microsoft.com/office/powerpoint/2010/main" val="41643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500"/>
                                        <p:tgtEl>
                                          <p:spTgt spid="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4FBE2-B1C1-4A9A-88B0-5C171DC39735}"/>
              </a:ext>
            </a:extLst>
          </p:cNvPr>
          <p:cNvSpPr/>
          <p:nvPr/>
        </p:nvSpPr>
        <p:spPr>
          <a:xfrm>
            <a:off x="728420" y="1125852"/>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Content Placeholder 2">
            <a:extLst>
              <a:ext uri="{FF2B5EF4-FFF2-40B4-BE49-F238E27FC236}">
                <a16:creationId xmlns:a16="http://schemas.microsoft.com/office/drawing/2014/main" id="{C3A32A69-DC23-4528-8B91-C9D147A2A9EB}"/>
              </a:ext>
            </a:extLst>
          </p:cNvPr>
          <p:cNvSpPr txBox="1">
            <a:spLocks/>
          </p:cNvSpPr>
          <p:nvPr/>
        </p:nvSpPr>
        <p:spPr>
          <a:xfrm>
            <a:off x="1557338" y="1230361"/>
            <a:ext cx="3550444" cy="665183"/>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buNone/>
              <a:tabLst>
                <a:tab pos="218599" algn="l"/>
              </a:tabLst>
            </a:pPr>
            <a:r>
              <a:rPr lang="en-AU" sz="1800" dirty="0">
                <a:latin typeface="Calibri" panose="020F0502020204030204" pitchFamily="34" charset="0"/>
                <a:cs typeface="Times New Roman" panose="02020603050405020304" pitchFamily="18" charset="0"/>
              </a:rPr>
              <a:t>Well-timed, preventative activities can help reduce the risk of flystrike</a:t>
            </a:r>
            <a:endParaRPr lang="en-AU" sz="1800" dirty="0"/>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Take to the farm messages</a:t>
            </a:r>
          </a:p>
        </p:txBody>
      </p:sp>
      <p:sp>
        <p:nvSpPr>
          <p:cNvPr id="15" name="Rectangle 14">
            <a:extLst>
              <a:ext uri="{FF2B5EF4-FFF2-40B4-BE49-F238E27FC236}">
                <a16:creationId xmlns:a16="http://schemas.microsoft.com/office/drawing/2014/main" id="{34208E78-9E46-41E3-AE75-33E225EDC119}"/>
              </a:ext>
            </a:extLst>
          </p:cNvPr>
          <p:cNvSpPr/>
          <p:nvPr/>
        </p:nvSpPr>
        <p:spPr>
          <a:xfrm>
            <a:off x="728420" y="2154747"/>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6" name="Rectangle 15">
            <a:extLst>
              <a:ext uri="{FF2B5EF4-FFF2-40B4-BE49-F238E27FC236}">
                <a16:creationId xmlns:a16="http://schemas.microsoft.com/office/drawing/2014/main" id="{79C518D1-FA5A-4515-AAE5-6335862B85C5}"/>
              </a:ext>
            </a:extLst>
          </p:cNvPr>
          <p:cNvSpPr/>
          <p:nvPr/>
        </p:nvSpPr>
        <p:spPr>
          <a:xfrm>
            <a:off x="728420" y="3183642"/>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9" name="Straight Connector 8">
            <a:extLst>
              <a:ext uri="{FF2B5EF4-FFF2-40B4-BE49-F238E27FC236}">
                <a16:creationId xmlns:a16="http://schemas.microsoft.com/office/drawing/2014/main" id="{A625BDCF-E56B-4B20-A2F3-4912AF55EB09}"/>
              </a:ext>
            </a:extLst>
          </p:cNvPr>
          <p:cNvCxnSpPr>
            <a:cxnSpLocks/>
          </p:cNvCxnSpPr>
          <p:nvPr/>
        </p:nvCxnSpPr>
        <p:spPr>
          <a:xfrm>
            <a:off x="1414220" y="1106257"/>
            <a:ext cx="0" cy="30929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759BD73-1B58-4203-8954-C7473FB0E793}"/>
              </a:ext>
            </a:extLst>
          </p:cNvPr>
          <p:cNvSpPr txBox="1">
            <a:spLocks/>
          </p:cNvSpPr>
          <p:nvPr/>
        </p:nvSpPr>
        <p:spPr>
          <a:xfrm>
            <a:off x="1550806" y="2278213"/>
            <a:ext cx="3550444"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buNone/>
              <a:tabLst>
                <a:tab pos="218599" algn="l"/>
              </a:tabLst>
            </a:pPr>
            <a:r>
              <a:rPr lang="en-AU" sz="1800" dirty="0">
                <a:latin typeface="Calibri" panose="020F0502020204030204" pitchFamily="34" charset="0"/>
                <a:cs typeface="Times New Roman" panose="02020603050405020304" pitchFamily="18" charset="0"/>
              </a:rPr>
              <a:t>Some types and classes of sheep</a:t>
            </a:r>
            <a:br>
              <a:rPr lang="en-AU" sz="1800" dirty="0">
                <a:latin typeface="Calibri" panose="020F0502020204030204" pitchFamily="34" charset="0"/>
                <a:cs typeface="Times New Roman" panose="02020603050405020304" pitchFamily="18" charset="0"/>
              </a:rPr>
            </a:br>
            <a:r>
              <a:rPr lang="en-AU" sz="1800" dirty="0">
                <a:latin typeface="Calibri" panose="020F0502020204030204" pitchFamily="34" charset="0"/>
                <a:cs typeface="Times New Roman" panose="02020603050405020304" pitchFamily="18" charset="0"/>
              </a:rPr>
              <a:t>are more susceptible to flystrike</a:t>
            </a:r>
          </a:p>
        </p:txBody>
      </p:sp>
      <p:sp>
        <p:nvSpPr>
          <p:cNvPr id="21" name="Content Placeholder 2">
            <a:extLst>
              <a:ext uri="{FF2B5EF4-FFF2-40B4-BE49-F238E27FC236}">
                <a16:creationId xmlns:a16="http://schemas.microsoft.com/office/drawing/2014/main" id="{192D4425-DB9D-4B3D-B505-2A3871EF70E5}"/>
              </a:ext>
            </a:extLst>
          </p:cNvPr>
          <p:cNvSpPr txBox="1">
            <a:spLocks/>
          </p:cNvSpPr>
          <p:nvPr/>
        </p:nvSpPr>
        <p:spPr>
          <a:xfrm>
            <a:off x="1551597" y="3288011"/>
            <a:ext cx="3550444" cy="67605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buNone/>
              <a:tabLst>
                <a:tab pos="218599" algn="l"/>
              </a:tabLst>
            </a:pPr>
            <a:r>
              <a:rPr lang="en-AU" sz="1800" dirty="0">
                <a:latin typeface="Calibri" panose="020F0502020204030204" pitchFamily="34" charset="0"/>
                <a:cs typeface="Times New Roman" panose="02020603050405020304" pitchFamily="18" charset="0"/>
              </a:rPr>
              <a:t>A well thought out integrated flystrike program is crucial</a:t>
            </a:r>
          </a:p>
        </p:txBody>
      </p:sp>
      <p:grpSp>
        <p:nvGrpSpPr>
          <p:cNvPr id="42" name="Group 41">
            <a:extLst>
              <a:ext uri="{FF2B5EF4-FFF2-40B4-BE49-F238E27FC236}">
                <a16:creationId xmlns:a16="http://schemas.microsoft.com/office/drawing/2014/main" id="{A734D273-1FDD-4A4E-A8C4-751AC2785A73}"/>
              </a:ext>
            </a:extLst>
          </p:cNvPr>
          <p:cNvGrpSpPr/>
          <p:nvPr/>
        </p:nvGrpSpPr>
        <p:grpSpPr>
          <a:xfrm>
            <a:off x="826393" y="2241168"/>
            <a:ext cx="620486" cy="715581"/>
            <a:chOff x="1058313" y="3311124"/>
            <a:chExt cx="827314" cy="954107"/>
          </a:xfrm>
        </p:grpSpPr>
        <p:sp>
          <p:nvSpPr>
            <p:cNvPr id="22" name="TextBox 21">
              <a:extLst>
                <a:ext uri="{FF2B5EF4-FFF2-40B4-BE49-F238E27FC236}">
                  <a16:creationId xmlns:a16="http://schemas.microsoft.com/office/drawing/2014/main" id="{9D9547E1-AEA0-4AD0-AA6F-117C846F2682}"/>
                </a:ext>
              </a:extLst>
            </p:cNvPr>
            <p:cNvSpPr txBox="1"/>
            <p:nvPr/>
          </p:nvSpPr>
          <p:spPr>
            <a:xfrm>
              <a:off x="1058313" y="3311124"/>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2</a:t>
              </a:r>
            </a:p>
          </p:txBody>
        </p:sp>
        <p:grpSp>
          <p:nvGrpSpPr>
            <p:cNvPr id="26" name="Group 25">
              <a:extLst>
                <a:ext uri="{FF2B5EF4-FFF2-40B4-BE49-F238E27FC236}">
                  <a16:creationId xmlns:a16="http://schemas.microsoft.com/office/drawing/2014/main" id="{CED9C738-6771-4966-80C9-010C9B41A5BD}"/>
                </a:ext>
              </a:extLst>
            </p:cNvPr>
            <p:cNvGrpSpPr/>
            <p:nvPr/>
          </p:nvGrpSpPr>
          <p:grpSpPr>
            <a:xfrm>
              <a:off x="1476322" y="3899915"/>
              <a:ext cx="144000" cy="144000"/>
              <a:chOff x="9762301" y="2213409"/>
              <a:chExt cx="1227899" cy="1227900"/>
            </a:xfrm>
          </p:grpSpPr>
          <p:sp>
            <p:nvSpPr>
              <p:cNvPr id="25" name="Oval 24">
                <a:extLst>
                  <a:ext uri="{FF2B5EF4-FFF2-40B4-BE49-F238E27FC236}">
                    <a16:creationId xmlns:a16="http://schemas.microsoft.com/office/drawing/2014/main" id="{C8CD71F1-2E60-4232-B4A8-18667813D289}"/>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4" name="Graphic 23" descr="Checkmark with solid fill">
                <a:extLst>
                  <a:ext uri="{FF2B5EF4-FFF2-40B4-BE49-F238E27FC236}">
                    <a16:creationId xmlns:a16="http://schemas.microsoft.com/office/drawing/2014/main" id="{2CED8055-4E93-4A82-853D-DCE408C5B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41" name="Group 40">
            <a:extLst>
              <a:ext uri="{FF2B5EF4-FFF2-40B4-BE49-F238E27FC236}">
                <a16:creationId xmlns:a16="http://schemas.microsoft.com/office/drawing/2014/main" id="{AAFFE775-207C-4444-B7FD-815889F26167}"/>
              </a:ext>
            </a:extLst>
          </p:cNvPr>
          <p:cNvGrpSpPr/>
          <p:nvPr/>
        </p:nvGrpSpPr>
        <p:grpSpPr>
          <a:xfrm>
            <a:off x="819571" y="1214354"/>
            <a:ext cx="620486" cy="715581"/>
            <a:chOff x="1210713" y="2056828"/>
            <a:chExt cx="827314" cy="954107"/>
          </a:xfrm>
        </p:grpSpPr>
        <p:sp>
          <p:nvSpPr>
            <p:cNvPr id="32" name="TextBox 31">
              <a:extLst>
                <a:ext uri="{FF2B5EF4-FFF2-40B4-BE49-F238E27FC236}">
                  <a16:creationId xmlns:a16="http://schemas.microsoft.com/office/drawing/2014/main" id="{FED1EA1A-8854-466D-B31D-26BD7D15560F}"/>
                </a:ext>
              </a:extLst>
            </p:cNvPr>
            <p:cNvSpPr txBox="1"/>
            <p:nvPr/>
          </p:nvSpPr>
          <p:spPr>
            <a:xfrm>
              <a:off x="1210713" y="20568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1</a:t>
              </a:r>
            </a:p>
          </p:txBody>
        </p:sp>
        <p:grpSp>
          <p:nvGrpSpPr>
            <p:cNvPr id="33" name="Group 32">
              <a:extLst>
                <a:ext uri="{FF2B5EF4-FFF2-40B4-BE49-F238E27FC236}">
                  <a16:creationId xmlns:a16="http://schemas.microsoft.com/office/drawing/2014/main" id="{48A0CEE3-DC8D-4EC7-AF29-51785304A43D}"/>
                </a:ext>
              </a:extLst>
            </p:cNvPr>
            <p:cNvGrpSpPr/>
            <p:nvPr/>
          </p:nvGrpSpPr>
          <p:grpSpPr>
            <a:xfrm>
              <a:off x="1599301" y="2645619"/>
              <a:ext cx="144000" cy="144000"/>
              <a:chOff x="10179799" y="2213409"/>
              <a:chExt cx="1227900" cy="1227900"/>
            </a:xfrm>
          </p:grpSpPr>
          <p:sp>
            <p:nvSpPr>
              <p:cNvPr id="34" name="Oval 33">
                <a:extLst>
                  <a:ext uri="{FF2B5EF4-FFF2-40B4-BE49-F238E27FC236}">
                    <a16:creationId xmlns:a16="http://schemas.microsoft.com/office/drawing/2014/main" id="{E299145B-0A71-478C-9FA5-31ACC49A66FA}"/>
                  </a:ext>
                </a:extLst>
              </p:cNvPr>
              <p:cNvSpPr/>
              <p:nvPr/>
            </p:nvSpPr>
            <p:spPr>
              <a:xfrm>
                <a:off x="1017979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5" name="Graphic 34" descr="Checkmark with solid fill">
                <a:extLst>
                  <a:ext uri="{FF2B5EF4-FFF2-40B4-BE49-F238E27FC236}">
                    <a16:creationId xmlns:a16="http://schemas.microsoft.com/office/drawing/2014/main" id="{C0042878-7BDC-4013-9E36-B1DFB73A8B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58322" y="2418343"/>
                <a:ext cx="870854" cy="870854"/>
              </a:xfrm>
              <a:prstGeom prst="rect">
                <a:avLst/>
              </a:prstGeom>
            </p:spPr>
          </p:pic>
        </p:grpSp>
      </p:grpSp>
      <p:grpSp>
        <p:nvGrpSpPr>
          <p:cNvPr id="36" name="Group 35">
            <a:extLst>
              <a:ext uri="{FF2B5EF4-FFF2-40B4-BE49-F238E27FC236}">
                <a16:creationId xmlns:a16="http://schemas.microsoft.com/office/drawing/2014/main" id="{A40531A1-2560-466E-9E17-BCE370A54A0B}"/>
              </a:ext>
            </a:extLst>
          </p:cNvPr>
          <p:cNvGrpSpPr/>
          <p:nvPr/>
        </p:nvGrpSpPr>
        <p:grpSpPr>
          <a:xfrm>
            <a:off x="819233" y="3266724"/>
            <a:ext cx="620486" cy="715581"/>
            <a:chOff x="8212183" y="1744228"/>
            <a:chExt cx="827314" cy="954107"/>
          </a:xfrm>
        </p:grpSpPr>
        <p:sp>
          <p:nvSpPr>
            <p:cNvPr id="37" name="TextBox 36">
              <a:extLst>
                <a:ext uri="{FF2B5EF4-FFF2-40B4-BE49-F238E27FC236}">
                  <a16:creationId xmlns:a16="http://schemas.microsoft.com/office/drawing/2014/main" id="{AA2B9F50-5338-444F-956D-05520741C893}"/>
                </a:ext>
              </a:extLst>
            </p:cNvPr>
            <p:cNvSpPr txBox="1"/>
            <p:nvPr/>
          </p:nvSpPr>
          <p:spPr>
            <a:xfrm>
              <a:off x="8212183" y="17442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3</a:t>
              </a:r>
            </a:p>
          </p:txBody>
        </p:sp>
        <p:grpSp>
          <p:nvGrpSpPr>
            <p:cNvPr id="38" name="Group 37">
              <a:extLst>
                <a:ext uri="{FF2B5EF4-FFF2-40B4-BE49-F238E27FC236}">
                  <a16:creationId xmlns:a16="http://schemas.microsoft.com/office/drawing/2014/main" id="{A9D640B1-1EAB-4919-8BEB-4FA3446FDC88}"/>
                </a:ext>
              </a:extLst>
            </p:cNvPr>
            <p:cNvGrpSpPr/>
            <p:nvPr/>
          </p:nvGrpSpPr>
          <p:grpSpPr>
            <a:xfrm>
              <a:off x="8630192" y="2333019"/>
              <a:ext cx="144000" cy="144000"/>
              <a:chOff x="9762309" y="2213409"/>
              <a:chExt cx="1227900" cy="1227900"/>
            </a:xfrm>
          </p:grpSpPr>
          <p:sp>
            <p:nvSpPr>
              <p:cNvPr id="39" name="Oval 38">
                <a:extLst>
                  <a:ext uri="{FF2B5EF4-FFF2-40B4-BE49-F238E27FC236}">
                    <a16:creationId xmlns:a16="http://schemas.microsoft.com/office/drawing/2014/main" id="{448FD775-0C16-492A-9245-27A2CF8E7E36}"/>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40" name="Graphic 39" descr="Checkmark with solid fill">
                <a:extLst>
                  <a:ext uri="{FF2B5EF4-FFF2-40B4-BE49-F238E27FC236}">
                    <a16:creationId xmlns:a16="http://schemas.microsoft.com/office/drawing/2014/main" id="{CB0CBA95-CB29-484D-9B6F-9AD7BCF093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0832" y="2418347"/>
                <a:ext cx="870853" cy="870853"/>
              </a:xfrm>
              <a:prstGeom prst="rect">
                <a:avLst/>
              </a:prstGeom>
            </p:spPr>
          </p:pic>
        </p:grpSp>
      </p:grpSp>
    </p:spTree>
    <p:extLst>
      <p:ext uri="{BB962C8B-B14F-4D97-AF65-F5344CB8AC3E}">
        <p14:creationId xmlns:p14="http://schemas.microsoft.com/office/powerpoint/2010/main" val="4051098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4FBE2-B1C1-4A9A-88B0-5C171DC39735}"/>
              </a:ext>
            </a:extLst>
          </p:cNvPr>
          <p:cNvSpPr/>
          <p:nvPr/>
        </p:nvSpPr>
        <p:spPr>
          <a:xfrm>
            <a:off x="728420" y="1125851"/>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Content Placeholder 2">
            <a:extLst>
              <a:ext uri="{FF2B5EF4-FFF2-40B4-BE49-F238E27FC236}">
                <a16:creationId xmlns:a16="http://schemas.microsoft.com/office/drawing/2014/main" id="{C3A32A69-DC23-4528-8B91-C9D147A2A9EB}"/>
              </a:ext>
            </a:extLst>
          </p:cNvPr>
          <p:cNvSpPr txBox="1">
            <a:spLocks/>
          </p:cNvSpPr>
          <p:nvPr/>
        </p:nvSpPr>
        <p:spPr>
          <a:xfrm>
            <a:off x="1557338" y="1230360"/>
            <a:ext cx="3550444" cy="665183"/>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150"/>
              </a:spcAft>
              <a:buNone/>
              <a:tabLst>
                <a:tab pos="218599" algn="l"/>
              </a:tabLst>
            </a:pPr>
            <a:r>
              <a:rPr lang="en-AU" sz="1800" dirty="0">
                <a:latin typeface="Calibri" panose="020F0502020204030204" pitchFamily="34" charset="0"/>
                <a:cs typeface="Times New Roman" panose="02020603050405020304" pitchFamily="18" charset="0"/>
              </a:rPr>
              <a:t>No single preventative activity should be relied upon alone</a:t>
            </a:r>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Take to the farm messages</a:t>
            </a:r>
          </a:p>
        </p:txBody>
      </p:sp>
      <p:sp>
        <p:nvSpPr>
          <p:cNvPr id="15" name="Rectangle 14">
            <a:extLst>
              <a:ext uri="{FF2B5EF4-FFF2-40B4-BE49-F238E27FC236}">
                <a16:creationId xmlns:a16="http://schemas.microsoft.com/office/drawing/2014/main" id="{34208E78-9E46-41E3-AE75-33E225EDC119}"/>
              </a:ext>
            </a:extLst>
          </p:cNvPr>
          <p:cNvSpPr/>
          <p:nvPr/>
        </p:nvSpPr>
        <p:spPr>
          <a:xfrm>
            <a:off x="728420" y="2154746"/>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0" name="Content Placeholder 2">
            <a:extLst>
              <a:ext uri="{FF2B5EF4-FFF2-40B4-BE49-F238E27FC236}">
                <a16:creationId xmlns:a16="http://schemas.microsoft.com/office/drawing/2014/main" id="{6759BD73-1B58-4203-8954-C7473FB0E793}"/>
              </a:ext>
            </a:extLst>
          </p:cNvPr>
          <p:cNvSpPr txBox="1">
            <a:spLocks/>
          </p:cNvSpPr>
          <p:nvPr/>
        </p:nvSpPr>
        <p:spPr>
          <a:xfrm>
            <a:off x="1550806" y="2278212"/>
            <a:ext cx="3550444"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150"/>
              </a:spcAft>
              <a:buNone/>
              <a:tabLst>
                <a:tab pos="218599" algn="l"/>
              </a:tabLst>
            </a:pPr>
            <a:r>
              <a:rPr lang="en-AU" sz="1800" dirty="0">
                <a:latin typeface="Calibri" panose="020F0502020204030204" pitchFamily="34" charset="0"/>
                <a:cs typeface="Times New Roman" panose="02020603050405020304" pitchFamily="18" charset="0"/>
              </a:rPr>
              <a:t>Monitoring is required even with the use of preventative activities</a:t>
            </a:r>
          </a:p>
        </p:txBody>
      </p:sp>
      <p:grpSp>
        <p:nvGrpSpPr>
          <p:cNvPr id="42" name="Group 41">
            <a:extLst>
              <a:ext uri="{FF2B5EF4-FFF2-40B4-BE49-F238E27FC236}">
                <a16:creationId xmlns:a16="http://schemas.microsoft.com/office/drawing/2014/main" id="{A734D273-1FDD-4A4E-A8C4-751AC2785A73}"/>
              </a:ext>
            </a:extLst>
          </p:cNvPr>
          <p:cNvGrpSpPr/>
          <p:nvPr/>
        </p:nvGrpSpPr>
        <p:grpSpPr>
          <a:xfrm>
            <a:off x="826393" y="2241166"/>
            <a:ext cx="620486" cy="692498"/>
            <a:chOff x="1058313" y="3311124"/>
            <a:chExt cx="827314" cy="923330"/>
          </a:xfrm>
        </p:grpSpPr>
        <p:sp>
          <p:nvSpPr>
            <p:cNvPr id="22" name="TextBox 21">
              <a:extLst>
                <a:ext uri="{FF2B5EF4-FFF2-40B4-BE49-F238E27FC236}">
                  <a16:creationId xmlns:a16="http://schemas.microsoft.com/office/drawing/2014/main" id="{9D9547E1-AEA0-4AD0-AA6F-117C846F2682}"/>
                </a:ext>
              </a:extLst>
            </p:cNvPr>
            <p:cNvSpPr txBox="1"/>
            <p:nvPr/>
          </p:nvSpPr>
          <p:spPr>
            <a:xfrm>
              <a:off x="1058313" y="3311124"/>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5</a:t>
              </a:r>
            </a:p>
          </p:txBody>
        </p:sp>
        <p:grpSp>
          <p:nvGrpSpPr>
            <p:cNvPr id="26" name="Group 25">
              <a:extLst>
                <a:ext uri="{FF2B5EF4-FFF2-40B4-BE49-F238E27FC236}">
                  <a16:creationId xmlns:a16="http://schemas.microsoft.com/office/drawing/2014/main" id="{CED9C738-6771-4966-80C9-010C9B41A5BD}"/>
                </a:ext>
              </a:extLst>
            </p:cNvPr>
            <p:cNvGrpSpPr/>
            <p:nvPr/>
          </p:nvGrpSpPr>
          <p:grpSpPr>
            <a:xfrm>
              <a:off x="1476322" y="3899915"/>
              <a:ext cx="144000" cy="144000"/>
              <a:chOff x="9762301" y="2213409"/>
              <a:chExt cx="1227899" cy="1227900"/>
            </a:xfrm>
          </p:grpSpPr>
          <p:sp>
            <p:nvSpPr>
              <p:cNvPr id="25" name="Oval 24">
                <a:extLst>
                  <a:ext uri="{FF2B5EF4-FFF2-40B4-BE49-F238E27FC236}">
                    <a16:creationId xmlns:a16="http://schemas.microsoft.com/office/drawing/2014/main" id="{C8CD71F1-2E60-4232-B4A8-18667813D289}"/>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4" name="Graphic 23" descr="Checkmark with solid fill">
                <a:extLst>
                  <a:ext uri="{FF2B5EF4-FFF2-40B4-BE49-F238E27FC236}">
                    <a16:creationId xmlns:a16="http://schemas.microsoft.com/office/drawing/2014/main" id="{2CED8055-4E93-4A82-853D-DCE408C5B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3" name="Group 2">
            <a:extLst>
              <a:ext uri="{FF2B5EF4-FFF2-40B4-BE49-F238E27FC236}">
                <a16:creationId xmlns:a16="http://schemas.microsoft.com/office/drawing/2014/main" id="{805E684F-D4DE-408D-8D85-39569426EDA8}"/>
              </a:ext>
            </a:extLst>
          </p:cNvPr>
          <p:cNvGrpSpPr/>
          <p:nvPr/>
        </p:nvGrpSpPr>
        <p:grpSpPr>
          <a:xfrm>
            <a:off x="819571" y="1214352"/>
            <a:ext cx="620486" cy="692498"/>
            <a:chOff x="1092762" y="1942039"/>
            <a:chExt cx="827314" cy="923330"/>
          </a:xfrm>
        </p:grpSpPr>
        <p:sp>
          <p:nvSpPr>
            <p:cNvPr id="32" name="TextBox 31">
              <a:extLst>
                <a:ext uri="{FF2B5EF4-FFF2-40B4-BE49-F238E27FC236}">
                  <a16:creationId xmlns:a16="http://schemas.microsoft.com/office/drawing/2014/main" id="{FED1EA1A-8854-466D-B31D-26BD7D15560F}"/>
                </a:ext>
              </a:extLst>
            </p:cNvPr>
            <p:cNvSpPr txBox="1"/>
            <p:nvPr/>
          </p:nvSpPr>
          <p:spPr>
            <a:xfrm>
              <a:off x="1092762" y="1942039"/>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4</a:t>
              </a:r>
            </a:p>
          </p:txBody>
        </p:sp>
        <p:grpSp>
          <p:nvGrpSpPr>
            <p:cNvPr id="33" name="Group 32">
              <a:extLst>
                <a:ext uri="{FF2B5EF4-FFF2-40B4-BE49-F238E27FC236}">
                  <a16:creationId xmlns:a16="http://schemas.microsoft.com/office/drawing/2014/main" id="{48A0CEE3-DC8D-4EC7-AF29-51785304A43D}"/>
                </a:ext>
              </a:extLst>
            </p:cNvPr>
            <p:cNvGrpSpPr/>
            <p:nvPr/>
          </p:nvGrpSpPr>
          <p:grpSpPr>
            <a:xfrm>
              <a:off x="1467226" y="2530830"/>
              <a:ext cx="144000" cy="144000"/>
              <a:chOff x="9762309" y="2213409"/>
              <a:chExt cx="1227900" cy="1227900"/>
            </a:xfrm>
          </p:grpSpPr>
          <p:sp>
            <p:nvSpPr>
              <p:cNvPr id="34" name="Oval 33">
                <a:extLst>
                  <a:ext uri="{FF2B5EF4-FFF2-40B4-BE49-F238E27FC236}">
                    <a16:creationId xmlns:a16="http://schemas.microsoft.com/office/drawing/2014/main" id="{E299145B-0A71-478C-9FA5-31ACC49A66FA}"/>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5" name="Graphic 34" descr="Checkmark with solid fill">
                <a:extLst>
                  <a:ext uri="{FF2B5EF4-FFF2-40B4-BE49-F238E27FC236}">
                    <a16:creationId xmlns:a16="http://schemas.microsoft.com/office/drawing/2014/main" id="{C0042878-7BDC-4013-9E36-B1DFB73A8B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sp>
        <p:nvSpPr>
          <p:cNvPr id="18" name="Rectangle 17">
            <a:extLst>
              <a:ext uri="{FF2B5EF4-FFF2-40B4-BE49-F238E27FC236}">
                <a16:creationId xmlns:a16="http://schemas.microsoft.com/office/drawing/2014/main" id="{9FCA8371-64F7-4FC7-B6B1-49DCB8AFC5EA}"/>
              </a:ext>
            </a:extLst>
          </p:cNvPr>
          <p:cNvSpPr/>
          <p:nvPr/>
        </p:nvSpPr>
        <p:spPr>
          <a:xfrm>
            <a:off x="721022" y="3186038"/>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9" name="Content Placeholder 2">
            <a:extLst>
              <a:ext uri="{FF2B5EF4-FFF2-40B4-BE49-F238E27FC236}">
                <a16:creationId xmlns:a16="http://schemas.microsoft.com/office/drawing/2014/main" id="{97FE54D6-2CA0-48E3-B453-ADBCD45539D1}"/>
              </a:ext>
            </a:extLst>
          </p:cNvPr>
          <p:cNvSpPr txBox="1">
            <a:spLocks/>
          </p:cNvSpPr>
          <p:nvPr/>
        </p:nvSpPr>
        <p:spPr>
          <a:xfrm>
            <a:off x="1543407" y="3309504"/>
            <a:ext cx="3762765"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150"/>
              </a:spcAft>
              <a:buNone/>
              <a:tabLst>
                <a:tab pos="218599" algn="l"/>
              </a:tabLst>
            </a:pPr>
            <a:r>
              <a:rPr lang="en-AU" sz="1800" dirty="0">
                <a:latin typeface="Calibri" panose="020F0502020204030204" pitchFamily="34" charset="0"/>
                <a:cs typeface="Times New Roman" panose="02020603050405020304" pitchFamily="18" charset="0"/>
              </a:rPr>
              <a:t>Flystrike management considers prevention, monitoring, treatment</a:t>
            </a:r>
          </a:p>
        </p:txBody>
      </p:sp>
      <p:grpSp>
        <p:nvGrpSpPr>
          <p:cNvPr id="21" name="Group 20">
            <a:extLst>
              <a:ext uri="{FF2B5EF4-FFF2-40B4-BE49-F238E27FC236}">
                <a16:creationId xmlns:a16="http://schemas.microsoft.com/office/drawing/2014/main" id="{56EA68EA-4E96-4A6C-8115-0F8237FDD9A9}"/>
              </a:ext>
            </a:extLst>
          </p:cNvPr>
          <p:cNvGrpSpPr/>
          <p:nvPr/>
        </p:nvGrpSpPr>
        <p:grpSpPr>
          <a:xfrm>
            <a:off x="818995" y="3272459"/>
            <a:ext cx="620486" cy="715581"/>
            <a:chOff x="1058313" y="3311124"/>
            <a:chExt cx="827314" cy="954107"/>
          </a:xfrm>
        </p:grpSpPr>
        <p:sp>
          <p:nvSpPr>
            <p:cNvPr id="23" name="TextBox 22">
              <a:extLst>
                <a:ext uri="{FF2B5EF4-FFF2-40B4-BE49-F238E27FC236}">
                  <a16:creationId xmlns:a16="http://schemas.microsoft.com/office/drawing/2014/main" id="{2A3A3224-2D4A-4A01-9936-3CBCCA065DA2}"/>
                </a:ext>
              </a:extLst>
            </p:cNvPr>
            <p:cNvSpPr txBox="1"/>
            <p:nvPr/>
          </p:nvSpPr>
          <p:spPr>
            <a:xfrm>
              <a:off x="1058313" y="3311124"/>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6</a:t>
              </a:r>
            </a:p>
          </p:txBody>
        </p:sp>
        <p:grpSp>
          <p:nvGrpSpPr>
            <p:cNvPr id="27" name="Group 26">
              <a:extLst>
                <a:ext uri="{FF2B5EF4-FFF2-40B4-BE49-F238E27FC236}">
                  <a16:creationId xmlns:a16="http://schemas.microsoft.com/office/drawing/2014/main" id="{F4E27B91-E250-46AD-9B51-B0F40D9EB2E3}"/>
                </a:ext>
              </a:extLst>
            </p:cNvPr>
            <p:cNvGrpSpPr/>
            <p:nvPr/>
          </p:nvGrpSpPr>
          <p:grpSpPr>
            <a:xfrm>
              <a:off x="1476322" y="3899915"/>
              <a:ext cx="144000" cy="144000"/>
              <a:chOff x="9762301" y="2213409"/>
              <a:chExt cx="1227899" cy="1227900"/>
            </a:xfrm>
          </p:grpSpPr>
          <p:sp>
            <p:nvSpPr>
              <p:cNvPr id="28" name="Oval 27">
                <a:extLst>
                  <a:ext uri="{FF2B5EF4-FFF2-40B4-BE49-F238E27FC236}">
                    <a16:creationId xmlns:a16="http://schemas.microsoft.com/office/drawing/2014/main" id="{8BB46F9D-FFD7-496E-B80C-D3FDE52569BA}"/>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9" name="Graphic 28" descr="Checkmark with solid fill">
                <a:extLst>
                  <a:ext uri="{FF2B5EF4-FFF2-40B4-BE49-F238E27FC236}">
                    <a16:creationId xmlns:a16="http://schemas.microsoft.com/office/drawing/2014/main" id="{18BD8BFB-2F49-4D96-9E75-F1033AF0C1A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cxnSp>
        <p:nvCxnSpPr>
          <p:cNvPr id="9" name="Straight Connector 8">
            <a:extLst>
              <a:ext uri="{FF2B5EF4-FFF2-40B4-BE49-F238E27FC236}">
                <a16:creationId xmlns:a16="http://schemas.microsoft.com/office/drawing/2014/main" id="{A625BDCF-E56B-4B20-A2F3-4912AF55EB09}"/>
              </a:ext>
            </a:extLst>
          </p:cNvPr>
          <p:cNvCxnSpPr>
            <a:cxnSpLocks/>
          </p:cNvCxnSpPr>
          <p:nvPr/>
        </p:nvCxnSpPr>
        <p:spPr>
          <a:xfrm>
            <a:off x="1414220" y="1106256"/>
            <a:ext cx="0" cy="30929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074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6"/>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6" name="Rectangle 55">
            <a:extLst>
              <a:ext uri="{FF2B5EF4-FFF2-40B4-BE49-F238E27FC236}">
                <a16:creationId xmlns:a16="http://schemas.microsoft.com/office/drawing/2014/main" id="{C8C54454-E592-4B1F-9593-1E301FA0218A}"/>
              </a:ext>
            </a:extLst>
          </p:cNvPr>
          <p:cNvSpPr/>
          <p:nvPr/>
        </p:nvSpPr>
        <p:spPr>
          <a:xfrm>
            <a:off x="728420" y="2023506"/>
            <a:ext cx="4379361" cy="712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59" name="Straight Connector 58">
            <a:extLst>
              <a:ext uri="{FF2B5EF4-FFF2-40B4-BE49-F238E27FC236}">
                <a16:creationId xmlns:a16="http://schemas.microsoft.com/office/drawing/2014/main" id="{0FA12B1B-7B8F-407B-A5D3-01B858091F68}"/>
              </a:ext>
            </a:extLst>
          </p:cNvPr>
          <p:cNvCxnSpPr>
            <a:cxnSpLocks/>
          </p:cNvCxnSpPr>
          <p:nvPr/>
        </p:nvCxnSpPr>
        <p:spPr>
          <a:xfrm>
            <a:off x="1414220" y="1892559"/>
            <a:ext cx="0" cy="84363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9322FBF-7D2F-43DC-9EE3-F3F4B4486736}"/>
              </a:ext>
            </a:extLst>
          </p:cNvPr>
          <p:cNvSpPr/>
          <p:nvPr/>
        </p:nvSpPr>
        <p:spPr>
          <a:xfrm>
            <a:off x="728420" y="1115217"/>
            <a:ext cx="4379361" cy="712688"/>
          </a:xfrm>
          <a:prstGeom prst="rect">
            <a:avLst/>
          </a:prstGeom>
          <a:solidFill>
            <a:srgbClr val="7CC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Questions</a:t>
            </a:r>
          </a:p>
        </p:txBody>
      </p:sp>
      <p:cxnSp>
        <p:nvCxnSpPr>
          <p:cNvPr id="55" name="Straight Connector 54">
            <a:extLst>
              <a:ext uri="{FF2B5EF4-FFF2-40B4-BE49-F238E27FC236}">
                <a16:creationId xmlns:a16="http://schemas.microsoft.com/office/drawing/2014/main" id="{874915AC-EAE0-4B3D-90E6-2D86DAA99B9D}"/>
              </a:ext>
            </a:extLst>
          </p:cNvPr>
          <p:cNvCxnSpPr/>
          <p:nvPr/>
        </p:nvCxnSpPr>
        <p:spPr>
          <a:xfrm>
            <a:off x="1414220" y="1082559"/>
            <a:ext cx="0" cy="81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A8D001-A697-4045-8ECD-C40D9C103A1F}"/>
              </a:ext>
            </a:extLst>
          </p:cNvPr>
          <p:cNvCxnSpPr>
            <a:cxnSpLocks/>
          </p:cNvCxnSpPr>
          <p:nvPr/>
        </p:nvCxnSpPr>
        <p:spPr>
          <a:xfrm>
            <a:off x="1414220" y="2833816"/>
            <a:ext cx="0" cy="80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6ECE1ED2-2C38-45A8-AB9F-B12AFD6D8D99}"/>
              </a:ext>
            </a:extLst>
          </p:cNvPr>
          <p:cNvGrpSpPr/>
          <p:nvPr/>
        </p:nvGrpSpPr>
        <p:grpSpPr>
          <a:xfrm>
            <a:off x="4879181" y="1638952"/>
            <a:ext cx="457200" cy="457200"/>
            <a:chOff x="6505575" y="2522351"/>
            <a:chExt cx="609600" cy="609600"/>
          </a:xfrm>
        </p:grpSpPr>
        <p:sp>
          <p:nvSpPr>
            <p:cNvPr id="67" name="Oval 66">
              <a:extLst>
                <a:ext uri="{FF2B5EF4-FFF2-40B4-BE49-F238E27FC236}">
                  <a16:creationId xmlns:a16="http://schemas.microsoft.com/office/drawing/2014/main" id="{F01B3C2E-BBDA-483A-9551-5E4A8A0200AF}"/>
                </a:ext>
              </a:extLst>
            </p:cNvPr>
            <p:cNvSpPr/>
            <p:nvPr/>
          </p:nvSpPr>
          <p:spPr>
            <a:xfrm>
              <a:off x="6505575" y="2522351"/>
              <a:ext cx="609600" cy="6096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8" name="Graphic 67" descr="Question Mark outline">
              <a:extLst>
                <a:ext uri="{FF2B5EF4-FFF2-40B4-BE49-F238E27FC236}">
                  <a16:creationId xmlns:a16="http://schemas.microsoft.com/office/drawing/2014/main" id="{E9A22C75-3002-4DCD-8E08-57FA2B521F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84564" y="2601340"/>
              <a:ext cx="451621" cy="451621"/>
            </a:xfrm>
            <a:prstGeom prst="rect">
              <a:avLst/>
            </a:prstGeom>
          </p:spPr>
        </p:pic>
      </p:grpSp>
      <p:sp>
        <p:nvSpPr>
          <p:cNvPr id="30" name="Content Placeholder 2">
            <a:extLst>
              <a:ext uri="{FF2B5EF4-FFF2-40B4-BE49-F238E27FC236}">
                <a16:creationId xmlns:a16="http://schemas.microsoft.com/office/drawing/2014/main" id="{D4C84452-255F-4124-886F-4915D32C5EB7}"/>
              </a:ext>
            </a:extLst>
          </p:cNvPr>
          <p:cNvSpPr txBox="1">
            <a:spLocks/>
          </p:cNvSpPr>
          <p:nvPr/>
        </p:nvSpPr>
        <p:spPr>
          <a:xfrm>
            <a:off x="1557338" y="2123921"/>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31" name="Content Placeholder 2">
            <a:extLst>
              <a:ext uri="{FF2B5EF4-FFF2-40B4-BE49-F238E27FC236}">
                <a16:creationId xmlns:a16="http://schemas.microsoft.com/office/drawing/2014/main" id="{C008EB24-0AFB-45F0-B9E5-6ACD45EDF40A}"/>
              </a:ext>
            </a:extLst>
          </p:cNvPr>
          <p:cNvSpPr txBox="1">
            <a:spLocks/>
          </p:cNvSpPr>
          <p:nvPr/>
        </p:nvSpPr>
        <p:spPr>
          <a:xfrm>
            <a:off x="1557338" y="1194366"/>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32" name="Content Placeholder 2">
            <a:extLst>
              <a:ext uri="{FF2B5EF4-FFF2-40B4-BE49-F238E27FC236}">
                <a16:creationId xmlns:a16="http://schemas.microsoft.com/office/drawing/2014/main" id="{3F3B6398-65C4-42E4-9C96-353349B1AFA0}"/>
              </a:ext>
            </a:extLst>
          </p:cNvPr>
          <p:cNvSpPr txBox="1">
            <a:spLocks/>
          </p:cNvSpPr>
          <p:nvPr/>
        </p:nvSpPr>
        <p:spPr>
          <a:xfrm>
            <a:off x="1557338" y="3030430"/>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pic>
        <p:nvPicPr>
          <p:cNvPr id="26" name="Graphic 25" descr="Medical outline">
            <a:extLst>
              <a:ext uri="{FF2B5EF4-FFF2-40B4-BE49-F238E27FC236}">
                <a16:creationId xmlns:a16="http://schemas.microsoft.com/office/drawing/2014/main" id="{D23DB3AA-8220-CC5B-1938-5F0423F862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05521" y="3081942"/>
            <a:ext cx="465583" cy="465583"/>
          </a:xfrm>
          <a:prstGeom prst="rect">
            <a:avLst/>
          </a:prstGeom>
        </p:spPr>
      </p:pic>
      <p:pic>
        <p:nvPicPr>
          <p:cNvPr id="27" name="Graphic 26" descr="Shield outline">
            <a:extLst>
              <a:ext uri="{FF2B5EF4-FFF2-40B4-BE49-F238E27FC236}">
                <a16:creationId xmlns:a16="http://schemas.microsoft.com/office/drawing/2014/main" id="{678ABBF5-10A1-7EA8-07F1-096ABF4BCD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2957" y="1246715"/>
            <a:ext cx="486011" cy="486011"/>
          </a:xfrm>
          <a:prstGeom prst="rect">
            <a:avLst/>
          </a:prstGeom>
        </p:spPr>
      </p:pic>
      <p:pic>
        <p:nvPicPr>
          <p:cNvPr id="28" name="Graphic 27" descr="Magnifying glass outline">
            <a:extLst>
              <a:ext uri="{FF2B5EF4-FFF2-40B4-BE49-F238E27FC236}">
                <a16:creationId xmlns:a16="http://schemas.microsoft.com/office/drawing/2014/main" id="{1A665A64-1BBD-7F4C-2039-2DDEE19787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92957" y="2136847"/>
            <a:ext cx="486011" cy="486011"/>
          </a:xfrm>
          <a:prstGeom prst="rect">
            <a:avLst/>
          </a:prstGeom>
        </p:spPr>
      </p:pic>
      <p:pic>
        <p:nvPicPr>
          <p:cNvPr id="29" name="Graphic 28" descr="Heartbeat with solid fill">
            <a:extLst>
              <a:ext uri="{FF2B5EF4-FFF2-40B4-BE49-F238E27FC236}">
                <a16:creationId xmlns:a16="http://schemas.microsoft.com/office/drawing/2014/main" id="{24C99ACC-76E7-5F5E-ED37-010DED1CAE2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4253" y="2187391"/>
            <a:ext cx="310144" cy="310144"/>
          </a:xfrm>
          <a:prstGeom prst="rect">
            <a:avLst/>
          </a:prstGeom>
        </p:spPr>
      </p:pic>
      <p:grpSp>
        <p:nvGrpSpPr>
          <p:cNvPr id="36" name="Group 35">
            <a:extLst>
              <a:ext uri="{FF2B5EF4-FFF2-40B4-BE49-F238E27FC236}">
                <a16:creationId xmlns:a16="http://schemas.microsoft.com/office/drawing/2014/main" id="{349365E1-EECC-27C6-AF68-261EE846B9C2}"/>
              </a:ext>
            </a:extLst>
          </p:cNvPr>
          <p:cNvGrpSpPr/>
          <p:nvPr/>
        </p:nvGrpSpPr>
        <p:grpSpPr>
          <a:xfrm>
            <a:off x="4879181" y="2560758"/>
            <a:ext cx="457200" cy="457200"/>
            <a:chOff x="6505575" y="2522351"/>
            <a:chExt cx="609600" cy="609600"/>
          </a:xfrm>
        </p:grpSpPr>
        <p:sp>
          <p:nvSpPr>
            <p:cNvPr id="37" name="Oval 36">
              <a:extLst>
                <a:ext uri="{FF2B5EF4-FFF2-40B4-BE49-F238E27FC236}">
                  <a16:creationId xmlns:a16="http://schemas.microsoft.com/office/drawing/2014/main" id="{DBD690B4-D738-CFE0-009B-39176A624BD3}"/>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8" name="Graphic 37" descr="Question Mark outline">
              <a:extLst>
                <a:ext uri="{FF2B5EF4-FFF2-40B4-BE49-F238E27FC236}">
                  <a16:creationId xmlns:a16="http://schemas.microsoft.com/office/drawing/2014/main" id="{C4DB3875-35FA-D668-44C9-AC87D28851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84564" y="2601340"/>
              <a:ext cx="451621" cy="451621"/>
            </a:xfrm>
            <a:prstGeom prst="rect">
              <a:avLst/>
            </a:prstGeom>
          </p:spPr>
        </p:pic>
      </p:grpSp>
      <p:grpSp>
        <p:nvGrpSpPr>
          <p:cNvPr id="39" name="Group 38">
            <a:extLst>
              <a:ext uri="{FF2B5EF4-FFF2-40B4-BE49-F238E27FC236}">
                <a16:creationId xmlns:a16="http://schemas.microsoft.com/office/drawing/2014/main" id="{152A4295-BF2E-B324-83A5-49EDC97AE825}"/>
              </a:ext>
            </a:extLst>
          </p:cNvPr>
          <p:cNvGrpSpPr/>
          <p:nvPr/>
        </p:nvGrpSpPr>
        <p:grpSpPr>
          <a:xfrm>
            <a:off x="4879181" y="3485859"/>
            <a:ext cx="457200" cy="457200"/>
            <a:chOff x="6505575" y="2522351"/>
            <a:chExt cx="609600" cy="609600"/>
          </a:xfrm>
        </p:grpSpPr>
        <p:sp>
          <p:nvSpPr>
            <p:cNvPr id="40" name="Oval 39">
              <a:extLst>
                <a:ext uri="{FF2B5EF4-FFF2-40B4-BE49-F238E27FC236}">
                  <a16:creationId xmlns:a16="http://schemas.microsoft.com/office/drawing/2014/main" id="{08E6548E-D0AB-A86D-024E-F8D0567B3CAF}"/>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1" name="Graphic 40" descr="Question Mark outline">
              <a:extLst>
                <a:ext uri="{FF2B5EF4-FFF2-40B4-BE49-F238E27FC236}">
                  <a16:creationId xmlns:a16="http://schemas.microsoft.com/office/drawing/2014/main" id="{EBAA8D2D-3F2C-DC5A-185A-851743CB72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84564" y="2601340"/>
              <a:ext cx="451621" cy="451621"/>
            </a:xfrm>
            <a:prstGeom prst="rect">
              <a:avLst/>
            </a:prstGeom>
          </p:spPr>
        </p:pic>
      </p:grpSp>
    </p:spTree>
    <p:extLst>
      <p:ext uri="{BB962C8B-B14F-4D97-AF65-F5344CB8AC3E}">
        <p14:creationId xmlns:p14="http://schemas.microsoft.com/office/powerpoint/2010/main" val="1095707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6"/>
            <a:ext cx="4379361" cy="7126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6" name="Rectangle 55">
            <a:extLst>
              <a:ext uri="{FF2B5EF4-FFF2-40B4-BE49-F238E27FC236}">
                <a16:creationId xmlns:a16="http://schemas.microsoft.com/office/drawing/2014/main" id="{C8C54454-E592-4B1F-9593-1E301FA0218A}"/>
              </a:ext>
            </a:extLst>
          </p:cNvPr>
          <p:cNvSpPr/>
          <p:nvPr/>
        </p:nvSpPr>
        <p:spPr>
          <a:xfrm>
            <a:off x="728420" y="2023506"/>
            <a:ext cx="4379361" cy="712688"/>
          </a:xfrm>
          <a:prstGeom prst="rect">
            <a:avLst/>
          </a:prstGeom>
          <a:solidFill>
            <a:srgbClr val="383E5B"/>
          </a:solidFill>
          <a:ln>
            <a:solidFill>
              <a:srgbClr val="383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4" name="Rectangle 43">
            <a:extLst>
              <a:ext uri="{FF2B5EF4-FFF2-40B4-BE49-F238E27FC236}">
                <a16:creationId xmlns:a16="http://schemas.microsoft.com/office/drawing/2014/main" id="{B9322FBF-7D2F-43DC-9EE3-F3F4B4486736}"/>
              </a:ext>
            </a:extLst>
          </p:cNvPr>
          <p:cNvSpPr/>
          <p:nvPr/>
        </p:nvSpPr>
        <p:spPr>
          <a:xfrm>
            <a:off x="728420" y="1115217"/>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Progress check</a:t>
            </a:r>
          </a:p>
        </p:txBody>
      </p:sp>
      <p:cxnSp>
        <p:nvCxnSpPr>
          <p:cNvPr id="55" name="Straight Connector 54">
            <a:extLst>
              <a:ext uri="{FF2B5EF4-FFF2-40B4-BE49-F238E27FC236}">
                <a16:creationId xmlns:a16="http://schemas.microsoft.com/office/drawing/2014/main" id="{874915AC-EAE0-4B3D-90E6-2D86DAA99B9D}"/>
              </a:ext>
            </a:extLst>
          </p:cNvPr>
          <p:cNvCxnSpPr>
            <a:cxnSpLocks/>
          </p:cNvCxnSpPr>
          <p:nvPr/>
        </p:nvCxnSpPr>
        <p:spPr>
          <a:xfrm>
            <a:off x="1414220" y="1095622"/>
            <a:ext cx="0" cy="17082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A8D001-A697-4045-8ECD-C40D9C103A1F}"/>
              </a:ext>
            </a:extLst>
          </p:cNvPr>
          <p:cNvCxnSpPr>
            <a:cxnSpLocks/>
          </p:cNvCxnSpPr>
          <p:nvPr/>
        </p:nvCxnSpPr>
        <p:spPr>
          <a:xfrm>
            <a:off x="1414220" y="2803897"/>
            <a:ext cx="0" cy="9790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98E4E3CB-FD54-4672-A688-5D2AFFCDAF33}"/>
              </a:ext>
            </a:extLst>
          </p:cNvPr>
          <p:cNvSpPr txBox="1">
            <a:spLocks/>
          </p:cNvSpPr>
          <p:nvPr/>
        </p:nvSpPr>
        <p:spPr>
          <a:xfrm>
            <a:off x="1557338" y="2123921"/>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27" name="Content Placeholder 2">
            <a:extLst>
              <a:ext uri="{FF2B5EF4-FFF2-40B4-BE49-F238E27FC236}">
                <a16:creationId xmlns:a16="http://schemas.microsoft.com/office/drawing/2014/main" id="{62A1FBE5-1237-4987-B3D9-18E19A51271D}"/>
              </a:ext>
            </a:extLst>
          </p:cNvPr>
          <p:cNvSpPr txBox="1">
            <a:spLocks/>
          </p:cNvSpPr>
          <p:nvPr/>
        </p:nvSpPr>
        <p:spPr>
          <a:xfrm>
            <a:off x="1557338" y="1194366"/>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28" name="Content Placeholder 2">
            <a:extLst>
              <a:ext uri="{FF2B5EF4-FFF2-40B4-BE49-F238E27FC236}">
                <a16:creationId xmlns:a16="http://schemas.microsoft.com/office/drawing/2014/main" id="{BB2DD7AA-8C45-4583-AADD-90DDE4BD16BD}"/>
              </a:ext>
            </a:extLst>
          </p:cNvPr>
          <p:cNvSpPr txBox="1">
            <a:spLocks/>
          </p:cNvSpPr>
          <p:nvPr/>
        </p:nvSpPr>
        <p:spPr>
          <a:xfrm>
            <a:off x="1557338" y="3030430"/>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pic>
        <p:nvPicPr>
          <p:cNvPr id="22" name="Graphic 21" descr="Medical outline">
            <a:extLst>
              <a:ext uri="{FF2B5EF4-FFF2-40B4-BE49-F238E27FC236}">
                <a16:creationId xmlns:a16="http://schemas.microsoft.com/office/drawing/2014/main" id="{FB6D577B-8A53-D71D-A7F5-9F11F0341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05521" y="3081942"/>
            <a:ext cx="465583" cy="465583"/>
          </a:xfrm>
          <a:prstGeom prst="rect">
            <a:avLst/>
          </a:prstGeom>
        </p:spPr>
      </p:pic>
      <p:pic>
        <p:nvPicPr>
          <p:cNvPr id="23" name="Graphic 22" descr="Shield outline">
            <a:extLst>
              <a:ext uri="{FF2B5EF4-FFF2-40B4-BE49-F238E27FC236}">
                <a16:creationId xmlns:a16="http://schemas.microsoft.com/office/drawing/2014/main" id="{36467D41-B21C-0474-D385-2C9D9C8032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92957" y="1246715"/>
            <a:ext cx="486011" cy="486011"/>
          </a:xfrm>
          <a:prstGeom prst="rect">
            <a:avLst/>
          </a:prstGeom>
        </p:spPr>
      </p:pic>
      <p:pic>
        <p:nvPicPr>
          <p:cNvPr id="24" name="Graphic 23" descr="Magnifying glass outline">
            <a:extLst>
              <a:ext uri="{FF2B5EF4-FFF2-40B4-BE49-F238E27FC236}">
                <a16:creationId xmlns:a16="http://schemas.microsoft.com/office/drawing/2014/main" id="{7DFF7D44-0723-E12A-732E-BA3813DE67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2957" y="2136847"/>
            <a:ext cx="486011" cy="486011"/>
          </a:xfrm>
          <a:prstGeom prst="rect">
            <a:avLst/>
          </a:prstGeom>
        </p:spPr>
      </p:pic>
      <p:pic>
        <p:nvPicPr>
          <p:cNvPr id="25" name="Graphic 24" descr="Heartbeat with solid fill">
            <a:extLst>
              <a:ext uri="{FF2B5EF4-FFF2-40B4-BE49-F238E27FC236}">
                <a16:creationId xmlns:a16="http://schemas.microsoft.com/office/drawing/2014/main" id="{20F26B38-18BC-A1C9-3D51-C0C8FA36D47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4253" y="2187391"/>
            <a:ext cx="310144" cy="310144"/>
          </a:xfrm>
          <a:prstGeom prst="rect">
            <a:avLst/>
          </a:prstGeom>
        </p:spPr>
      </p:pic>
      <p:grpSp>
        <p:nvGrpSpPr>
          <p:cNvPr id="32" name="Group 31">
            <a:extLst>
              <a:ext uri="{FF2B5EF4-FFF2-40B4-BE49-F238E27FC236}">
                <a16:creationId xmlns:a16="http://schemas.microsoft.com/office/drawing/2014/main" id="{CFF48AEA-DB86-7988-77A0-CC3D9F4E4D64}"/>
              </a:ext>
            </a:extLst>
          </p:cNvPr>
          <p:cNvGrpSpPr/>
          <p:nvPr/>
        </p:nvGrpSpPr>
        <p:grpSpPr>
          <a:xfrm>
            <a:off x="4879181" y="2560758"/>
            <a:ext cx="457200" cy="457200"/>
            <a:chOff x="6505575" y="2522351"/>
            <a:chExt cx="609600" cy="609600"/>
          </a:xfrm>
        </p:grpSpPr>
        <p:sp>
          <p:nvSpPr>
            <p:cNvPr id="33" name="Oval 32">
              <a:extLst>
                <a:ext uri="{FF2B5EF4-FFF2-40B4-BE49-F238E27FC236}">
                  <a16:creationId xmlns:a16="http://schemas.microsoft.com/office/drawing/2014/main" id="{4B45B80F-6E7E-A8D8-A310-C6A570AAC755}"/>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4" name="Graphic 33" descr="Question Mark outline">
              <a:extLst>
                <a:ext uri="{FF2B5EF4-FFF2-40B4-BE49-F238E27FC236}">
                  <a16:creationId xmlns:a16="http://schemas.microsoft.com/office/drawing/2014/main" id="{FEC5F10D-BF52-2810-C162-07F9A408E5A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grpSp>
        <p:nvGrpSpPr>
          <p:cNvPr id="35" name="Group 34">
            <a:extLst>
              <a:ext uri="{FF2B5EF4-FFF2-40B4-BE49-F238E27FC236}">
                <a16:creationId xmlns:a16="http://schemas.microsoft.com/office/drawing/2014/main" id="{D3EB1A91-4A75-1FDB-EC53-3A7714D0D6CB}"/>
              </a:ext>
            </a:extLst>
          </p:cNvPr>
          <p:cNvGrpSpPr/>
          <p:nvPr/>
        </p:nvGrpSpPr>
        <p:grpSpPr>
          <a:xfrm>
            <a:off x="4879181" y="3485859"/>
            <a:ext cx="457200" cy="457200"/>
            <a:chOff x="6505575" y="2522351"/>
            <a:chExt cx="609600" cy="609600"/>
          </a:xfrm>
        </p:grpSpPr>
        <p:sp>
          <p:nvSpPr>
            <p:cNvPr id="36" name="Oval 35">
              <a:extLst>
                <a:ext uri="{FF2B5EF4-FFF2-40B4-BE49-F238E27FC236}">
                  <a16:creationId xmlns:a16="http://schemas.microsoft.com/office/drawing/2014/main" id="{F081BE94-2762-7220-01A7-D6A73899355B}"/>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37" name="Graphic 36" descr="Question Mark outline">
              <a:extLst>
                <a:ext uri="{FF2B5EF4-FFF2-40B4-BE49-F238E27FC236}">
                  <a16:creationId xmlns:a16="http://schemas.microsoft.com/office/drawing/2014/main" id="{148B756B-BE15-A62B-E4B2-951C4B2A150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spTree>
    <p:extLst>
      <p:ext uri="{BB962C8B-B14F-4D97-AF65-F5344CB8AC3E}">
        <p14:creationId xmlns:p14="http://schemas.microsoft.com/office/powerpoint/2010/main" val="344193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What we will cover - prevention</a:t>
            </a:r>
          </a:p>
        </p:txBody>
      </p:sp>
      <p:sp>
        <p:nvSpPr>
          <p:cNvPr id="4" name="Oval 3">
            <a:extLst>
              <a:ext uri="{FF2B5EF4-FFF2-40B4-BE49-F238E27FC236}">
                <a16:creationId xmlns:a16="http://schemas.microsoft.com/office/drawing/2014/main" id="{5345DAA4-0912-41A6-AE49-29D46D29C425}"/>
              </a:ext>
            </a:extLst>
          </p:cNvPr>
          <p:cNvSpPr/>
          <p:nvPr/>
        </p:nvSpPr>
        <p:spPr>
          <a:xfrm>
            <a:off x="753776" y="2018095"/>
            <a:ext cx="457200" cy="4572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nvGrpSpPr>
          <p:cNvPr id="10" name="Group 9">
            <a:extLst>
              <a:ext uri="{FF2B5EF4-FFF2-40B4-BE49-F238E27FC236}">
                <a16:creationId xmlns:a16="http://schemas.microsoft.com/office/drawing/2014/main" id="{094D8E01-C850-4FA6-91FB-DFCD16F655FF}"/>
              </a:ext>
            </a:extLst>
          </p:cNvPr>
          <p:cNvGrpSpPr/>
          <p:nvPr/>
        </p:nvGrpSpPr>
        <p:grpSpPr>
          <a:xfrm>
            <a:off x="748666" y="3581815"/>
            <a:ext cx="457200" cy="457200"/>
            <a:chOff x="980803" y="4872021"/>
            <a:chExt cx="609600" cy="609600"/>
          </a:xfrm>
        </p:grpSpPr>
        <p:sp>
          <p:nvSpPr>
            <p:cNvPr id="21" name="Oval 20">
              <a:extLst>
                <a:ext uri="{FF2B5EF4-FFF2-40B4-BE49-F238E27FC236}">
                  <a16:creationId xmlns:a16="http://schemas.microsoft.com/office/drawing/2014/main" id="{B72378E4-174E-46D3-A810-11C3054C7DF8}"/>
                </a:ext>
              </a:extLst>
            </p:cNvPr>
            <p:cNvSpPr/>
            <p:nvPr/>
          </p:nvSpPr>
          <p:spPr>
            <a:xfrm>
              <a:off x="980803" y="487202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Question Mark outline">
              <a:extLst>
                <a:ext uri="{FF2B5EF4-FFF2-40B4-BE49-F238E27FC236}">
                  <a16:creationId xmlns:a16="http://schemas.microsoft.com/office/drawing/2014/main" id="{D42C8D9E-985B-4E80-96D2-5E29915482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9792" y="4951010"/>
              <a:ext cx="451621" cy="451621"/>
            </a:xfrm>
            <a:prstGeom prst="rect">
              <a:avLst/>
            </a:prstGeom>
          </p:spPr>
        </p:pic>
      </p:grpSp>
      <p:grpSp>
        <p:nvGrpSpPr>
          <p:cNvPr id="5" name="Group 4">
            <a:extLst>
              <a:ext uri="{FF2B5EF4-FFF2-40B4-BE49-F238E27FC236}">
                <a16:creationId xmlns:a16="http://schemas.microsoft.com/office/drawing/2014/main" id="{21ED2B33-D895-4D32-A80C-4B527261B062}"/>
              </a:ext>
            </a:extLst>
          </p:cNvPr>
          <p:cNvGrpSpPr/>
          <p:nvPr/>
        </p:nvGrpSpPr>
        <p:grpSpPr>
          <a:xfrm>
            <a:off x="752432" y="1236609"/>
            <a:ext cx="457200" cy="457200"/>
            <a:chOff x="971227" y="2566716"/>
            <a:chExt cx="609600" cy="609600"/>
          </a:xfrm>
        </p:grpSpPr>
        <p:sp>
          <p:nvSpPr>
            <p:cNvPr id="18" name="Oval 17">
              <a:extLst>
                <a:ext uri="{FF2B5EF4-FFF2-40B4-BE49-F238E27FC236}">
                  <a16:creationId xmlns:a16="http://schemas.microsoft.com/office/drawing/2014/main" id="{7378B9A1-4579-4453-87DC-E33137348A27}"/>
                </a:ext>
              </a:extLst>
            </p:cNvPr>
            <p:cNvSpPr/>
            <p:nvPr/>
          </p:nvSpPr>
          <p:spPr>
            <a:xfrm>
              <a:off x="971227" y="2566716"/>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3" name="Graphic 12" descr="Warning outline">
              <a:extLst>
                <a:ext uri="{FF2B5EF4-FFF2-40B4-BE49-F238E27FC236}">
                  <a16:creationId xmlns:a16="http://schemas.microsoft.com/office/drawing/2014/main" id="{5361F4AE-F32B-4EB0-9FC9-B29B3E569A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48650" y="2621888"/>
              <a:ext cx="453600" cy="453600"/>
            </a:xfrm>
            <a:prstGeom prst="rect">
              <a:avLst/>
            </a:prstGeom>
          </p:spPr>
        </p:pic>
      </p:grpSp>
      <p:grpSp>
        <p:nvGrpSpPr>
          <p:cNvPr id="8" name="Group 7">
            <a:extLst>
              <a:ext uri="{FF2B5EF4-FFF2-40B4-BE49-F238E27FC236}">
                <a16:creationId xmlns:a16="http://schemas.microsoft.com/office/drawing/2014/main" id="{766C34AA-5E2A-491E-901D-D13E3D2739C0}"/>
              </a:ext>
            </a:extLst>
          </p:cNvPr>
          <p:cNvGrpSpPr/>
          <p:nvPr/>
        </p:nvGrpSpPr>
        <p:grpSpPr>
          <a:xfrm>
            <a:off x="748016" y="2795874"/>
            <a:ext cx="457200" cy="457200"/>
            <a:chOff x="971227" y="3902481"/>
            <a:chExt cx="609600" cy="609600"/>
          </a:xfrm>
        </p:grpSpPr>
        <p:sp>
          <p:nvSpPr>
            <p:cNvPr id="19" name="Oval 18">
              <a:extLst>
                <a:ext uri="{FF2B5EF4-FFF2-40B4-BE49-F238E27FC236}">
                  <a16:creationId xmlns:a16="http://schemas.microsoft.com/office/drawing/2014/main" id="{990F0832-3290-46FA-96DB-B41E674FD940}"/>
                </a:ext>
              </a:extLst>
            </p:cNvPr>
            <p:cNvSpPr/>
            <p:nvPr/>
          </p:nvSpPr>
          <p:spPr>
            <a:xfrm>
              <a:off x="971227" y="390248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3" name="Graphic 22" descr="Shield Tick outline">
              <a:extLst>
                <a:ext uri="{FF2B5EF4-FFF2-40B4-BE49-F238E27FC236}">
                  <a16:creationId xmlns:a16="http://schemas.microsoft.com/office/drawing/2014/main" id="{496E8553-63BE-4458-A569-9D6E39338B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2380" y="3944212"/>
              <a:ext cx="533415" cy="533415"/>
            </a:xfrm>
            <a:prstGeom prst="rect">
              <a:avLst/>
            </a:prstGeom>
          </p:spPr>
        </p:pic>
      </p:grpSp>
      <p:sp>
        <p:nvSpPr>
          <p:cNvPr id="24" name="Content Placeholder 2">
            <a:extLst>
              <a:ext uri="{FF2B5EF4-FFF2-40B4-BE49-F238E27FC236}">
                <a16:creationId xmlns:a16="http://schemas.microsoft.com/office/drawing/2014/main" id="{6AA7C903-1C99-4CF9-B535-AB8888AE244F}"/>
              </a:ext>
            </a:extLst>
          </p:cNvPr>
          <p:cNvSpPr>
            <a:spLocks noGrp="1"/>
          </p:cNvSpPr>
          <p:nvPr>
            <p:ph idx="1"/>
          </p:nvPr>
        </p:nvSpPr>
        <p:spPr>
          <a:xfrm>
            <a:off x="1331107" y="1266540"/>
            <a:ext cx="4753247"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000" dirty="0"/>
              <a:t>When flystrike risk is the highest</a:t>
            </a:r>
          </a:p>
        </p:txBody>
      </p:sp>
      <p:sp>
        <p:nvSpPr>
          <p:cNvPr id="29" name="Content Placeholder 2">
            <a:extLst>
              <a:ext uri="{FF2B5EF4-FFF2-40B4-BE49-F238E27FC236}">
                <a16:creationId xmlns:a16="http://schemas.microsoft.com/office/drawing/2014/main" id="{363D09EB-42E3-45D5-AD4A-68B203A1E0DE}"/>
              </a:ext>
            </a:extLst>
          </p:cNvPr>
          <p:cNvSpPr txBox="1">
            <a:spLocks/>
          </p:cNvSpPr>
          <p:nvPr/>
        </p:nvSpPr>
        <p:spPr>
          <a:xfrm>
            <a:off x="1332577" y="3609357"/>
            <a:ext cx="4753247" cy="457201"/>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Questions</a:t>
            </a:r>
          </a:p>
        </p:txBody>
      </p:sp>
      <p:sp>
        <p:nvSpPr>
          <p:cNvPr id="30" name="Content Placeholder 2">
            <a:extLst>
              <a:ext uri="{FF2B5EF4-FFF2-40B4-BE49-F238E27FC236}">
                <a16:creationId xmlns:a16="http://schemas.microsoft.com/office/drawing/2014/main" id="{DAC44F65-5352-4AF5-96FC-E8F7EC747CEC}"/>
              </a:ext>
            </a:extLst>
          </p:cNvPr>
          <p:cNvSpPr txBox="1">
            <a:spLocks/>
          </p:cNvSpPr>
          <p:nvPr/>
        </p:nvSpPr>
        <p:spPr>
          <a:xfrm>
            <a:off x="1325433" y="2047082"/>
            <a:ext cx="5734586"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What makes sheep susceptible to flystrike</a:t>
            </a:r>
          </a:p>
        </p:txBody>
      </p:sp>
      <p:sp>
        <p:nvSpPr>
          <p:cNvPr id="31" name="Content Placeholder 2">
            <a:extLst>
              <a:ext uri="{FF2B5EF4-FFF2-40B4-BE49-F238E27FC236}">
                <a16:creationId xmlns:a16="http://schemas.microsoft.com/office/drawing/2014/main" id="{8156D6F2-4205-4C94-BC31-A3AEE16E50E1}"/>
              </a:ext>
            </a:extLst>
          </p:cNvPr>
          <p:cNvSpPr txBox="1">
            <a:spLocks/>
          </p:cNvSpPr>
          <p:nvPr/>
        </p:nvSpPr>
        <p:spPr>
          <a:xfrm>
            <a:off x="1323963" y="2837286"/>
            <a:ext cx="4753247"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How to prevent flystrike</a:t>
            </a:r>
          </a:p>
        </p:txBody>
      </p:sp>
      <p:pic>
        <p:nvPicPr>
          <p:cNvPr id="20" name="Picture 19">
            <a:extLst>
              <a:ext uri="{FF2B5EF4-FFF2-40B4-BE49-F238E27FC236}">
                <a16:creationId xmlns:a16="http://schemas.microsoft.com/office/drawing/2014/main" id="{C0BCA5C0-58EE-B764-28F3-448750FE38E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4080" b="24601"/>
          <a:stretch/>
        </p:blipFill>
        <p:spPr>
          <a:xfrm>
            <a:off x="806361" y="2123612"/>
            <a:ext cx="346994" cy="252000"/>
          </a:xfrm>
          <a:prstGeom prst="rect">
            <a:avLst/>
          </a:prstGeom>
        </p:spPr>
      </p:pic>
    </p:spTree>
    <p:extLst>
      <p:ext uri="{BB962C8B-B14F-4D97-AF65-F5344CB8AC3E}">
        <p14:creationId xmlns:p14="http://schemas.microsoft.com/office/powerpoint/2010/main" val="464213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What we will cover - monitoring</a:t>
            </a:r>
          </a:p>
        </p:txBody>
      </p:sp>
      <p:grpSp>
        <p:nvGrpSpPr>
          <p:cNvPr id="10" name="Group 9">
            <a:extLst>
              <a:ext uri="{FF2B5EF4-FFF2-40B4-BE49-F238E27FC236}">
                <a16:creationId xmlns:a16="http://schemas.microsoft.com/office/drawing/2014/main" id="{094D8E01-C850-4FA6-91FB-DFCD16F655FF}"/>
              </a:ext>
            </a:extLst>
          </p:cNvPr>
          <p:cNvGrpSpPr/>
          <p:nvPr/>
        </p:nvGrpSpPr>
        <p:grpSpPr>
          <a:xfrm>
            <a:off x="748666" y="3581815"/>
            <a:ext cx="457200" cy="457200"/>
            <a:chOff x="980803" y="4872021"/>
            <a:chExt cx="609600" cy="609600"/>
          </a:xfrm>
        </p:grpSpPr>
        <p:sp>
          <p:nvSpPr>
            <p:cNvPr id="21" name="Oval 20">
              <a:extLst>
                <a:ext uri="{FF2B5EF4-FFF2-40B4-BE49-F238E27FC236}">
                  <a16:creationId xmlns:a16="http://schemas.microsoft.com/office/drawing/2014/main" id="{B72378E4-174E-46D3-A810-11C3054C7DF8}"/>
                </a:ext>
              </a:extLst>
            </p:cNvPr>
            <p:cNvSpPr/>
            <p:nvPr/>
          </p:nvSpPr>
          <p:spPr>
            <a:xfrm>
              <a:off x="980803" y="487202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Question Mark outline">
              <a:extLst>
                <a:ext uri="{FF2B5EF4-FFF2-40B4-BE49-F238E27FC236}">
                  <a16:creationId xmlns:a16="http://schemas.microsoft.com/office/drawing/2014/main" id="{D42C8D9E-985B-4E80-96D2-5E29915482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9792" y="4951010"/>
              <a:ext cx="451621" cy="451621"/>
            </a:xfrm>
            <a:prstGeom prst="rect">
              <a:avLst/>
            </a:prstGeom>
          </p:spPr>
        </p:pic>
      </p:grpSp>
      <p:sp>
        <p:nvSpPr>
          <p:cNvPr id="24" name="Content Placeholder 2">
            <a:extLst>
              <a:ext uri="{FF2B5EF4-FFF2-40B4-BE49-F238E27FC236}">
                <a16:creationId xmlns:a16="http://schemas.microsoft.com/office/drawing/2014/main" id="{6AA7C903-1C99-4CF9-B535-AB8888AE244F}"/>
              </a:ext>
            </a:extLst>
          </p:cNvPr>
          <p:cNvSpPr>
            <a:spLocks noGrp="1"/>
          </p:cNvSpPr>
          <p:nvPr>
            <p:ph idx="1"/>
          </p:nvPr>
        </p:nvSpPr>
        <p:spPr>
          <a:xfrm>
            <a:off x="1331107" y="1277173"/>
            <a:ext cx="4753247"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000" dirty="0"/>
              <a:t>Why monitoring is important</a:t>
            </a:r>
          </a:p>
        </p:txBody>
      </p:sp>
      <p:sp>
        <p:nvSpPr>
          <p:cNvPr id="29" name="Content Placeholder 2">
            <a:extLst>
              <a:ext uri="{FF2B5EF4-FFF2-40B4-BE49-F238E27FC236}">
                <a16:creationId xmlns:a16="http://schemas.microsoft.com/office/drawing/2014/main" id="{363D09EB-42E3-45D5-AD4A-68B203A1E0DE}"/>
              </a:ext>
            </a:extLst>
          </p:cNvPr>
          <p:cNvSpPr txBox="1">
            <a:spLocks/>
          </p:cNvSpPr>
          <p:nvPr/>
        </p:nvSpPr>
        <p:spPr>
          <a:xfrm>
            <a:off x="1332577" y="3598724"/>
            <a:ext cx="4753247" cy="45720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Questions</a:t>
            </a:r>
          </a:p>
        </p:txBody>
      </p:sp>
      <p:sp>
        <p:nvSpPr>
          <p:cNvPr id="30" name="Content Placeholder 2">
            <a:extLst>
              <a:ext uri="{FF2B5EF4-FFF2-40B4-BE49-F238E27FC236}">
                <a16:creationId xmlns:a16="http://schemas.microsoft.com/office/drawing/2014/main" id="{DAC44F65-5352-4AF5-96FC-E8F7EC747CEC}"/>
              </a:ext>
            </a:extLst>
          </p:cNvPr>
          <p:cNvSpPr txBox="1">
            <a:spLocks/>
          </p:cNvSpPr>
          <p:nvPr/>
        </p:nvSpPr>
        <p:spPr>
          <a:xfrm>
            <a:off x="1325433" y="2057715"/>
            <a:ext cx="4753247" cy="387140"/>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How to monitor for flystrike</a:t>
            </a:r>
          </a:p>
        </p:txBody>
      </p:sp>
      <p:sp>
        <p:nvSpPr>
          <p:cNvPr id="31" name="Content Placeholder 2">
            <a:extLst>
              <a:ext uri="{FF2B5EF4-FFF2-40B4-BE49-F238E27FC236}">
                <a16:creationId xmlns:a16="http://schemas.microsoft.com/office/drawing/2014/main" id="{8156D6F2-4205-4C94-BC31-A3AEE16E50E1}"/>
              </a:ext>
            </a:extLst>
          </p:cNvPr>
          <p:cNvSpPr txBox="1">
            <a:spLocks/>
          </p:cNvSpPr>
          <p:nvPr/>
        </p:nvSpPr>
        <p:spPr>
          <a:xfrm>
            <a:off x="1323963" y="2847919"/>
            <a:ext cx="4753247" cy="387140"/>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Signs of flystrike</a:t>
            </a:r>
          </a:p>
        </p:txBody>
      </p:sp>
      <p:sp>
        <p:nvSpPr>
          <p:cNvPr id="19" name="Oval 18">
            <a:extLst>
              <a:ext uri="{FF2B5EF4-FFF2-40B4-BE49-F238E27FC236}">
                <a16:creationId xmlns:a16="http://schemas.microsoft.com/office/drawing/2014/main" id="{990F0832-3290-46FA-96DB-B41E674FD940}"/>
              </a:ext>
            </a:extLst>
          </p:cNvPr>
          <p:cNvSpPr/>
          <p:nvPr/>
        </p:nvSpPr>
        <p:spPr>
          <a:xfrm>
            <a:off x="748016" y="2795874"/>
            <a:ext cx="457200" cy="4572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8" name="Oval 17">
            <a:extLst>
              <a:ext uri="{FF2B5EF4-FFF2-40B4-BE49-F238E27FC236}">
                <a16:creationId xmlns:a16="http://schemas.microsoft.com/office/drawing/2014/main" id="{7378B9A1-4579-4453-87DC-E33137348A27}"/>
              </a:ext>
            </a:extLst>
          </p:cNvPr>
          <p:cNvSpPr/>
          <p:nvPr/>
        </p:nvSpPr>
        <p:spPr>
          <a:xfrm>
            <a:off x="752432" y="1236609"/>
            <a:ext cx="457200" cy="4572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nvGrpSpPr>
          <p:cNvPr id="56" name="Group 55">
            <a:extLst>
              <a:ext uri="{FF2B5EF4-FFF2-40B4-BE49-F238E27FC236}">
                <a16:creationId xmlns:a16="http://schemas.microsoft.com/office/drawing/2014/main" id="{29CF8575-5621-4E83-A220-399C41EED950}"/>
              </a:ext>
            </a:extLst>
          </p:cNvPr>
          <p:cNvGrpSpPr/>
          <p:nvPr/>
        </p:nvGrpSpPr>
        <p:grpSpPr>
          <a:xfrm>
            <a:off x="753776" y="2018095"/>
            <a:ext cx="457200" cy="457200"/>
            <a:chOff x="1005034" y="2900278"/>
            <a:chExt cx="609600" cy="609600"/>
          </a:xfrm>
        </p:grpSpPr>
        <p:sp>
          <p:nvSpPr>
            <p:cNvPr id="4" name="Oval 3">
              <a:extLst>
                <a:ext uri="{FF2B5EF4-FFF2-40B4-BE49-F238E27FC236}">
                  <a16:creationId xmlns:a16="http://schemas.microsoft.com/office/drawing/2014/main" id="{5345DAA4-0912-41A6-AE49-29D46D29C425}"/>
                </a:ext>
              </a:extLst>
            </p:cNvPr>
            <p:cNvSpPr/>
            <p:nvPr/>
          </p:nvSpPr>
          <p:spPr>
            <a:xfrm>
              <a:off x="1005034" y="2900278"/>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17" name="Graphic 16" descr="Magnifying glass outline">
              <a:extLst>
                <a:ext uri="{FF2B5EF4-FFF2-40B4-BE49-F238E27FC236}">
                  <a16:creationId xmlns:a16="http://schemas.microsoft.com/office/drawing/2014/main" id="{0E5AF5FE-0305-4886-B32C-3F54A3C14A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6357" y="2966809"/>
              <a:ext cx="464237" cy="464237"/>
            </a:xfrm>
            <a:prstGeom prst="rect">
              <a:avLst/>
            </a:prstGeom>
          </p:spPr>
        </p:pic>
      </p:grpSp>
      <p:pic>
        <p:nvPicPr>
          <p:cNvPr id="20" name="Picture 19">
            <a:extLst>
              <a:ext uri="{FF2B5EF4-FFF2-40B4-BE49-F238E27FC236}">
                <a16:creationId xmlns:a16="http://schemas.microsoft.com/office/drawing/2014/main" id="{43F3D22E-A37B-CA59-EBD0-DF2C75145D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4080" b="24601"/>
          <a:stretch/>
        </p:blipFill>
        <p:spPr>
          <a:xfrm>
            <a:off x="812667" y="2895017"/>
            <a:ext cx="346994" cy="252000"/>
          </a:xfrm>
          <a:prstGeom prst="rect">
            <a:avLst/>
          </a:prstGeom>
        </p:spPr>
      </p:pic>
      <p:pic>
        <p:nvPicPr>
          <p:cNvPr id="22" name="Picture 21" descr="A picture containing text, scissors&#10;&#10;Description automatically generated">
            <a:extLst>
              <a:ext uri="{FF2B5EF4-FFF2-40B4-BE49-F238E27FC236}">
                <a16:creationId xmlns:a16="http://schemas.microsoft.com/office/drawing/2014/main" id="{A805C254-3BA2-8B36-F38A-F2BF3F404D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039" b="13685"/>
          <a:stretch/>
        </p:blipFill>
        <p:spPr>
          <a:xfrm>
            <a:off x="797835" y="1272416"/>
            <a:ext cx="360000" cy="368205"/>
          </a:xfrm>
          <a:prstGeom prst="rect">
            <a:avLst/>
          </a:prstGeom>
        </p:spPr>
      </p:pic>
      <p:pic>
        <p:nvPicPr>
          <p:cNvPr id="23" name="Picture 22" descr="A picture containing text, scissors&#10;&#10;Description automatically generated">
            <a:extLst>
              <a:ext uri="{FF2B5EF4-FFF2-40B4-BE49-F238E27FC236}">
                <a16:creationId xmlns:a16="http://schemas.microsoft.com/office/drawing/2014/main" id="{4F6A76A3-FC90-C5D4-ECF3-54C82FD63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039" b="13685"/>
          <a:stretch/>
        </p:blipFill>
        <p:spPr>
          <a:xfrm>
            <a:off x="853684" y="2135414"/>
            <a:ext cx="144000" cy="147282"/>
          </a:xfrm>
          <a:prstGeom prst="rect">
            <a:avLst/>
          </a:prstGeom>
        </p:spPr>
      </p:pic>
    </p:spTree>
    <p:extLst>
      <p:ext uri="{BB962C8B-B14F-4D97-AF65-F5344CB8AC3E}">
        <p14:creationId xmlns:p14="http://schemas.microsoft.com/office/powerpoint/2010/main" val="793225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E9C8ECF-9A31-48D3-A96B-E7CA2E7F66F1}"/>
              </a:ext>
            </a:extLst>
          </p:cNvPr>
          <p:cNvSpPr/>
          <p:nvPr/>
        </p:nvSpPr>
        <p:spPr>
          <a:xfrm>
            <a:off x="730842" y="1445333"/>
            <a:ext cx="741461" cy="741461"/>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605423" y="1353969"/>
            <a:ext cx="3024795" cy="1127739"/>
          </a:xfrm>
        </p:spPr>
        <p:txBody>
          <a:bodyPr anchor="t">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Why monitoring is important</a:t>
            </a:r>
          </a:p>
        </p:txBody>
      </p:sp>
      <p:pic>
        <p:nvPicPr>
          <p:cNvPr id="5" name="Picture 4" descr="A picture containing text, scissors&#10;&#10;Description automatically generated">
            <a:extLst>
              <a:ext uri="{FF2B5EF4-FFF2-40B4-BE49-F238E27FC236}">
                <a16:creationId xmlns:a16="http://schemas.microsoft.com/office/drawing/2014/main" id="{B5505D5E-F29B-5924-DF58-7E91BDF274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39" b="13685"/>
          <a:stretch/>
        </p:blipFill>
        <p:spPr>
          <a:xfrm>
            <a:off x="785582" y="1493102"/>
            <a:ext cx="612000" cy="625949"/>
          </a:xfrm>
          <a:prstGeom prst="rect">
            <a:avLst/>
          </a:prstGeom>
        </p:spPr>
      </p:pic>
    </p:spTree>
    <p:extLst>
      <p:ext uri="{BB962C8B-B14F-4D97-AF65-F5344CB8AC3E}">
        <p14:creationId xmlns:p14="http://schemas.microsoft.com/office/powerpoint/2010/main" val="36375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The aim of monitoring</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871684"/>
            <a:ext cx="6909622" cy="3404008"/>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400"/>
              </a:spcAft>
              <a:buNone/>
              <a:tabLst>
                <a:tab pos="218599" algn="l"/>
                <a:tab pos="488633" algn="l"/>
              </a:tabLst>
            </a:pPr>
            <a:r>
              <a:rPr lang="en-AU" sz="2000" dirty="0"/>
              <a:t>Detect and deal with flystrike as soon as possible to prevent:</a:t>
            </a:r>
          </a:p>
          <a:p>
            <a:pPr marL="333375" indent="-333375">
              <a:lnSpc>
                <a:spcPct val="100000"/>
              </a:lnSpc>
              <a:spcBef>
                <a:spcPts val="0"/>
              </a:spcBef>
              <a:spcAft>
                <a:spcPts val="2400"/>
              </a:spcAft>
              <a:tabLst>
                <a:tab pos="218599" algn="l"/>
                <a:tab pos="488633" algn="l"/>
              </a:tabLst>
            </a:pPr>
            <a:r>
              <a:rPr lang="en-AU" sz="2000" dirty="0"/>
              <a:t>Further suffering in fly struck animals</a:t>
            </a:r>
          </a:p>
          <a:p>
            <a:pPr marL="333375" indent="-333375">
              <a:lnSpc>
                <a:spcPct val="100000"/>
              </a:lnSpc>
              <a:spcBef>
                <a:spcPts val="0"/>
              </a:spcBef>
              <a:spcAft>
                <a:spcPts val="2400"/>
              </a:spcAft>
              <a:tabLst>
                <a:tab pos="218599" algn="l"/>
                <a:tab pos="488633" algn="l"/>
              </a:tabLst>
            </a:pPr>
            <a:r>
              <a:rPr lang="en-AU" sz="2000" dirty="0"/>
              <a:t>Increased flystrike across the flock</a:t>
            </a:r>
          </a:p>
          <a:p>
            <a:pPr marL="333375" indent="-333375">
              <a:lnSpc>
                <a:spcPct val="100000"/>
              </a:lnSpc>
              <a:spcBef>
                <a:spcPts val="0"/>
              </a:spcBef>
              <a:spcAft>
                <a:spcPts val="600"/>
              </a:spcAft>
              <a:tabLst>
                <a:tab pos="218599" algn="l"/>
                <a:tab pos="488633" algn="l"/>
              </a:tabLst>
            </a:pPr>
            <a:r>
              <a:rPr lang="en-AU" sz="2000" dirty="0"/>
              <a:t>Negative impacts on:</a:t>
            </a:r>
          </a:p>
          <a:p>
            <a:pPr marL="685891" lvl="1" indent="-342900">
              <a:lnSpc>
                <a:spcPct val="100000"/>
              </a:lnSpc>
              <a:spcBef>
                <a:spcPts val="0"/>
              </a:spcBef>
              <a:spcAft>
                <a:spcPts val="600"/>
              </a:spcAft>
              <a:buFont typeface="Calibri" panose="020F0502020204030204" pitchFamily="34" charset="0"/>
              <a:buChar char="–"/>
              <a:tabLst>
                <a:tab pos="218599" algn="l"/>
                <a:tab pos="488633" algn="l"/>
              </a:tabLst>
            </a:pPr>
            <a:r>
              <a:rPr lang="en-AU" sz="2000" dirty="0"/>
              <a:t>wool production</a:t>
            </a:r>
          </a:p>
          <a:p>
            <a:pPr marL="685891" lvl="1" indent="-342900">
              <a:lnSpc>
                <a:spcPct val="100000"/>
              </a:lnSpc>
              <a:spcBef>
                <a:spcPts val="0"/>
              </a:spcBef>
              <a:spcAft>
                <a:spcPts val="600"/>
              </a:spcAft>
              <a:buFont typeface="Calibri" panose="020F0502020204030204" pitchFamily="34" charset="0"/>
              <a:buChar char="–"/>
              <a:tabLst>
                <a:tab pos="218599" algn="l"/>
                <a:tab pos="488633" algn="l"/>
              </a:tabLst>
            </a:pPr>
            <a:r>
              <a:rPr lang="en-AU" sz="2000" dirty="0"/>
              <a:t>condition and fertility</a:t>
            </a:r>
          </a:p>
          <a:p>
            <a:pPr marL="685891" lvl="1" indent="-342900">
              <a:lnSpc>
                <a:spcPct val="100000"/>
              </a:lnSpc>
              <a:spcBef>
                <a:spcPts val="0"/>
              </a:spcBef>
              <a:spcAft>
                <a:spcPts val="2400"/>
              </a:spcAft>
              <a:buFont typeface="Calibri" panose="020F0502020204030204" pitchFamily="34" charset="0"/>
              <a:buChar char="–"/>
              <a:tabLst>
                <a:tab pos="218599" algn="l"/>
                <a:tab pos="488633" algn="l"/>
              </a:tabLst>
            </a:pPr>
            <a:r>
              <a:rPr lang="en-AU" sz="2000" dirty="0"/>
              <a:t>growth and survival</a:t>
            </a:r>
          </a:p>
        </p:txBody>
      </p:sp>
    </p:spTree>
    <p:extLst>
      <p:ext uri="{BB962C8B-B14F-4D97-AF65-F5344CB8AC3E}">
        <p14:creationId xmlns:p14="http://schemas.microsoft.com/office/powerpoint/2010/main" val="3862246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DDB5A0C-22A6-4796-9D64-BBB5491E600D}"/>
              </a:ext>
            </a:extLst>
          </p:cNvPr>
          <p:cNvGrpSpPr/>
          <p:nvPr/>
        </p:nvGrpSpPr>
        <p:grpSpPr>
          <a:xfrm>
            <a:off x="713231" y="1444871"/>
            <a:ext cx="756000" cy="756000"/>
            <a:chOff x="1005034" y="2900278"/>
            <a:chExt cx="609600" cy="609600"/>
          </a:xfrm>
        </p:grpSpPr>
        <p:sp>
          <p:nvSpPr>
            <p:cNvPr id="21" name="Oval 20">
              <a:extLst>
                <a:ext uri="{FF2B5EF4-FFF2-40B4-BE49-F238E27FC236}">
                  <a16:creationId xmlns:a16="http://schemas.microsoft.com/office/drawing/2014/main" id="{7349B180-10F3-4E18-9214-DE769FAB76E0}"/>
                </a:ext>
              </a:extLst>
            </p:cNvPr>
            <p:cNvSpPr/>
            <p:nvPr/>
          </p:nvSpPr>
          <p:spPr>
            <a:xfrm>
              <a:off x="1005034" y="2900278"/>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3" name="Graphic 22" descr="Magnifying glass outline">
              <a:extLst>
                <a:ext uri="{FF2B5EF4-FFF2-40B4-BE49-F238E27FC236}">
                  <a16:creationId xmlns:a16="http://schemas.microsoft.com/office/drawing/2014/main" id="{F71E9F4B-693C-4F5C-90BA-9709073E2F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6357" y="2966809"/>
              <a:ext cx="464237" cy="464237"/>
            </a:xfrm>
            <a:prstGeom prst="rect">
              <a:avLst/>
            </a:prstGeom>
          </p:spPr>
        </p:pic>
      </p:gr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89255" y="1360518"/>
            <a:ext cx="3119056" cy="1129255"/>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How to monitor for flystrike</a:t>
            </a:r>
          </a:p>
        </p:txBody>
      </p:sp>
      <p:pic>
        <p:nvPicPr>
          <p:cNvPr id="7" name="Picture 6" descr="A picture containing text, scissors&#10;&#10;Description automatically generated">
            <a:extLst>
              <a:ext uri="{FF2B5EF4-FFF2-40B4-BE49-F238E27FC236}">
                <a16:creationId xmlns:a16="http://schemas.microsoft.com/office/drawing/2014/main" id="{428F1B00-8A9B-BBF0-2789-465B3940BE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039" b="13685"/>
          <a:stretch/>
        </p:blipFill>
        <p:spPr>
          <a:xfrm>
            <a:off x="886623" y="1633841"/>
            <a:ext cx="246385" cy="252000"/>
          </a:xfrm>
          <a:prstGeom prst="rect">
            <a:avLst/>
          </a:prstGeom>
        </p:spPr>
      </p:pic>
    </p:spTree>
    <p:extLst>
      <p:ext uri="{BB962C8B-B14F-4D97-AF65-F5344CB8AC3E}">
        <p14:creationId xmlns:p14="http://schemas.microsoft.com/office/powerpoint/2010/main" val="1023604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conditions required for flystrike</a:t>
            </a:r>
          </a:p>
        </p:txBody>
      </p:sp>
      <p:sp>
        <p:nvSpPr>
          <p:cNvPr id="19" name="Content Placeholder 2">
            <a:extLst>
              <a:ext uri="{FF2B5EF4-FFF2-40B4-BE49-F238E27FC236}">
                <a16:creationId xmlns:a16="http://schemas.microsoft.com/office/drawing/2014/main" id="{C101A276-1C0D-43E1-88BA-37ECED5ADFBA}"/>
              </a:ext>
            </a:extLst>
          </p:cNvPr>
          <p:cNvSpPr txBox="1">
            <a:spLocks/>
          </p:cNvSpPr>
          <p:nvPr/>
        </p:nvSpPr>
        <p:spPr>
          <a:xfrm>
            <a:off x="1526010" y="1228972"/>
            <a:ext cx="2622840" cy="709235"/>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3600"/>
              </a:spcAft>
              <a:buFont typeface="Arial" panose="020B0604020202020204" pitchFamily="34" charset="0"/>
              <a:buNone/>
              <a:tabLst>
                <a:tab pos="218599" algn="l"/>
                <a:tab pos="488633" algn="l"/>
              </a:tabLst>
            </a:pPr>
            <a:r>
              <a:rPr lang="en-AU" sz="1800" dirty="0"/>
              <a:t>              MONITOR STRIKE             </a:t>
            </a:r>
            <a:br>
              <a:rPr lang="en-AU" sz="1800" dirty="0"/>
            </a:br>
            <a:r>
              <a:rPr lang="en-AU" sz="1800" dirty="0"/>
              <a:t>                          IN SHEEP   </a:t>
            </a:r>
          </a:p>
        </p:txBody>
      </p:sp>
      <p:sp>
        <p:nvSpPr>
          <p:cNvPr id="35" name="Content Placeholder 2">
            <a:extLst>
              <a:ext uri="{FF2B5EF4-FFF2-40B4-BE49-F238E27FC236}">
                <a16:creationId xmlns:a16="http://schemas.microsoft.com/office/drawing/2014/main" id="{6DB49FA5-7058-4AE0-AE69-F18F38493CFA}"/>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MONITOR FLY</a:t>
            </a:r>
            <a:br>
              <a:rPr lang="en-AU" sz="1800" dirty="0"/>
            </a:br>
            <a:r>
              <a:rPr lang="en-AU" sz="1800" dirty="0"/>
              <a:t>  POPULATIONS</a:t>
            </a:r>
          </a:p>
        </p:txBody>
      </p:sp>
      <p:sp>
        <p:nvSpPr>
          <p:cNvPr id="36" name="Content Placeholder 2">
            <a:extLst>
              <a:ext uri="{FF2B5EF4-FFF2-40B4-BE49-F238E27FC236}">
                <a16:creationId xmlns:a16="http://schemas.microsoft.com/office/drawing/2014/main" id="{CEA0F92D-7B03-4421-AB7F-2316E530F7A8}"/>
              </a:ext>
            </a:extLst>
          </p:cNvPr>
          <p:cNvSpPr txBox="1">
            <a:spLocks/>
          </p:cNvSpPr>
          <p:nvPr/>
        </p:nvSpPr>
        <p:spPr>
          <a:xfrm>
            <a:off x="2948399"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MONITOR WEATHER CONDITIONS</a:t>
            </a:r>
          </a:p>
        </p:txBody>
      </p:sp>
      <p:grpSp>
        <p:nvGrpSpPr>
          <p:cNvPr id="17" name="Group 16">
            <a:extLst>
              <a:ext uri="{FF2B5EF4-FFF2-40B4-BE49-F238E27FC236}">
                <a16:creationId xmlns:a16="http://schemas.microsoft.com/office/drawing/2014/main" id="{0B2C9A6D-E223-3502-24EF-C1E4D98631E2}"/>
              </a:ext>
            </a:extLst>
          </p:cNvPr>
          <p:cNvGrpSpPr/>
          <p:nvPr/>
        </p:nvGrpSpPr>
        <p:grpSpPr>
          <a:xfrm>
            <a:off x="2912280" y="883500"/>
            <a:ext cx="2166932" cy="2797076"/>
            <a:chOff x="2912280" y="883500"/>
            <a:chExt cx="2166932" cy="2797076"/>
          </a:xfrm>
        </p:grpSpPr>
        <p:sp>
          <p:nvSpPr>
            <p:cNvPr id="18" name="Фигура">
              <a:extLst>
                <a:ext uri="{FF2B5EF4-FFF2-40B4-BE49-F238E27FC236}">
                  <a16:creationId xmlns:a16="http://schemas.microsoft.com/office/drawing/2014/main" id="{8B50AB2F-477A-8A24-5AE7-475E0E4FB99A}"/>
                </a:ext>
              </a:extLst>
            </p:cNvPr>
            <p:cNvSpPr>
              <a:spLocks/>
            </p:cNvSpPr>
            <p:nvPr/>
          </p:nvSpPr>
          <p:spPr bwMode="auto">
            <a:xfrm>
              <a:off x="2912280" y="883500"/>
              <a:ext cx="2166932" cy="279707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pic>
          <p:nvPicPr>
            <p:cNvPr id="20" name="Picture 19">
              <a:extLst>
                <a:ext uri="{FF2B5EF4-FFF2-40B4-BE49-F238E27FC236}">
                  <a16:creationId xmlns:a16="http://schemas.microsoft.com/office/drawing/2014/main" id="{6F7BBC22-BB22-B4CA-13FF-C12F70CF0E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080" b="24601"/>
            <a:stretch/>
          </p:blipFill>
          <p:spPr>
            <a:xfrm>
              <a:off x="4135084" y="1582085"/>
              <a:ext cx="654082" cy="475014"/>
            </a:xfrm>
            <a:prstGeom prst="rect">
              <a:avLst/>
            </a:prstGeom>
          </p:spPr>
        </p:pic>
      </p:grpSp>
      <p:grpSp>
        <p:nvGrpSpPr>
          <p:cNvPr id="22" name="Group 21">
            <a:extLst>
              <a:ext uri="{FF2B5EF4-FFF2-40B4-BE49-F238E27FC236}">
                <a16:creationId xmlns:a16="http://schemas.microsoft.com/office/drawing/2014/main" id="{95C17E67-20D4-BF7C-CE59-0FE2A7122DA7}"/>
              </a:ext>
            </a:extLst>
          </p:cNvPr>
          <p:cNvGrpSpPr/>
          <p:nvPr/>
        </p:nvGrpSpPr>
        <p:grpSpPr>
          <a:xfrm>
            <a:off x="4444986" y="1084651"/>
            <a:ext cx="1882271" cy="2804646"/>
            <a:chOff x="4444986" y="1084651"/>
            <a:chExt cx="1882271" cy="2804646"/>
          </a:xfrm>
        </p:grpSpPr>
        <p:sp>
          <p:nvSpPr>
            <p:cNvPr id="24" name="Фигура">
              <a:extLst>
                <a:ext uri="{FF2B5EF4-FFF2-40B4-BE49-F238E27FC236}">
                  <a16:creationId xmlns:a16="http://schemas.microsoft.com/office/drawing/2014/main" id="{7A8B8849-D3E9-B8A4-AAB6-EA1AE952D6D2}"/>
                </a:ext>
              </a:extLst>
            </p:cNvPr>
            <p:cNvSpPr/>
            <p:nvPr/>
          </p:nvSpPr>
          <p:spPr bwMode="auto">
            <a:xfrm>
              <a:off x="4444986" y="1084651"/>
              <a:ext cx="1882271" cy="2804646"/>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25" name="Picture 24" descr="A picture containing text, scissors&#10;&#10;Description automatically generated">
              <a:extLst>
                <a:ext uri="{FF2B5EF4-FFF2-40B4-BE49-F238E27FC236}">
                  <a16:creationId xmlns:a16="http://schemas.microsoft.com/office/drawing/2014/main" id="{1134ADC5-8F17-0FDC-92AB-C6D19EE96A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39" b="13685"/>
            <a:stretch/>
          </p:blipFill>
          <p:spPr>
            <a:xfrm>
              <a:off x="5163706" y="2907824"/>
              <a:ext cx="673073" cy="688414"/>
            </a:xfrm>
            <a:prstGeom prst="rect">
              <a:avLst/>
            </a:prstGeom>
          </p:spPr>
        </p:pic>
      </p:grpSp>
      <p:grpSp>
        <p:nvGrpSpPr>
          <p:cNvPr id="26" name="Group 25">
            <a:extLst>
              <a:ext uri="{FF2B5EF4-FFF2-40B4-BE49-F238E27FC236}">
                <a16:creationId xmlns:a16="http://schemas.microsoft.com/office/drawing/2014/main" id="{D109ADA9-FE57-FFFF-6A31-E558514E11F3}"/>
              </a:ext>
            </a:extLst>
          </p:cNvPr>
          <p:cNvGrpSpPr/>
          <p:nvPr/>
        </p:nvGrpSpPr>
        <p:grpSpPr>
          <a:xfrm>
            <a:off x="2861836" y="2508339"/>
            <a:ext cx="3197046" cy="1400239"/>
            <a:chOff x="2861836" y="2508339"/>
            <a:chExt cx="3197046" cy="1400239"/>
          </a:xfrm>
        </p:grpSpPr>
        <p:sp>
          <p:nvSpPr>
            <p:cNvPr id="27" name="Фигура">
              <a:extLst>
                <a:ext uri="{FF2B5EF4-FFF2-40B4-BE49-F238E27FC236}">
                  <a16:creationId xmlns:a16="http://schemas.microsoft.com/office/drawing/2014/main" id="{85E3E788-CDA1-FFEB-B094-1247325E1D34}"/>
                </a:ext>
              </a:extLst>
            </p:cNvPr>
            <p:cNvSpPr/>
            <p:nvPr/>
          </p:nvSpPr>
          <p:spPr bwMode="auto">
            <a:xfrm>
              <a:off x="2861836" y="2508339"/>
              <a:ext cx="3197046" cy="1400239"/>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28" name="Picture 27" descr="Icon&#10;&#10;Description automatically generated">
              <a:extLst>
                <a:ext uri="{FF2B5EF4-FFF2-40B4-BE49-F238E27FC236}">
                  <a16:creationId xmlns:a16="http://schemas.microsoft.com/office/drawing/2014/main" id="{BB7C7861-6306-49F9-8118-655424F3C4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068" b="21068"/>
            <a:stretch/>
          </p:blipFill>
          <p:spPr>
            <a:xfrm>
              <a:off x="3400233" y="3209266"/>
              <a:ext cx="714804" cy="585311"/>
            </a:xfrm>
            <a:prstGeom prst="rect">
              <a:avLst/>
            </a:prstGeom>
          </p:spPr>
        </p:pic>
      </p:grpSp>
    </p:spTree>
    <p:extLst>
      <p:ext uri="{BB962C8B-B14F-4D97-AF65-F5344CB8AC3E}">
        <p14:creationId xmlns:p14="http://schemas.microsoft.com/office/powerpoint/2010/main" val="20128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5" grpId="0"/>
      <p:bldP spid="3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9300803A-B468-44AC-B885-01B7F191B19E}"/>
              </a:ext>
            </a:extLst>
          </p:cNvPr>
          <p:cNvSpPr/>
          <p:nvPr/>
        </p:nvSpPr>
        <p:spPr>
          <a:xfrm>
            <a:off x="4217653" y="2321429"/>
            <a:ext cx="696035" cy="37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81" name="Graphic 80" descr="Magnifying glass outline">
            <a:extLst>
              <a:ext uri="{FF2B5EF4-FFF2-40B4-BE49-F238E27FC236}">
                <a16:creationId xmlns:a16="http://schemas.microsoft.com/office/drawing/2014/main" id="{3D2E6DD0-A7FB-4DBA-992B-32ECA0CBE7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45182" y="1925245"/>
            <a:ext cx="1219236" cy="1219236"/>
          </a:xfrm>
          <a:prstGeom prst="rect">
            <a:avLst/>
          </a:prstGeom>
        </p:spPr>
      </p:pic>
      <p:pic>
        <p:nvPicPr>
          <p:cNvPr id="82" name="Graphic 81" descr="Heartbeat with solid fill">
            <a:extLst>
              <a:ext uri="{FF2B5EF4-FFF2-40B4-BE49-F238E27FC236}">
                <a16:creationId xmlns:a16="http://schemas.microsoft.com/office/drawing/2014/main" id="{D5671A1B-5267-4E64-B850-D0E9865C8AD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23693" y="2052043"/>
            <a:ext cx="778046" cy="778046"/>
          </a:xfrm>
          <a:prstGeom prst="rect">
            <a:avLst/>
          </a:prstGeom>
        </p:spPr>
      </p:pic>
      <p:sp>
        <p:nvSpPr>
          <p:cNvPr id="20" name="Title 1">
            <a:extLst>
              <a:ext uri="{FF2B5EF4-FFF2-40B4-BE49-F238E27FC236}">
                <a16:creationId xmlns:a16="http://schemas.microsoft.com/office/drawing/2014/main" id="{A535A477-6028-40CE-B56F-08000B18532F}"/>
              </a:ext>
            </a:extLst>
          </p:cNvPr>
          <p:cNvSpPr>
            <a:spLocks noGrp="1"/>
          </p:cNvSpPr>
          <p:nvPr>
            <p:ph type="title"/>
          </p:nvPr>
        </p:nvSpPr>
        <p:spPr>
          <a:xfrm>
            <a:off x="170883" y="103195"/>
            <a:ext cx="7886700" cy="582209"/>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flystrike in sheep</a:t>
            </a:r>
          </a:p>
        </p:txBody>
      </p:sp>
      <p:sp>
        <p:nvSpPr>
          <p:cNvPr id="11" name="Freeform 29">
            <a:extLst>
              <a:ext uri="{FF2B5EF4-FFF2-40B4-BE49-F238E27FC236}">
                <a16:creationId xmlns:a16="http://schemas.microsoft.com/office/drawing/2014/main" id="{17E8FBC0-3BBE-486C-9B53-5F9869BD4709}"/>
              </a:ext>
            </a:extLst>
          </p:cNvPr>
          <p:cNvSpPr>
            <a:spLocks noChangeArrowheads="1"/>
          </p:cNvSpPr>
          <p:nvPr/>
        </p:nvSpPr>
        <p:spPr bwMode="auto">
          <a:xfrm>
            <a:off x="4679229" y="932422"/>
            <a:ext cx="1573340" cy="1573340"/>
          </a:xfrm>
          <a:custGeom>
            <a:avLst/>
            <a:gdLst>
              <a:gd name="T0" fmla="*/ 3315 w 3439"/>
              <a:gd name="T1" fmla="*/ 0 h 3438"/>
              <a:gd name="T2" fmla="*/ 122 w 3439"/>
              <a:gd name="T3" fmla="*/ 0 h 3438"/>
              <a:gd name="T4" fmla="*/ 0 w 3439"/>
              <a:gd name="T5" fmla="*/ 122 h 3438"/>
              <a:gd name="T6" fmla="*/ 0 w 3439"/>
              <a:gd name="T7" fmla="*/ 1670 h 3438"/>
              <a:gd name="T8" fmla="*/ 1717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22" y="0"/>
                </a:lnTo>
                <a:cubicBezTo>
                  <a:pt x="55" y="0"/>
                  <a:pt x="0" y="55"/>
                  <a:pt x="0" y="122"/>
                </a:cubicBezTo>
                <a:lnTo>
                  <a:pt x="0" y="1670"/>
                </a:lnTo>
                <a:cubicBezTo>
                  <a:pt x="874" y="1854"/>
                  <a:pt x="1558" y="2554"/>
                  <a:pt x="1717" y="3437"/>
                </a:cubicBezTo>
                <a:lnTo>
                  <a:pt x="3315" y="3437"/>
                </a:lnTo>
                <a:cubicBezTo>
                  <a:pt x="3382" y="3437"/>
                  <a:pt x="3438" y="3382"/>
                  <a:pt x="3438" y="3315"/>
                </a:cubicBezTo>
                <a:lnTo>
                  <a:pt x="3438" y="122"/>
                </a:lnTo>
                <a:cubicBezTo>
                  <a:pt x="3438" y="55"/>
                  <a:pt x="3382" y="0"/>
                  <a:pt x="3315" y="0"/>
                </a:cubicBezTo>
              </a:path>
            </a:pathLst>
          </a:custGeom>
          <a:solidFill>
            <a:srgbClr val="B0917F"/>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8" name="Freeform 26">
            <a:extLst>
              <a:ext uri="{FF2B5EF4-FFF2-40B4-BE49-F238E27FC236}">
                <a16:creationId xmlns:a16="http://schemas.microsoft.com/office/drawing/2014/main" id="{BEBD52CE-3773-438D-AA6A-5ABE846FD005}"/>
              </a:ext>
            </a:extLst>
          </p:cNvPr>
          <p:cNvSpPr>
            <a:spLocks noChangeArrowheads="1"/>
          </p:cNvSpPr>
          <p:nvPr/>
        </p:nvSpPr>
        <p:spPr bwMode="auto">
          <a:xfrm>
            <a:off x="2897017" y="2694689"/>
            <a:ext cx="1573340" cy="1573340"/>
          </a:xfrm>
          <a:custGeom>
            <a:avLst/>
            <a:gdLst>
              <a:gd name="T0" fmla="*/ 1713 w 3438"/>
              <a:gd name="T1" fmla="*/ 0 h 3438"/>
              <a:gd name="T2" fmla="*/ 122 w 3438"/>
              <a:gd name="T3" fmla="*/ 0 h 3438"/>
              <a:gd name="T4" fmla="*/ 0 w 3438"/>
              <a:gd name="T5" fmla="*/ 122 h 3438"/>
              <a:gd name="T6" fmla="*/ 0 w 3438"/>
              <a:gd name="T7" fmla="*/ 3315 h 3438"/>
              <a:gd name="T8" fmla="*/ 122 w 3438"/>
              <a:gd name="T9" fmla="*/ 3437 h 3438"/>
              <a:gd name="T10" fmla="*/ 3315 w 3438"/>
              <a:gd name="T11" fmla="*/ 3437 h 3438"/>
              <a:gd name="T12" fmla="*/ 3437 w 3438"/>
              <a:gd name="T13" fmla="*/ 3315 h 3438"/>
              <a:gd name="T14" fmla="*/ 3437 w 3438"/>
              <a:gd name="T15" fmla="*/ 1713 h 3438"/>
              <a:gd name="T16" fmla="*/ 1713 w 3438"/>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1713" y="0"/>
                </a:moveTo>
                <a:lnTo>
                  <a:pt x="122" y="0"/>
                </a:lnTo>
                <a:cubicBezTo>
                  <a:pt x="55" y="0"/>
                  <a:pt x="0" y="55"/>
                  <a:pt x="0" y="122"/>
                </a:cubicBezTo>
                <a:lnTo>
                  <a:pt x="0" y="3315"/>
                </a:lnTo>
                <a:cubicBezTo>
                  <a:pt x="0" y="3382"/>
                  <a:pt x="55" y="3437"/>
                  <a:pt x="122" y="3437"/>
                </a:cubicBezTo>
                <a:lnTo>
                  <a:pt x="3315" y="3437"/>
                </a:lnTo>
                <a:cubicBezTo>
                  <a:pt x="3382" y="3437"/>
                  <a:pt x="3437" y="3382"/>
                  <a:pt x="3437" y="3315"/>
                </a:cubicBezTo>
                <a:lnTo>
                  <a:pt x="3437" y="1713"/>
                </a:lnTo>
                <a:cubicBezTo>
                  <a:pt x="2574" y="1539"/>
                  <a:pt x="1893" y="861"/>
                  <a:pt x="1713" y="0"/>
                </a:cubicBezTo>
              </a:path>
            </a:pathLst>
          </a:cu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9" name="Freeform 27">
            <a:extLst>
              <a:ext uri="{FF2B5EF4-FFF2-40B4-BE49-F238E27FC236}">
                <a16:creationId xmlns:a16="http://schemas.microsoft.com/office/drawing/2014/main" id="{D68F2974-0F4E-4DAF-8AAD-A89FEE5B9209}"/>
              </a:ext>
            </a:extLst>
          </p:cNvPr>
          <p:cNvSpPr>
            <a:spLocks noChangeArrowheads="1"/>
          </p:cNvSpPr>
          <p:nvPr/>
        </p:nvSpPr>
        <p:spPr bwMode="auto">
          <a:xfrm>
            <a:off x="4679229" y="2694689"/>
            <a:ext cx="1573340" cy="1573340"/>
          </a:xfrm>
          <a:custGeom>
            <a:avLst/>
            <a:gdLst>
              <a:gd name="T0" fmla="*/ 3315 w 3439"/>
              <a:gd name="T1" fmla="*/ 0 h 3438"/>
              <a:gd name="T2" fmla="*/ 1706 w 3439"/>
              <a:gd name="T3" fmla="*/ 0 h 3438"/>
              <a:gd name="T4" fmla="*/ 0 w 3439"/>
              <a:gd name="T5" fmla="*/ 1709 h 3438"/>
              <a:gd name="T6" fmla="*/ 0 w 3439"/>
              <a:gd name="T7" fmla="*/ 3315 h 3438"/>
              <a:gd name="T8" fmla="*/ 122 w 3439"/>
              <a:gd name="T9" fmla="*/ 3437 h 3438"/>
              <a:gd name="T10" fmla="*/ 3315 w 3439"/>
              <a:gd name="T11" fmla="*/ 3437 h 3438"/>
              <a:gd name="T12" fmla="*/ 3438 w 3439"/>
              <a:gd name="T13" fmla="*/ 3315 h 3438"/>
              <a:gd name="T14" fmla="*/ 3438 w 3439"/>
              <a:gd name="T15" fmla="*/ 122 h 3438"/>
              <a:gd name="T16" fmla="*/ 3315 w 3439"/>
              <a:gd name="T17" fmla="*/ 0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9" h="3438">
                <a:moveTo>
                  <a:pt x="3315" y="0"/>
                </a:moveTo>
                <a:lnTo>
                  <a:pt x="1706" y="0"/>
                </a:lnTo>
                <a:cubicBezTo>
                  <a:pt x="1528" y="855"/>
                  <a:pt x="855" y="1529"/>
                  <a:pt x="0" y="1709"/>
                </a:cubicBezTo>
                <a:lnTo>
                  <a:pt x="0" y="3315"/>
                </a:lnTo>
                <a:cubicBezTo>
                  <a:pt x="0" y="3382"/>
                  <a:pt x="55" y="3437"/>
                  <a:pt x="122" y="3437"/>
                </a:cubicBezTo>
                <a:lnTo>
                  <a:pt x="3315" y="3437"/>
                </a:lnTo>
                <a:cubicBezTo>
                  <a:pt x="3382" y="3437"/>
                  <a:pt x="3438" y="3382"/>
                  <a:pt x="3438" y="3315"/>
                </a:cubicBezTo>
                <a:lnTo>
                  <a:pt x="3438" y="122"/>
                </a:lnTo>
                <a:cubicBezTo>
                  <a:pt x="3438" y="55"/>
                  <a:pt x="3382" y="0"/>
                  <a:pt x="3315" y="0"/>
                </a:cubicBezTo>
              </a:path>
            </a:pathLst>
          </a:custGeom>
          <a:solidFill>
            <a:schemeClr val="tx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grpSp>
        <p:nvGrpSpPr>
          <p:cNvPr id="50" name="Group 49">
            <a:extLst>
              <a:ext uri="{FF2B5EF4-FFF2-40B4-BE49-F238E27FC236}">
                <a16:creationId xmlns:a16="http://schemas.microsoft.com/office/drawing/2014/main" id="{C0B31263-B11D-4014-93CF-C3E98928D9A4}"/>
              </a:ext>
            </a:extLst>
          </p:cNvPr>
          <p:cNvGrpSpPr/>
          <p:nvPr/>
        </p:nvGrpSpPr>
        <p:grpSpPr>
          <a:xfrm>
            <a:off x="5364253" y="1088403"/>
            <a:ext cx="733394" cy="370553"/>
            <a:chOff x="6809883" y="2076430"/>
            <a:chExt cx="978346" cy="494316"/>
          </a:xfrm>
        </p:grpSpPr>
        <p:grpSp>
          <p:nvGrpSpPr>
            <p:cNvPr id="36" name="Group 35">
              <a:extLst>
                <a:ext uri="{FF2B5EF4-FFF2-40B4-BE49-F238E27FC236}">
                  <a16:creationId xmlns:a16="http://schemas.microsoft.com/office/drawing/2014/main" id="{24C6F6C2-2CCA-4A2B-A620-8A5DFDD7B0FB}"/>
                </a:ext>
              </a:extLst>
            </p:cNvPr>
            <p:cNvGrpSpPr/>
            <p:nvPr/>
          </p:nvGrpSpPr>
          <p:grpSpPr>
            <a:xfrm>
              <a:off x="6809883" y="2076430"/>
              <a:ext cx="978346" cy="494316"/>
              <a:chOff x="1767028" y="2273800"/>
              <a:chExt cx="1314030" cy="663922"/>
            </a:xfrm>
            <a:solidFill>
              <a:schemeClr val="bg1"/>
            </a:solidFill>
          </p:grpSpPr>
          <p:sp>
            <p:nvSpPr>
              <p:cNvPr id="37" name="Trapezoid 36">
                <a:extLst>
                  <a:ext uri="{FF2B5EF4-FFF2-40B4-BE49-F238E27FC236}">
                    <a16:creationId xmlns:a16="http://schemas.microsoft.com/office/drawing/2014/main" id="{273AB8EB-DAA4-4B4E-86FC-69A1D53BCD0C}"/>
                  </a:ext>
                </a:extLst>
              </p:cNvPr>
              <p:cNvSpPr/>
              <p:nvPr/>
            </p:nvSpPr>
            <p:spPr>
              <a:xfrm rot="10800000">
                <a:off x="2141972" y="2377071"/>
                <a:ext cx="599294" cy="377993"/>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8" name="Oval 37">
                <a:extLst>
                  <a:ext uri="{FF2B5EF4-FFF2-40B4-BE49-F238E27FC236}">
                    <a16:creationId xmlns:a16="http://schemas.microsoft.com/office/drawing/2014/main" id="{89BAB16B-B510-4CDA-B929-E9A43F6BB6CF}"/>
                  </a:ext>
                </a:extLst>
              </p:cNvPr>
              <p:cNvSpPr/>
              <p:nvPr/>
            </p:nvSpPr>
            <p:spPr>
              <a:xfrm>
                <a:off x="2271418" y="2273800"/>
                <a:ext cx="330637" cy="2439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39" name="Oval 38">
                <a:extLst>
                  <a:ext uri="{FF2B5EF4-FFF2-40B4-BE49-F238E27FC236}">
                    <a16:creationId xmlns:a16="http://schemas.microsoft.com/office/drawing/2014/main" id="{500AD5FC-BA32-4C6D-9BD8-24C5DC6361FA}"/>
                  </a:ext>
                </a:extLst>
              </p:cNvPr>
              <p:cNvSpPr/>
              <p:nvPr/>
            </p:nvSpPr>
            <p:spPr>
              <a:xfrm>
                <a:off x="2537676" y="2394340"/>
                <a:ext cx="543382" cy="543382"/>
              </a:xfrm>
              <a:prstGeom prst="ellipse">
                <a:avLst/>
              </a:prstGeom>
              <a:grpFill/>
              <a:ln w="28575">
                <a:solidFill>
                  <a:srgbClr val="B09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0" name="Oval 39">
                <a:extLst>
                  <a:ext uri="{FF2B5EF4-FFF2-40B4-BE49-F238E27FC236}">
                    <a16:creationId xmlns:a16="http://schemas.microsoft.com/office/drawing/2014/main" id="{07C0AAB1-0493-4FD0-9DCA-13880C608FFB}"/>
                  </a:ext>
                </a:extLst>
              </p:cNvPr>
              <p:cNvSpPr/>
              <p:nvPr/>
            </p:nvSpPr>
            <p:spPr>
              <a:xfrm>
                <a:off x="2671981" y="2532632"/>
                <a:ext cx="269109" cy="269109"/>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1" name="Oval 40">
                <a:extLst>
                  <a:ext uri="{FF2B5EF4-FFF2-40B4-BE49-F238E27FC236}">
                    <a16:creationId xmlns:a16="http://schemas.microsoft.com/office/drawing/2014/main" id="{75DB61B1-9B03-44AD-84A9-83DF589BEF7F}"/>
                  </a:ext>
                </a:extLst>
              </p:cNvPr>
              <p:cNvSpPr/>
              <p:nvPr/>
            </p:nvSpPr>
            <p:spPr>
              <a:xfrm>
                <a:off x="1767028" y="2394340"/>
                <a:ext cx="543382" cy="543382"/>
              </a:xfrm>
              <a:prstGeom prst="ellipse">
                <a:avLst/>
              </a:prstGeom>
              <a:grpFill/>
              <a:ln w="28575">
                <a:solidFill>
                  <a:srgbClr val="B09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2" name="Oval 41">
                <a:extLst>
                  <a:ext uri="{FF2B5EF4-FFF2-40B4-BE49-F238E27FC236}">
                    <a16:creationId xmlns:a16="http://schemas.microsoft.com/office/drawing/2014/main" id="{93F86F1C-2730-49E5-B441-944D57C4CF91}"/>
                  </a:ext>
                </a:extLst>
              </p:cNvPr>
              <p:cNvSpPr/>
              <p:nvPr/>
            </p:nvSpPr>
            <p:spPr>
              <a:xfrm>
                <a:off x="1901537" y="2531559"/>
                <a:ext cx="269109" cy="269109"/>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sp>
          <p:nvSpPr>
            <p:cNvPr id="45" name="Oval 44">
              <a:extLst>
                <a:ext uri="{FF2B5EF4-FFF2-40B4-BE49-F238E27FC236}">
                  <a16:creationId xmlns:a16="http://schemas.microsoft.com/office/drawing/2014/main" id="{1B9D1622-6AF3-4ECB-AB00-7F82AC13422D}"/>
                </a:ext>
              </a:extLst>
            </p:cNvPr>
            <p:cNvSpPr/>
            <p:nvPr/>
          </p:nvSpPr>
          <p:spPr>
            <a:xfrm>
              <a:off x="7244201" y="2181452"/>
              <a:ext cx="108000" cy="108000"/>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sp>
        <p:nvSpPr>
          <p:cNvPr id="54" name="Content Placeholder 2">
            <a:extLst>
              <a:ext uri="{FF2B5EF4-FFF2-40B4-BE49-F238E27FC236}">
                <a16:creationId xmlns:a16="http://schemas.microsoft.com/office/drawing/2014/main" id="{7F00F6D3-64FE-41B2-9F0D-F3B2C66A4442}"/>
              </a:ext>
            </a:extLst>
          </p:cNvPr>
          <p:cNvSpPr txBox="1">
            <a:spLocks/>
          </p:cNvSpPr>
          <p:nvPr/>
        </p:nvSpPr>
        <p:spPr>
          <a:xfrm>
            <a:off x="5052105" y="1709590"/>
            <a:ext cx="1080701" cy="593757"/>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r">
              <a:lnSpc>
                <a:spcPct val="100000"/>
              </a:lnSpc>
              <a:spcBef>
                <a:spcPts val="0"/>
              </a:spcBef>
              <a:spcAft>
                <a:spcPts val="2700"/>
              </a:spcAft>
              <a:buNone/>
              <a:tabLst>
                <a:tab pos="218599" algn="l"/>
                <a:tab pos="488633" algn="l"/>
              </a:tabLst>
            </a:pPr>
            <a:r>
              <a:rPr lang="en-AU" dirty="0">
                <a:solidFill>
                  <a:schemeClr val="bg1"/>
                </a:solidFill>
              </a:rPr>
              <a:t>Look for</a:t>
            </a:r>
            <a:br>
              <a:rPr lang="en-AU" dirty="0">
                <a:solidFill>
                  <a:schemeClr val="bg1"/>
                </a:solidFill>
              </a:rPr>
            </a:br>
            <a:r>
              <a:rPr lang="en-AU" dirty="0">
                <a:solidFill>
                  <a:schemeClr val="bg1"/>
                </a:solidFill>
              </a:rPr>
              <a:t>signs of flystrike </a:t>
            </a:r>
          </a:p>
        </p:txBody>
      </p:sp>
      <p:sp>
        <p:nvSpPr>
          <p:cNvPr id="10" name="Freeform 28">
            <a:extLst>
              <a:ext uri="{FF2B5EF4-FFF2-40B4-BE49-F238E27FC236}">
                <a16:creationId xmlns:a16="http://schemas.microsoft.com/office/drawing/2014/main" id="{F4737549-58CE-44E5-BC1E-B7F81A1DFFF0}"/>
              </a:ext>
            </a:extLst>
          </p:cNvPr>
          <p:cNvSpPr>
            <a:spLocks noChangeArrowheads="1"/>
          </p:cNvSpPr>
          <p:nvPr/>
        </p:nvSpPr>
        <p:spPr bwMode="auto">
          <a:xfrm>
            <a:off x="2897017" y="932422"/>
            <a:ext cx="1573340" cy="1573340"/>
          </a:xfrm>
          <a:custGeom>
            <a:avLst/>
            <a:gdLst>
              <a:gd name="T0" fmla="*/ 3437 w 3438"/>
              <a:gd name="T1" fmla="*/ 1666 h 3438"/>
              <a:gd name="T2" fmla="*/ 3437 w 3438"/>
              <a:gd name="T3" fmla="*/ 122 h 3438"/>
              <a:gd name="T4" fmla="*/ 3315 w 3438"/>
              <a:gd name="T5" fmla="*/ 0 h 3438"/>
              <a:gd name="T6" fmla="*/ 122 w 3438"/>
              <a:gd name="T7" fmla="*/ 0 h 3438"/>
              <a:gd name="T8" fmla="*/ 0 w 3438"/>
              <a:gd name="T9" fmla="*/ 122 h 3438"/>
              <a:gd name="T10" fmla="*/ 0 w 3438"/>
              <a:gd name="T11" fmla="*/ 3315 h 3438"/>
              <a:gd name="T12" fmla="*/ 122 w 3438"/>
              <a:gd name="T13" fmla="*/ 3437 h 3438"/>
              <a:gd name="T14" fmla="*/ 1702 w 3438"/>
              <a:gd name="T15" fmla="*/ 3437 h 3438"/>
              <a:gd name="T16" fmla="*/ 3437 w 3438"/>
              <a:gd name="T17" fmla="*/ 1666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8" h="3438">
                <a:moveTo>
                  <a:pt x="3437" y="1666"/>
                </a:moveTo>
                <a:lnTo>
                  <a:pt x="3437" y="122"/>
                </a:lnTo>
                <a:cubicBezTo>
                  <a:pt x="3437" y="55"/>
                  <a:pt x="3382" y="0"/>
                  <a:pt x="3315" y="0"/>
                </a:cubicBezTo>
                <a:lnTo>
                  <a:pt x="122" y="0"/>
                </a:lnTo>
                <a:cubicBezTo>
                  <a:pt x="55" y="0"/>
                  <a:pt x="0" y="55"/>
                  <a:pt x="0" y="122"/>
                </a:cubicBezTo>
                <a:lnTo>
                  <a:pt x="0" y="3315"/>
                </a:lnTo>
                <a:cubicBezTo>
                  <a:pt x="0" y="3382"/>
                  <a:pt x="55" y="3437"/>
                  <a:pt x="122" y="3437"/>
                </a:cubicBezTo>
                <a:lnTo>
                  <a:pt x="1702" y="3437"/>
                </a:lnTo>
                <a:cubicBezTo>
                  <a:pt x="1862" y="2548"/>
                  <a:pt x="2554" y="1844"/>
                  <a:pt x="3437" y="1666"/>
                </a:cubicBezTo>
              </a:path>
            </a:pathLst>
          </a:custGeom>
          <a:solidFill>
            <a:schemeClr val="tx1">
              <a:lumMod val="50000"/>
              <a:lumOff val="50000"/>
            </a:schemeClr>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1013"/>
          </a:p>
        </p:txBody>
      </p:sp>
      <p:sp>
        <p:nvSpPr>
          <p:cNvPr id="55" name="Content Placeholder 2">
            <a:extLst>
              <a:ext uri="{FF2B5EF4-FFF2-40B4-BE49-F238E27FC236}">
                <a16:creationId xmlns:a16="http://schemas.microsoft.com/office/drawing/2014/main" id="{5430ACFD-9CE8-4ECE-AC3F-7DFED3E0EA44}"/>
              </a:ext>
            </a:extLst>
          </p:cNvPr>
          <p:cNvSpPr txBox="1">
            <a:spLocks/>
          </p:cNvSpPr>
          <p:nvPr/>
        </p:nvSpPr>
        <p:spPr>
          <a:xfrm>
            <a:off x="3004808" y="3612216"/>
            <a:ext cx="884064" cy="627497"/>
          </a:xfrm>
          <a:prstGeom prst="rect">
            <a:avLst/>
          </a:prstGeom>
        </p:spPr>
        <p:txBody>
          <a:bodyPr vert="horz" lIns="68580" tIns="34290" rIns="68580" bIns="34290" rtlCol="0">
            <a:normAutofit lnSpcReduction="1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tabLst>
                <a:tab pos="218599" algn="l"/>
                <a:tab pos="488633" algn="l"/>
              </a:tabLst>
            </a:pPr>
            <a:r>
              <a:rPr lang="en-AU" sz="1350" dirty="0">
                <a:solidFill>
                  <a:schemeClr val="bg1"/>
                </a:solidFill>
              </a:rPr>
              <a:t>Or treat the whole</a:t>
            </a:r>
            <a:br>
              <a:rPr lang="en-AU" sz="1350" dirty="0">
                <a:solidFill>
                  <a:schemeClr val="bg1"/>
                </a:solidFill>
              </a:rPr>
            </a:br>
            <a:r>
              <a:rPr lang="en-AU" sz="1350" dirty="0">
                <a:solidFill>
                  <a:schemeClr val="bg1"/>
                </a:solidFill>
              </a:rPr>
              <a:t>mob</a:t>
            </a:r>
          </a:p>
        </p:txBody>
      </p:sp>
      <p:grpSp>
        <p:nvGrpSpPr>
          <p:cNvPr id="14" name="Group 13">
            <a:extLst>
              <a:ext uri="{FF2B5EF4-FFF2-40B4-BE49-F238E27FC236}">
                <a16:creationId xmlns:a16="http://schemas.microsoft.com/office/drawing/2014/main" id="{47C573B2-CB8F-4357-880F-4C68702A2312}"/>
              </a:ext>
            </a:extLst>
          </p:cNvPr>
          <p:cNvGrpSpPr/>
          <p:nvPr/>
        </p:nvGrpSpPr>
        <p:grpSpPr>
          <a:xfrm>
            <a:off x="6261447" y="760091"/>
            <a:ext cx="2627048" cy="715581"/>
            <a:chOff x="6261447" y="760091"/>
            <a:chExt cx="2627048" cy="715581"/>
          </a:xfrm>
        </p:grpSpPr>
        <p:sp>
          <p:nvSpPr>
            <p:cNvPr id="44" name="TextBox 43">
              <a:extLst>
                <a:ext uri="{FF2B5EF4-FFF2-40B4-BE49-F238E27FC236}">
                  <a16:creationId xmlns:a16="http://schemas.microsoft.com/office/drawing/2014/main" id="{4CC233D2-0F2A-44E6-B629-6AFE5B3A182E}"/>
                </a:ext>
              </a:extLst>
            </p:cNvPr>
            <p:cNvSpPr txBox="1"/>
            <p:nvPr/>
          </p:nvSpPr>
          <p:spPr>
            <a:xfrm>
              <a:off x="6727485" y="836592"/>
              <a:ext cx="2161010"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sz="1400" b="1" dirty="0">
                  <a:ea typeface="League Spartan" charset="0"/>
                  <a:cs typeface="Poppins" pitchFamily="2" charset="77"/>
                </a:rPr>
                <a:t>LOOK FOR SIGNS</a:t>
              </a:r>
            </a:p>
          </p:txBody>
        </p:sp>
        <p:sp>
          <p:nvSpPr>
            <p:cNvPr id="51" name="Subtitle 2">
              <a:extLst>
                <a:ext uri="{FF2B5EF4-FFF2-40B4-BE49-F238E27FC236}">
                  <a16:creationId xmlns:a16="http://schemas.microsoft.com/office/drawing/2014/main" id="{0A1001A0-7C33-4F05-A5B9-CE6DC149255D}"/>
                </a:ext>
              </a:extLst>
            </p:cNvPr>
            <p:cNvSpPr txBox="1">
              <a:spLocks/>
            </p:cNvSpPr>
            <p:nvPr/>
          </p:nvSpPr>
          <p:spPr>
            <a:xfrm>
              <a:off x="6752717" y="1028495"/>
              <a:ext cx="2033131" cy="438582"/>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l">
                <a:lnSpc>
                  <a:spcPct val="100000"/>
                </a:lnSpc>
                <a:spcBef>
                  <a:spcPts val="0"/>
                </a:spcBef>
              </a:pPr>
              <a:r>
                <a:rPr lang="en-US" sz="1200" dirty="0">
                  <a:solidFill>
                    <a:schemeClr val="tx1"/>
                  </a:solidFill>
                  <a:latin typeface="+mn-lt"/>
                </a:rPr>
                <a:t>Check the sheep for signs</a:t>
              </a:r>
              <a:br>
                <a:rPr lang="en-US" sz="1200" dirty="0">
                  <a:solidFill>
                    <a:schemeClr val="tx1"/>
                  </a:solidFill>
                  <a:latin typeface="+mn-lt"/>
                </a:rPr>
              </a:br>
              <a:r>
                <a:rPr lang="en-US" sz="1200" dirty="0">
                  <a:solidFill>
                    <a:schemeClr val="tx1"/>
                  </a:solidFill>
                  <a:latin typeface="+mn-lt"/>
                </a:rPr>
                <a:t>of flystrike</a:t>
              </a:r>
            </a:p>
          </p:txBody>
        </p:sp>
        <p:grpSp>
          <p:nvGrpSpPr>
            <p:cNvPr id="66" name="Group 65">
              <a:extLst>
                <a:ext uri="{FF2B5EF4-FFF2-40B4-BE49-F238E27FC236}">
                  <a16:creationId xmlns:a16="http://schemas.microsoft.com/office/drawing/2014/main" id="{0CB3DF64-B627-4028-9D68-70CCBE53BE06}"/>
                </a:ext>
              </a:extLst>
            </p:cNvPr>
            <p:cNvGrpSpPr/>
            <p:nvPr/>
          </p:nvGrpSpPr>
          <p:grpSpPr>
            <a:xfrm>
              <a:off x="6261447" y="760091"/>
              <a:ext cx="620486" cy="715581"/>
              <a:chOff x="1210713" y="2056828"/>
              <a:chExt cx="827314" cy="954107"/>
            </a:xfrm>
          </p:grpSpPr>
          <p:sp>
            <p:nvSpPr>
              <p:cNvPr id="67" name="TextBox 66">
                <a:extLst>
                  <a:ext uri="{FF2B5EF4-FFF2-40B4-BE49-F238E27FC236}">
                    <a16:creationId xmlns:a16="http://schemas.microsoft.com/office/drawing/2014/main" id="{4FF5F9CA-7888-42A3-87F9-0FAABB8C3D48}"/>
                  </a:ext>
                </a:extLst>
              </p:cNvPr>
              <p:cNvSpPr txBox="1"/>
              <p:nvPr/>
            </p:nvSpPr>
            <p:spPr>
              <a:xfrm>
                <a:off x="1210713" y="20568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B0917F"/>
                    </a:solidFill>
                    <a:latin typeface="Arial Rounded MT Bold" panose="020F0704030504030204" pitchFamily="34" charset="0"/>
                  </a:rPr>
                  <a:t>2</a:t>
                </a:r>
              </a:p>
            </p:txBody>
          </p:sp>
          <p:grpSp>
            <p:nvGrpSpPr>
              <p:cNvPr id="68" name="Group 67">
                <a:extLst>
                  <a:ext uri="{FF2B5EF4-FFF2-40B4-BE49-F238E27FC236}">
                    <a16:creationId xmlns:a16="http://schemas.microsoft.com/office/drawing/2014/main" id="{9264404C-CC5C-4A2B-BA9E-415535F1EE65}"/>
                  </a:ext>
                </a:extLst>
              </p:cNvPr>
              <p:cNvGrpSpPr/>
              <p:nvPr/>
            </p:nvGrpSpPr>
            <p:grpSpPr>
              <a:xfrm>
                <a:off x="1550341" y="2645619"/>
                <a:ext cx="144000" cy="144000"/>
                <a:chOff x="9762309" y="2213409"/>
                <a:chExt cx="1227900" cy="1227900"/>
              </a:xfrm>
            </p:grpSpPr>
            <p:sp>
              <p:nvSpPr>
                <p:cNvPr id="69" name="Oval 68">
                  <a:extLst>
                    <a:ext uri="{FF2B5EF4-FFF2-40B4-BE49-F238E27FC236}">
                      <a16:creationId xmlns:a16="http://schemas.microsoft.com/office/drawing/2014/main" id="{FD3AFD3B-5F9B-46DC-B2E2-5CF9ADD8B77A}"/>
                    </a:ext>
                  </a:extLst>
                </p:cNvPr>
                <p:cNvSpPr/>
                <p:nvPr/>
              </p:nvSpPr>
              <p:spPr>
                <a:xfrm>
                  <a:off x="9762309" y="2213409"/>
                  <a:ext cx="1227900" cy="1227900"/>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0" name="Graphic 69" descr="Checkmark with solid fill">
                  <a:extLst>
                    <a:ext uri="{FF2B5EF4-FFF2-40B4-BE49-F238E27FC236}">
                      <a16:creationId xmlns:a16="http://schemas.microsoft.com/office/drawing/2014/main" id="{1A8417DB-B285-4466-B265-E261C398C10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40832" y="2418347"/>
                  <a:ext cx="870853" cy="870853"/>
                </a:xfrm>
                <a:prstGeom prst="rect">
                  <a:avLst/>
                </a:prstGeom>
              </p:spPr>
            </p:pic>
          </p:grpSp>
        </p:grpSp>
      </p:grpSp>
      <p:grpSp>
        <p:nvGrpSpPr>
          <p:cNvPr id="15" name="Group 14">
            <a:extLst>
              <a:ext uri="{FF2B5EF4-FFF2-40B4-BE49-F238E27FC236}">
                <a16:creationId xmlns:a16="http://schemas.microsoft.com/office/drawing/2014/main" id="{4424472E-8B94-4B93-9139-3AF615721F7C}"/>
              </a:ext>
            </a:extLst>
          </p:cNvPr>
          <p:cNvGrpSpPr/>
          <p:nvPr/>
        </p:nvGrpSpPr>
        <p:grpSpPr>
          <a:xfrm>
            <a:off x="6269750" y="2522772"/>
            <a:ext cx="2689107" cy="715581"/>
            <a:chOff x="6269750" y="2522772"/>
            <a:chExt cx="2689107" cy="715581"/>
          </a:xfrm>
        </p:grpSpPr>
        <p:grpSp>
          <p:nvGrpSpPr>
            <p:cNvPr id="52" name="Group 51">
              <a:extLst>
                <a:ext uri="{FF2B5EF4-FFF2-40B4-BE49-F238E27FC236}">
                  <a16:creationId xmlns:a16="http://schemas.microsoft.com/office/drawing/2014/main" id="{4F9D0AAC-624E-482A-A718-A6908E100256}"/>
                </a:ext>
              </a:extLst>
            </p:cNvPr>
            <p:cNvGrpSpPr/>
            <p:nvPr/>
          </p:nvGrpSpPr>
          <p:grpSpPr>
            <a:xfrm>
              <a:off x="6269750" y="2522772"/>
              <a:ext cx="620486" cy="715581"/>
              <a:chOff x="1058313" y="3311124"/>
              <a:chExt cx="827314" cy="954107"/>
            </a:xfrm>
          </p:grpSpPr>
          <p:sp>
            <p:nvSpPr>
              <p:cNvPr id="59" name="TextBox 58">
                <a:extLst>
                  <a:ext uri="{FF2B5EF4-FFF2-40B4-BE49-F238E27FC236}">
                    <a16:creationId xmlns:a16="http://schemas.microsoft.com/office/drawing/2014/main" id="{226EB905-F006-4367-A3E1-53152EFFFC5B}"/>
                  </a:ext>
                </a:extLst>
              </p:cNvPr>
              <p:cNvSpPr txBox="1"/>
              <p:nvPr/>
            </p:nvSpPr>
            <p:spPr>
              <a:xfrm>
                <a:off x="1058313" y="3311124"/>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3</a:t>
                </a:r>
              </a:p>
            </p:txBody>
          </p:sp>
          <p:grpSp>
            <p:nvGrpSpPr>
              <p:cNvPr id="60" name="Group 59">
                <a:extLst>
                  <a:ext uri="{FF2B5EF4-FFF2-40B4-BE49-F238E27FC236}">
                    <a16:creationId xmlns:a16="http://schemas.microsoft.com/office/drawing/2014/main" id="{137CE793-5B70-4C00-B5C1-CBE3DE4D4558}"/>
                  </a:ext>
                </a:extLst>
              </p:cNvPr>
              <p:cNvGrpSpPr/>
              <p:nvPr/>
            </p:nvGrpSpPr>
            <p:grpSpPr>
              <a:xfrm>
                <a:off x="1476322" y="3899915"/>
                <a:ext cx="144000" cy="144000"/>
                <a:chOff x="9762301" y="2213409"/>
                <a:chExt cx="1227899" cy="1227900"/>
              </a:xfrm>
            </p:grpSpPr>
            <p:sp>
              <p:nvSpPr>
                <p:cNvPr id="61" name="Oval 60">
                  <a:extLst>
                    <a:ext uri="{FF2B5EF4-FFF2-40B4-BE49-F238E27FC236}">
                      <a16:creationId xmlns:a16="http://schemas.microsoft.com/office/drawing/2014/main" id="{F61D9EB7-0D92-49F4-8332-58BB00D2622D}"/>
                    </a:ext>
                  </a:extLst>
                </p:cNvPr>
                <p:cNvSpPr/>
                <p:nvPr/>
              </p:nvSpPr>
              <p:spPr>
                <a:xfrm>
                  <a:off x="9762301" y="2213409"/>
                  <a:ext cx="1227899" cy="12279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2" name="Graphic 61" descr="Checkmark with solid fill">
                  <a:extLst>
                    <a:ext uri="{FF2B5EF4-FFF2-40B4-BE49-F238E27FC236}">
                      <a16:creationId xmlns:a16="http://schemas.microsoft.com/office/drawing/2014/main" id="{C5F9381B-8B40-4244-8156-19C712E39FF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40832" y="2418347"/>
                  <a:ext cx="870853" cy="870853"/>
                </a:xfrm>
                <a:prstGeom prst="rect">
                  <a:avLst/>
                </a:prstGeom>
              </p:spPr>
            </p:pic>
          </p:grpSp>
        </p:grpSp>
        <p:sp>
          <p:nvSpPr>
            <p:cNvPr id="72" name="TextBox 71">
              <a:extLst>
                <a:ext uri="{FF2B5EF4-FFF2-40B4-BE49-F238E27FC236}">
                  <a16:creationId xmlns:a16="http://schemas.microsoft.com/office/drawing/2014/main" id="{838CBF18-DCFA-495B-BDCF-17CC7A95E724}"/>
                </a:ext>
              </a:extLst>
            </p:cNvPr>
            <p:cNvSpPr txBox="1"/>
            <p:nvPr/>
          </p:nvSpPr>
          <p:spPr>
            <a:xfrm>
              <a:off x="6737276" y="2604245"/>
              <a:ext cx="2221581"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sz="1400" b="1" dirty="0">
                  <a:ea typeface="League Spartan" charset="0"/>
                  <a:cs typeface="Poppins" pitchFamily="2" charset="77"/>
                </a:rPr>
                <a:t>TREAT THE SHEEP</a:t>
              </a:r>
            </a:p>
          </p:txBody>
        </p:sp>
        <p:sp>
          <p:nvSpPr>
            <p:cNvPr id="73" name="Subtitle 2">
              <a:extLst>
                <a:ext uri="{FF2B5EF4-FFF2-40B4-BE49-F238E27FC236}">
                  <a16:creationId xmlns:a16="http://schemas.microsoft.com/office/drawing/2014/main" id="{4B7B6217-0A5C-455A-BC09-58DDD190B7E3}"/>
                </a:ext>
              </a:extLst>
            </p:cNvPr>
            <p:cNvSpPr txBox="1">
              <a:spLocks/>
            </p:cNvSpPr>
            <p:nvPr/>
          </p:nvSpPr>
          <p:spPr>
            <a:xfrm>
              <a:off x="6730022" y="2790893"/>
              <a:ext cx="2221581" cy="438582"/>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nSpc>
                  <a:spcPct val="100000"/>
                </a:lnSpc>
                <a:spcBef>
                  <a:spcPts val="0"/>
                </a:spcBef>
              </a:pPr>
              <a:r>
                <a:rPr lang="en-US" sz="1200" dirty="0">
                  <a:solidFill>
                    <a:schemeClr val="tx1"/>
                  </a:solidFill>
                  <a:latin typeface="+mn-lt"/>
                </a:rPr>
                <a:t>Remove struck sheep</a:t>
              </a:r>
              <a:br>
                <a:rPr lang="en-US" sz="1200" dirty="0">
                  <a:solidFill>
                    <a:schemeClr val="tx1"/>
                  </a:solidFill>
                  <a:latin typeface="+mn-lt"/>
                </a:rPr>
              </a:br>
              <a:r>
                <a:rPr lang="en-US" sz="1200" dirty="0">
                  <a:solidFill>
                    <a:schemeClr val="tx1"/>
                  </a:solidFill>
                  <a:latin typeface="+mn-lt"/>
                </a:rPr>
                <a:t>for treatment.</a:t>
              </a:r>
            </a:p>
          </p:txBody>
        </p:sp>
      </p:grpSp>
      <p:grpSp>
        <p:nvGrpSpPr>
          <p:cNvPr id="16" name="Group 15">
            <a:extLst>
              <a:ext uri="{FF2B5EF4-FFF2-40B4-BE49-F238E27FC236}">
                <a16:creationId xmlns:a16="http://schemas.microsoft.com/office/drawing/2014/main" id="{250F7E00-75E5-453A-967A-381F0FA02345}"/>
              </a:ext>
            </a:extLst>
          </p:cNvPr>
          <p:cNvGrpSpPr/>
          <p:nvPr/>
        </p:nvGrpSpPr>
        <p:grpSpPr>
          <a:xfrm>
            <a:off x="-100227" y="2531680"/>
            <a:ext cx="3055831" cy="715581"/>
            <a:chOff x="-100227" y="2531680"/>
            <a:chExt cx="3055831" cy="715581"/>
          </a:xfrm>
        </p:grpSpPr>
        <p:grpSp>
          <p:nvGrpSpPr>
            <p:cNvPr id="74" name="Group 73">
              <a:extLst>
                <a:ext uri="{FF2B5EF4-FFF2-40B4-BE49-F238E27FC236}">
                  <a16:creationId xmlns:a16="http://schemas.microsoft.com/office/drawing/2014/main" id="{740841EC-EE30-49BE-BF9A-ACC775C84288}"/>
                </a:ext>
              </a:extLst>
            </p:cNvPr>
            <p:cNvGrpSpPr/>
            <p:nvPr/>
          </p:nvGrpSpPr>
          <p:grpSpPr>
            <a:xfrm>
              <a:off x="2335118" y="2531680"/>
              <a:ext cx="620486" cy="715581"/>
              <a:chOff x="8212183" y="1744228"/>
              <a:chExt cx="827314" cy="954107"/>
            </a:xfrm>
          </p:grpSpPr>
          <p:sp>
            <p:nvSpPr>
              <p:cNvPr id="75" name="TextBox 74">
                <a:extLst>
                  <a:ext uri="{FF2B5EF4-FFF2-40B4-BE49-F238E27FC236}">
                    <a16:creationId xmlns:a16="http://schemas.microsoft.com/office/drawing/2014/main" id="{4B368C77-C98D-4C58-9C74-F0277FEF401C}"/>
                  </a:ext>
                </a:extLst>
              </p:cNvPr>
              <p:cNvSpPr txBox="1"/>
              <p:nvPr/>
            </p:nvSpPr>
            <p:spPr>
              <a:xfrm>
                <a:off x="8212183" y="17442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383E5B"/>
                    </a:solidFill>
                    <a:latin typeface="Arial Rounded MT Bold" panose="020F0704030504030204" pitchFamily="34" charset="0"/>
                  </a:rPr>
                  <a:t>4</a:t>
                </a:r>
              </a:p>
            </p:txBody>
          </p:sp>
          <p:grpSp>
            <p:nvGrpSpPr>
              <p:cNvPr id="76" name="Group 75">
                <a:extLst>
                  <a:ext uri="{FF2B5EF4-FFF2-40B4-BE49-F238E27FC236}">
                    <a16:creationId xmlns:a16="http://schemas.microsoft.com/office/drawing/2014/main" id="{864180E3-F059-4C79-9B00-33F641DFB367}"/>
                  </a:ext>
                </a:extLst>
              </p:cNvPr>
              <p:cNvGrpSpPr/>
              <p:nvPr/>
            </p:nvGrpSpPr>
            <p:grpSpPr>
              <a:xfrm>
                <a:off x="8630192" y="2333019"/>
                <a:ext cx="144000" cy="144000"/>
                <a:chOff x="9762309" y="2213409"/>
                <a:chExt cx="1227900" cy="1227900"/>
              </a:xfrm>
            </p:grpSpPr>
            <p:sp>
              <p:nvSpPr>
                <p:cNvPr id="77" name="Oval 76">
                  <a:extLst>
                    <a:ext uri="{FF2B5EF4-FFF2-40B4-BE49-F238E27FC236}">
                      <a16:creationId xmlns:a16="http://schemas.microsoft.com/office/drawing/2014/main" id="{1982F21C-1560-45A0-9D0D-9F02DF1F68DA}"/>
                    </a:ext>
                  </a:extLst>
                </p:cNvPr>
                <p:cNvSpPr/>
                <p:nvPr/>
              </p:nvSpPr>
              <p:spPr>
                <a:xfrm>
                  <a:off x="9762309" y="2213409"/>
                  <a:ext cx="1227900" cy="1227900"/>
                </a:xfrm>
                <a:prstGeom prst="ellipse">
                  <a:avLst/>
                </a:prstGeom>
                <a:solidFill>
                  <a:srgbClr val="383E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8" name="Graphic 77" descr="Checkmark with solid fill">
                  <a:extLst>
                    <a:ext uri="{FF2B5EF4-FFF2-40B4-BE49-F238E27FC236}">
                      <a16:creationId xmlns:a16="http://schemas.microsoft.com/office/drawing/2014/main" id="{50442E07-2377-4AC4-8C66-881C2B67694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40832" y="2418347"/>
                  <a:ext cx="870853" cy="870853"/>
                </a:xfrm>
                <a:prstGeom prst="rect">
                  <a:avLst/>
                </a:prstGeom>
              </p:spPr>
            </p:pic>
          </p:grpSp>
        </p:grpSp>
        <p:sp>
          <p:nvSpPr>
            <p:cNvPr id="84" name="TextBox 83">
              <a:extLst>
                <a:ext uri="{FF2B5EF4-FFF2-40B4-BE49-F238E27FC236}">
                  <a16:creationId xmlns:a16="http://schemas.microsoft.com/office/drawing/2014/main" id="{7A759AB1-20C8-400E-8D4B-D17A1BEE7707}"/>
                </a:ext>
              </a:extLst>
            </p:cNvPr>
            <p:cNvSpPr txBox="1"/>
            <p:nvPr/>
          </p:nvSpPr>
          <p:spPr>
            <a:xfrm>
              <a:off x="-100227" y="2609254"/>
              <a:ext cx="2525114"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1400" b="1" dirty="0"/>
                <a:t>TREAT ALL SHEEP</a:t>
              </a:r>
            </a:p>
          </p:txBody>
        </p:sp>
        <p:sp>
          <p:nvSpPr>
            <p:cNvPr id="85" name="Subtitle 2">
              <a:extLst>
                <a:ext uri="{FF2B5EF4-FFF2-40B4-BE49-F238E27FC236}">
                  <a16:creationId xmlns:a16="http://schemas.microsoft.com/office/drawing/2014/main" id="{C6C9CC05-D516-4987-9D87-D699F9A6ABE4}"/>
                </a:ext>
              </a:extLst>
            </p:cNvPr>
            <p:cNvSpPr txBox="1">
              <a:spLocks/>
            </p:cNvSpPr>
            <p:nvPr/>
          </p:nvSpPr>
          <p:spPr>
            <a:xfrm>
              <a:off x="212603" y="2803455"/>
              <a:ext cx="2186286" cy="438582"/>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lnSpc>
                  <a:spcPct val="100000"/>
                </a:lnSpc>
                <a:spcBef>
                  <a:spcPts val="0"/>
                </a:spcBef>
              </a:pPr>
              <a:r>
                <a:rPr lang="en-US" sz="1200" dirty="0">
                  <a:solidFill>
                    <a:schemeClr val="tx1"/>
                  </a:solidFill>
                  <a:latin typeface="+mn-lt"/>
                </a:rPr>
                <a:t>If strike occurs across a large number, treat the entire mob.</a:t>
              </a:r>
            </a:p>
          </p:txBody>
        </p:sp>
      </p:grpSp>
      <p:grpSp>
        <p:nvGrpSpPr>
          <p:cNvPr id="13" name="Group 12">
            <a:extLst>
              <a:ext uri="{FF2B5EF4-FFF2-40B4-BE49-F238E27FC236}">
                <a16:creationId xmlns:a16="http://schemas.microsoft.com/office/drawing/2014/main" id="{8660CD81-6E70-4D03-9830-3AA4773A5F70}"/>
              </a:ext>
            </a:extLst>
          </p:cNvPr>
          <p:cNvGrpSpPr/>
          <p:nvPr/>
        </p:nvGrpSpPr>
        <p:grpSpPr>
          <a:xfrm>
            <a:off x="149214" y="761590"/>
            <a:ext cx="2846695" cy="715581"/>
            <a:chOff x="149214" y="761590"/>
            <a:chExt cx="2846695" cy="715581"/>
          </a:xfrm>
        </p:grpSpPr>
        <p:sp>
          <p:nvSpPr>
            <p:cNvPr id="64" name="TextBox 63">
              <a:extLst>
                <a:ext uri="{FF2B5EF4-FFF2-40B4-BE49-F238E27FC236}">
                  <a16:creationId xmlns:a16="http://schemas.microsoft.com/office/drawing/2014/main" id="{58FC2DE1-0C83-480C-B3E6-197FFEFF2918}"/>
                </a:ext>
              </a:extLst>
            </p:cNvPr>
            <p:cNvSpPr txBox="1"/>
            <p:nvPr/>
          </p:nvSpPr>
          <p:spPr>
            <a:xfrm>
              <a:off x="345861" y="842500"/>
              <a:ext cx="2065196"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1400" b="1" dirty="0">
                  <a:ea typeface="League Spartan" charset="0"/>
                  <a:cs typeface="Poppins" pitchFamily="2" charset="77"/>
                </a:rPr>
                <a:t>CHECK SHEEP</a:t>
              </a:r>
            </a:p>
          </p:txBody>
        </p:sp>
        <p:sp>
          <p:nvSpPr>
            <p:cNvPr id="65" name="Subtitle 2">
              <a:extLst>
                <a:ext uri="{FF2B5EF4-FFF2-40B4-BE49-F238E27FC236}">
                  <a16:creationId xmlns:a16="http://schemas.microsoft.com/office/drawing/2014/main" id="{E7F4D931-10FA-4FCE-9C53-983471F6AD4D}"/>
                </a:ext>
              </a:extLst>
            </p:cNvPr>
            <p:cNvSpPr txBox="1">
              <a:spLocks/>
            </p:cNvSpPr>
            <p:nvPr/>
          </p:nvSpPr>
          <p:spPr>
            <a:xfrm>
              <a:off x="149214" y="1034403"/>
              <a:ext cx="2254587" cy="438582"/>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lnSpc>
                  <a:spcPct val="100000"/>
                </a:lnSpc>
                <a:spcBef>
                  <a:spcPts val="0"/>
                </a:spcBef>
              </a:pPr>
              <a:r>
                <a:rPr lang="en-US" sz="1200" dirty="0">
                  <a:solidFill>
                    <a:schemeClr val="tx1"/>
                  </a:solidFill>
                  <a:latin typeface="+mn-lt"/>
                  <a:ea typeface="Lato Light" panose="020F0502020204030203" pitchFamily="34" charset="0"/>
                  <a:cs typeface="Mukta ExtraLight" panose="020B0000000000000000" pitchFamily="34" charset="77"/>
                </a:rPr>
                <a:t>Regularly check sheep</a:t>
              </a:r>
              <a:br>
                <a:rPr lang="en-US" sz="1200" dirty="0">
                  <a:solidFill>
                    <a:schemeClr val="tx1"/>
                  </a:solidFill>
                  <a:latin typeface="+mn-lt"/>
                  <a:ea typeface="Lato Light" panose="020F0502020204030203" pitchFamily="34" charset="0"/>
                  <a:cs typeface="Mukta ExtraLight" panose="020B0000000000000000" pitchFamily="34" charset="77"/>
                </a:rPr>
              </a:br>
              <a:r>
                <a:rPr lang="en-US" sz="1200" dirty="0">
                  <a:solidFill>
                    <a:schemeClr val="tx1"/>
                  </a:solidFill>
                  <a:latin typeface="+mn-lt"/>
                  <a:ea typeface="Lato Light" panose="020F0502020204030203" pitchFamily="34" charset="0"/>
                  <a:cs typeface="Mukta ExtraLight" panose="020B0000000000000000" pitchFamily="34" charset="77"/>
                </a:rPr>
                <a:t>in paddocks</a:t>
              </a:r>
            </a:p>
          </p:txBody>
        </p:sp>
        <p:grpSp>
          <p:nvGrpSpPr>
            <p:cNvPr id="86" name="Group 85">
              <a:extLst>
                <a:ext uri="{FF2B5EF4-FFF2-40B4-BE49-F238E27FC236}">
                  <a16:creationId xmlns:a16="http://schemas.microsoft.com/office/drawing/2014/main" id="{1DE6EAA5-F02A-46C5-9C39-30F6AD45AF0A}"/>
                </a:ext>
              </a:extLst>
            </p:cNvPr>
            <p:cNvGrpSpPr/>
            <p:nvPr/>
          </p:nvGrpSpPr>
          <p:grpSpPr>
            <a:xfrm>
              <a:off x="2375423" y="761590"/>
              <a:ext cx="620486" cy="715581"/>
              <a:chOff x="1092762" y="1942039"/>
              <a:chExt cx="827314" cy="954107"/>
            </a:xfrm>
          </p:grpSpPr>
          <p:sp>
            <p:nvSpPr>
              <p:cNvPr id="87" name="TextBox 86">
                <a:extLst>
                  <a:ext uri="{FF2B5EF4-FFF2-40B4-BE49-F238E27FC236}">
                    <a16:creationId xmlns:a16="http://schemas.microsoft.com/office/drawing/2014/main" id="{17C131CF-8372-4AEC-8DB7-978F042D9B94}"/>
                  </a:ext>
                </a:extLst>
              </p:cNvPr>
              <p:cNvSpPr txBox="1"/>
              <p:nvPr/>
            </p:nvSpPr>
            <p:spPr>
              <a:xfrm>
                <a:off x="1092762" y="1942039"/>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7F7F7F"/>
                    </a:solidFill>
                    <a:latin typeface="Arial Rounded MT Bold" panose="020F0704030504030204" pitchFamily="34" charset="0"/>
                  </a:rPr>
                  <a:t>1</a:t>
                </a:r>
              </a:p>
            </p:txBody>
          </p:sp>
          <p:grpSp>
            <p:nvGrpSpPr>
              <p:cNvPr id="88" name="Group 87">
                <a:extLst>
                  <a:ext uri="{FF2B5EF4-FFF2-40B4-BE49-F238E27FC236}">
                    <a16:creationId xmlns:a16="http://schemas.microsoft.com/office/drawing/2014/main" id="{6E40B238-06DD-401A-A080-7461E5E4125C}"/>
                  </a:ext>
                </a:extLst>
              </p:cNvPr>
              <p:cNvGrpSpPr/>
              <p:nvPr/>
            </p:nvGrpSpPr>
            <p:grpSpPr>
              <a:xfrm>
                <a:off x="1467226" y="2530830"/>
                <a:ext cx="144000" cy="144000"/>
                <a:chOff x="9762309" y="2213409"/>
                <a:chExt cx="1227900" cy="1227900"/>
              </a:xfrm>
            </p:grpSpPr>
            <p:sp>
              <p:nvSpPr>
                <p:cNvPr id="89" name="Oval 88">
                  <a:extLst>
                    <a:ext uri="{FF2B5EF4-FFF2-40B4-BE49-F238E27FC236}">
                      <a16:creationId xmlns:a16="http://schemas.microsoft.com/office/drawing/2014/main" id="{006C6AA9-4A31-473E-90C8-18610E9A3F64}"/>
                    </a:ext>
                  </a:extLst>
                </p:cNvPr>
                <p:cNvSpPr/>
                <p:nvPr/>
              </p:nvSpPr>
              <p:spPr>
                <a:xfrm>
                  <a:off x="9762309" y="2213409"/>
                  <a:ext cx="1227900" cy="1227900"/>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0" name="Graphic 89" descr="Checkmark with solid fill">
                  <a:extLst>
                    <a:ext uri="{FF2B5EF4-FFF2-40B4-BE49-F238E27FC236}">
                      <a16:creationId xmlns:a16="http://schemas.microsoft.com/office/drawing/2014/main" id="{A3B16E6B-6E3D-4A99-BFF6-60BEE719BBE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40832" y="2418347"/>
                  <a:ext cx="870853" cy="870853"/>
                </a:xfrm>
                <a:prstGeom prst="rect">
                  <a:avLst/>
                </a:prstGeom>
              </p:spPr>
            </p:pic>
          </p:grpSp>
        </p:grpSp>
      </p:grpSp>
      <p:sp>
        <p:nvSpPr>
          <p:cNvPr id="53" name="Content Placeholder 2">
            <a:extLst>
              <a:ext uri="{FF2B5EF4-FFF2-40B4-BE49-F238E27FC236}">
                <a16:creationId xmlns:a16="http://schemas.microsoft.com/office/drawing/2014/main" id="{24103E52-0081-401C-B33C-CE9190DBA226}"/>
              </a:ext>
            </a:extLst>
          </p:cNvPr>
          <p:cNvSpPr txBox="1">
            <a:spLocks/>
          </p:cNvSpPr>
          <p:nvPr/>
        </p:nvSpPr>
        <p:spPr>
          <a:xfrm>
            <a:off x="5059833" y="3612216"/>
            <a:ext cx="1094890" cy="673478"/>
          </a:xfrm>
          <a:prstGeom prst="rect">
            <a:avLst/>
          </a:prstGeom>
        </p:spPr>
        <p:txBody>
          <a:bodyPr vert="horz" lIns="68580" tIns="34290" rIns="68580" bIns="34290" rtlCol="0">
            <a:normAutofit lnSpcReduction="10000"/>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gn="r">
              <a:lnSpc>
                <a:spcPct val="100000"/>
              </a:lnSpc>
              <a:spcBef>
                <a:spcPts val="0"/>
              </a:spcBef>
              <a:spcAft>
                <a:spcPts val="2700"/>
              </a:spcAft>
              <a:buNone/>
              <a:tabLst>
                <a:tab pos="218599" algn="l"/>
                <a:tab pos="488633" algn="l"/>
              </a:tabLst>
            </a:pPr>
            <a:r>
              <a:rPr lang="en-AU" sz="1350" dirty="0">
                <a:solidFill>
                  <a:schemeClr val="bg1"/>
                </a:solidFill>
              </a:rPr>
              <a:t>Treat the individual sheep</a:t>
            </a:r>
          </a:p>
        </p:txBody>
      </p:sp>
      <p:sp>
        <p:nvSpPr>
          <p:cNvPr id="18" name="Content Placeholder 2">
            <a:extLst>
              <a:ext uri="{FF2B5EF4-FFF2-40B4-BE49-F238E27FC236}">
                <a16:creationId xmlns:a16="http://schemas.microsoft.com/office/drawing/2014/main" id="{78B78881-6873-4942-AEB2-254333E220FD}"/>
              </a:ext>
            </a:extLst>
          </p:cNvPr>
          <p:cNvSpPr>
            <a:spLocks noGrp="1"/>
          </p:cNvSpPr>
          <p:nvPr>
            <p:ph idx="1"/>
          </p:nvPr>
        </p:nvSpPr>
        <p:spPr>
          <a:xfrm>
            <a:off x="2991523" y="1678227"/>
            <a:ext cx="1124289" cy="722751"/>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tabLst>
                <a:tab pos="218599" algn="l"/>
                <a:tab pos="488633" algn="l"/>
              </a:tabLst>
            </a:pPr>
            <a:r>
              <a:rPr lang="en-AU" sz="1350" dirty="0">
                <a:solidFill>
                  <a:schemeClr val="bg1"/>
                </a:solidFill>
              </a:rPr>
              <a:t>Regularly check</a:t>
            </a:r>
            <a:br>
              <a:rPr lang="en-AU" sz="1350" dirty="0">
                <a:solidFill>
                  <a:schemeClr val="bg1"/>
                </a:solidFill>
              </a:rPr>
            </a:br>
            <a:r>
              <a:rPr lang="en-AU" sz="1350" dirty="0">
                <a:solidFill>
                  <a:schemeClr val="bg1"/>
                </a:solidFill>
              </a:rPr>
              <a:t>sheep</a:t>
            </a:r>
          </a:p>
        </p:txBody>
      </p:sp>
      <p:pic>
        <p:nvPicPr>
          <p:cNvPr id="71" name="Picture 70">
            <a:extLst>
              <a:ext uri="{FF2B5EF4-FFF2-40B4-BE49-F238E27FC236}">
                <a16:creationId xmlns:a16="http://schemas.microsoft.com/office/drawing/2014/main" id="{EE8F4F54-6F39-47CD-7918-36D3AEF532E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4080" b="24601"/>
          <a:stretch/>
        </p:blipFill>
        <p:spPr>
          <a:xfrm>
            <a:off x="5459935" y="2876269"/>
            <a:ext cx="675126" cy="490302"/>
          </a:xfrm>
          <a:prstGeom prst="rect">
            <a:avLst/>
          </a:prstGeom>
        </p:spPr>
      </p:pic>
      <p:grpSp>
        <p:nvGrpSpPr>
          <p:cNvPr id="17" name="Group 16">
            <a:extLst>
              <a:ext uri="{FF2B5EF4-FFF2-40B4-BE49-F238E27FC236}">
                <a16:creationId xmlns:a16="http://schemas.microsoft.com/office/drawing/2014/main" id="{7669AFE5-7D37-45D3-E4E1-91BB79483D1F}"/>
              </a:ext>
            </a:extLst>
          </p:cNvPr>
          <p:cNvGrpSpPr/>
          <p:nvPr/>
        </p:nvGrpSpPr>
        <p:grpSpPr>
          <a:xfrm>
            <a:off x="3042367" y="2819501"/>
            <a:ext cx="633739" cy="759062"/>
            <a:chOff x="3015926" y="2806987"/>
            <a:chExt cx="758802" cy="908856"/>
          </a:xfrm>
        </p:grpSpPr>
        <p:pic>
          <p:nvPicPr>
            <p:cNvPr id="80" name="Picture 79">
              <a:extLst>
                <a:ext uri="{FF2B5EF4-FFF2-40B4-BE49-F238E27FC236}">
                  <a16:creationId xmlns:a16="http://schemas.microsoft.com/office/drawing/2014/main" id="{5EDDB2B0-0FE3-0E60-7D4A-7334BC89849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4080" b="24601"/>
            <a:stretch/>
          </p:blipFill>
          <p:spPr>
            <a:xfrm>
              <a:off x="3015926" y="2806987"/>
              <a:ext cx="346994" cy="252000"/>
            </a:xfrm>
            <a:prstGeom prst="rect">
              <a:avLst/>
            </a:prstGeom>
          </p:spPr>
        </p:pic>
        <p:pic>
          <p:nvPicPr>
            <p:cNvPr id="83" name="Picture 82">
              <a:extLst>
                <a:ext uri="{FF2B5EF4-FFF2-40B4-BE49-F238E27FC236}">
                  <a16:creationId xmlns:a16="http://schemas.microsoft.com/office/drawing/2014/main" id="{94408C4A-AC25-807D-D280-01A90D7CA16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4080" b="24601"/>
            <a:stretch/>
          </p:blipFill>
          <p:spPr>
            <a:xfrm>
              <a:off x="3034338" y="3144481"/>
              <a:ext cx="346994" cy="252000"/>
            </a:xfrm>
            <a:prstGeom prst="rect">
              <a:avLst/>
            </a:prstGeom>
          </p:spPr>
        </p:pic>
        <p:pic>
          <p:nvPicPr>
            <p:cNvPr id="91" name="Picture 90">
              <a:extLst>
                <a:ext uri="{FF2B5EF4-FFF2-40B4-BE49-F238E27FC236}">
                  <a16:creationId xmlns:a16="http://schemas.microsoft.com/office/drawing/2014/main" id="{F107A35D-FF35-F4E7-17CD-A51556CE938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4080" b="24601"/>
            <a:stretch/>
          </p:blipFill>
          <p:spPr>
            <a:xfrm>
              <a:off x="3378546" y="2910614"/>
              <a:ext cx="346994" cy="252000"/>
            </a:xfrm>
            <a:prstGeom prst="rect">
              <a:avLst/>
            </a:prstGeom>
          </p:spPr>
        </p:pic>
        <p:pic>
          <p:nvPicPr>
            <p:cNvPr id="92" name="Picture 91">
              <a:extLst>
                <a:ext uri="{FF2B5EF4-FFF2-40B4-BE49-F238E27FC236}">
                  <a16:creationId xmlns:a16="http://schemas.microsoft.com/office/drawing/2014/main" id="{3C4DDC4E-206D-1768-3D40-3722C296B55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4080" b="24601"/>
            <a:stretch/>
          </p:blipFill>
          <p:spPr>
            <a:xfrm>
              <a:off x="3427734" y="3225541"/>
              <a:ext cx="346994" cy="252000"/>
            </a:xfrm>
            <a:prstGeom prst="rect">
              <a:avLst/>
            </a:prstGeom>
          </p:spPr>
        </p:pic>
        <p:pic>
          <p:nvPicPr>
            <p:cNvPr id="93" name="Picture 92">
              <a:extLst>
                <a:ext uri="{FF2B5EF4-FFF2-40B4-BE49-F238E27FC236}">
                  <a16:creationId xmlns:a16="http://schemas.microsoft.com/office/drawing/2014/main" id="{54718C9A-15AA-F857-9FCC-810C1CF39B6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4080" b="24601"/>
            <a:stretch/>
          </p:blipFill>
          <p:spPr>
            <a:xfrm>
              <a:off x="3128285" y="3463843"/>
              <a:ext cx="346994" cy="252000"/>
            </a:xfrm>
            <a:prstGeom prst="rect">
              <a:avLst/>
            </a:prstGeom>
          </p:spPr>
        </p:pic>
      </p:grpSp>
      <p:pic>
        <p:nvPicPr>
          <p:cNvPr id="21" name="Graphic 20" descr="Clock outline">
            <a:extLst>
              <a:ext uri="{FF2B5EF4-FFF2-40B4-BE49-F238E27FC236}">
                <a16:creationId xmlns:a16="http://schemas.microsoft.com/office/drawing/2014/main" id="{D6298E2E-38CA-0459-D2A7-EC028C76FD4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92171" y="978321"/>
            <a:ext cx="576000" cy="576000"/>
          </a:xfrm>
          <a:prstGeom prst="rect">
            <a:avLst/>
          </a:prstGeom>
        </p:spPr>
      </p:pic>
    </p:spTree>
    <p:extLst>
      <p:ext uri="{BB962C8B-B14F-4D97-AF65-F5344CB8AC3E}">
        <p14:creationId xmlns:p14="http://schemas.microsoft.com/office/powerpoint/2010/main" val="25932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54" grpId="0"/>
      <p:bldP spid="10" grpId="0" animBg="1"/>
      <p:bldP spid="55" grpId="0"/>
      <p:bldP spid="53" grpId="0"/>
      <p:bldP spid="1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9087A10-939B-48A3-A1F4-E5C3299B0246}"/>
              </a:ext>
            </a:extLst>
          </p:cNvPr>
          <p:cNvSpPr/>
          <p:nvPr/>
        </p:nvSpPr>
        <p:spPr>
          <a:xfrm>
            <a:off x="713231" y="1441431"/>
            <a:ext cx="755999" cy="755999"/>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97923" y="1588388"/>
            <a:ext cx="4371989" cy="746521"/>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Signs of flystrike</a:t>
            </a:r>
          </a:p>
        </p:txBody>
      </p:sp>
      <p:pic>
        <p:nvPicPr>
          <p:cNvPr id="7" name="Picture 6">
            <a:extLst>
              <a:ext uri="{FF2B5EF4-FFF2-40B4-BE49-F238E27FC236}">
                <a16:creationId xmlns:a16="http://schemas.microsoft.com/office/drawing/2014/main" id="{57CFDD98-83AF-FB65-8475-9E28AA1D32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080" b="24601"/>
          <a:stretch/>
        </p:blipFill>
        <p:spPr>
          <a:xfrm>
            <a:off x="813183" y="1600166"/>
            <a:ext cx="577913" cy="419702"/>
          </a:xfrm>
          <a:prstGeom prst="rect">
            <a:avLst/>
          </a:prstGeom>
        </p:spPr>
      </p:pic>
    </p:spTree>
    <p:extLst>
      <p:ext uri="{BB962C8B-B14F-4D97-AF65-F5344CB8AC3E}">
        <p14:creationId xmlns:p14="http://schemas.microsoft.com/office/powerpoint/2010/main" val="336539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Covert flystrike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75"/>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tabLst>
                <a:tab pos="218599" algn="l"/>
                <a:tab pos="488633" algn="l"/>
              </a:tabLst>
            </a:pPr>
            <a:r>
              <a:rPr lang="en-AU" sz="2000" dirty="0"/>
              <a:t>Covert flystrike is:</a:t>
            </a:r>
          </a:p>
          <a:p>
            <a:pPr marL="333375" lvl="0" indent="-333375">
              <a:lnSpc>
                <a:spcPct val="100000"/>
              </a:lnSpc>
              <a:spcBef>
                <a:spcPts val="0"/>
              </a:spcBef>
              <a:spcAft>
                <a:spcPts val="2700"/>
              </a:spcAft>
              <a:tabLst>
                <a:tab pos="218599" algn="l"/>
                <a:tab pos="488633" algn="l"/>
              </a:tabLst>
            </a:pPr>
            <a:r>
              <a:rPr lang="en-AU" sz="2000" dirty="0"/>
              <a:t>Common </a:t>
            </a:r>
          </a:p>
          <a:p>
            <a:pPr marL="333375" lvl="0" indent="-333375">
              <a:lnSpc>
                <a:spcPct val="100000"/>
              </a:lnSpc>
              <a:spcBef>
                <a:spcPts val="0"/>
              </a:spcBef>
              <a:spcAft>
                <a:spcPts val="2700"/>
              </a:spcAft>
              <a:tabLst>
                <a:tab pos="218599" algn="l"/>
                <a:tab pos="488633" algn="l"/>
              </a:tabLst>
            </a:pPr>
            <a:r>
              <a:rPr lang="en-AU" sz="2000" dirty="0"/>
              <a:t>Difficult to detect</a:t>
            </a:r>
          </a:p>
        </p:txBody>
      </p:sp>
      <p:sp>
        <p:nvSpPr>
          <p:cNvPr id="8" name="Rectangle 7">
            <a:extLst>
              <a:ext uri="{FF2B5EF4-FFF2-40B4-BE49-F238E27FC236}">
                <a16:creationId xmlns:a16="http://schemas.microsoft.com/office/drawing/2014/main" id="{BEA9325B-7BC7-4FF1-A6C6-93511D935E73}"/>
              </a:ext>
            </a:extLst>
          </p:cNvPr>
          <p:cNvSpPr/>
          <p:nvPr/>
        </p:nvSpPr>
        <p:spPr>
          <a:xfrm>
            <a:off x="703031" y="3437454"/>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Warning outline">
            <a:extLst>
              <a:ext uri="{FF2B5EF4-FFF2-40B4-BE49-F238E27FC236}">
                <a16:creationId xmlns:a16="http://schemas.microsoft.com/office/drawing/2014/main" id="{39AC3EFC-F0DE-481D-BB3F-131F06C9CC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5413" y="3490469"/>
            <a:ext cx="581297" cy="581297"/>
          </a:xfrm>
          <a:prstGeom prst="rect">
            <a:avLst/>
          </a:prstGeom>
        </p:spPr>
      </p:pic>
      <p:sp>
        <p:nvSpPr>
          <p:cNvPr id="12" name="TextBox 11">
            <a:extLst>
              <a:ext uri="{FF2B5EF4-FFF2-40B4-BE49-F238E27FC236}">
                <a16:creationId xmlns:a16="http://schemas.microsoft.com/office/drawing/2014/main" id="{BF884D2D-0DAA-4C5C-9618-2CA5C4310324}"/>
              </a:ext>
            </a:extLst>
          </p:cNvPr>
          <p:cNvSpPr txBox="1"/>
          <p:nvPr/>
        </p:nvSpPr>
        <p:spPr>
          <a:xfrm>
            <a:off x="1441091" y="3463581"/>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Covert strikes can last for some</a:t>
            </a:r>
            <a:endParaRPr lang="en-AU" sz="2100" dirty="0"/>
          </a:p>
        </p:txBody>
      </p:sp>
      <p:sp>
        <p:nvSpPr>
          <p:cNvPr id="13" name="TextBox 12">
            <a:extLst>
              <a:ext uri="{FF2B5EF4-FFF2-40B4-BE49-F238E27FC236}">
                <a16:creationId xmlns:a16="http://schemas.microsoft.com/office/drawing/2014/main" id="{68781539-067A-42C6-93EE-760763AF3B56}"/>
              </a:ext>
            </a:extLst>
          </p:cNvPr>
          <p:cNvSpPr txBox="1"/>
          <p:nvPr/>
        </p:nvSpPr>
        <p:spPr>
          <a:xfrm>
            <a:off x="1449090" y="3705478"/>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weeks and advance or resolve</a:t>
            </a:r>
            <a:endParaRPr lang="en-AU" sz="2100" dirty="0"/>
          </a:p>
        </p:txBody>
      </p:sp>
      <p:sp>
        <p:nvSpPr>
          <p:cNvPr id="18" name="TextBox 17">
            <a:extLst>
              <a:ext uri="{FF2B5EF4-FFF2-40B4-BE49-F238E27FC236}">
                <a16:creationId xmlns:a16="http://schemas.microsoft.com/office/drawing/2014/main" id="{BC841E9A-D78B-4815-8E8E-5475192BBE86}"/>
              </a:ext>
            </a:extLst>
          </p:cNvPr>
          <p:cNvSpPr txBox="1"/>
          <p:nvPr/>
        </p:nvSpPr>
        <p:spPr>
          <a:xfrm>
            <a:off x="5622748" y="3869928"/>
            <a:ext cx="3424311" cy="507831"/>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dirty="0">
                <a:effectLst/>
                <a:latin typeface="Calibri" panose="020F0502020204030204" pitchFamily="34" charset="0"/>
                <a:ea typeface="Calibri" panose="020F0502020204030204" pitchFamily="34" charset="0"/>
                <a:cs typeface="Times New Roman" panose="02020603050405020304" pitchFamily="18" charset="0"/>
              </a:rPr>
              <a:t>Covert flystrike can be difficult to</a:t>
            </a:r>
            <a:br>
              <a:rPr lang="en-AU" dirty="0">
                <a:effectLst/>
                <a:latin typeface="Calibri" panose="020F0502020204030204" pitchFamily="34" charset="0"/>
                <a:ea typeface="Calibri" panose="020F0502020204030204" pitchFamily="34" charset="0"/>
                <a:cs typeface="Times New Roman" panose="02020603050405020304" pitchFamily="18" charset="0"/>
              </a:rPr>
            </a:br>
            <a:r>
              <a:rPr lang="en-AU" dirty="0">
                <a:effectLst/>
                <a:latin typeface="Calibri" panose="020F0502020204030204" pitchFamily="34" charset="0"/>
                <a:ea typeface="Calibri" panose="020F0502020204030204" pitchFamily="34" charset="0"/>
                <a:cs typeface="Times New Roman" panose="02020603050405020304" pitchFamily="18" charset="0"/>
              </a:rPr>
              <a:t>detect unless handling sheep</a:t>
            </a:r>
          </a:p>
        </p:txBody>
      </p:sp>
      <p:pic>
        <p:nvPicPr>
          <p:cNvPr id="4" name="Picture 3" descr="A picture containing fungus&#10;&#10;Description automatically generated">
            <a:extLst>
              <a:ext uri="{FF2B5EF4-FFF2-40B4-BE49-F238E27FC236}">
                <a16:creationId xmlns:a16="http://schemas.microsoft.com/office/drawing/2014/main" id="{0ECAADD3-F988-4CB2-9934-391882F83B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217" r="14416"/>
          <a:stretch/>
        </p:blipFill>
        <p:spPr>
          <a:xfrm rot="5400000">
            <a:off x="5816002" y="1289921"/>
            <a:ext cx="3021344" cy="2063825"/>
          </a:xfrm>
          <a:prstGeom prst="rect">
            <a:avLst/>
          </a:prstGeom>
        </p:spPr>
      </p:pic>
    </p:spTree>
    <p:extLst>
      <p:ext uri="{BB962C8B-B14F-4D97-AF65-F5344CB8AC3E}">
        <p14:creationId xmlns:p14="http://schemas.microsoft.com/office/powerpoint/2010/main" val="2894453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66A71D9-81F4-2C0F-9213-F190812F662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p:blipFill>
        <p:spPr>
          <a:xfrm rot="5400000">
            <a:off x="5614666" y="1467346"/>
            <a:ext cx="3216666" cy="1886462"/>
          </a:xfrm>
          <a:prstGeom prst="rect">
            <a:avLst/>
          </a:prstGeom>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Early detectable flystrike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80"/>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tabLst>
                <a:tab pos="218599" algn="l"/>
                <a:tab pos="488633" algn="l"/>
              </a:tabLst>
            </a:pPr>
            <a:r>
              <a:rPr lang="en-AU" sz="2000" dirty="0"/>
              <a:t>Early detectable flystrike signs:</a:t>
            </a:r>
          </a:p>
          <a:p>
            <a:pPr marL="333375" lvl="0" indent="-333375">
              <a:lnSpc>
                <a:spcPct val="100000"/>
              </a:lnSpc>
              <a:spcBef>
                <a:spcPts val="0"/>
              </a:spcBef>
              <a:spcAft>
                <a:spcPts val="2700"/>
              </a:spcAft>
              <a:tabLst>
                <a:tab pos="218599" algn="l"/>
                <a:tab pos="488633" algn="l"/>
              </a:tabLst>
            </a:pPr>
            <a:r>
              <a:rPr lang="en-AU" sz="2000" dirty="0"/>
              <a:t>Discoloured or chewed wool </a:t>
            </a:r>
          </a:p>
          <a:p>
            <a:pPr marL="333375" lvl="0" indent="-333375">
              <a:lnSpc>
                <a:spcPct val="100000"/>
              </a:lnSpc>
              <a:spcBef>
                <a:spcPts val="0"/>
              </a:spcBef>
              <a:spcAft>
                <a:spcPts val="2700"/>
              </a:spcAft>
              <a:tabLst>
                <a:tab pos="218599" algn="l"/>
                <a:tab pos="488633" algn="l"/>
              </a:tabLst>
            </a:pPr>
            <a:r>
              <a:rPr lang="en-AU" sz="2000" dirty="0"/>
              <a:t>Sheep behaviour</a:t>
            </a:r>
          </a:p>
        </p:txBody>
      </p:sp>
      <p:sp>
        <p:nvSpPr>
          <p:cNvPr id="8" name="Rectangle 7">
            <a:extLst>
              <a:ext uri="{FF2B5EF4-FFF2-40B4-BE49-F238E27FC236}">
                <a16:creationId xmlns:a16="http://schemas.microsoft.com/office/drawing/2014/main" id="{BEA9325B-7BC7-4FF1-A6C6-93511D935E73}"/>
              </a:ext>
            </a:extLst>
          </p:cNvPr>
          <p:cNvSpPr/>
          <p:nvPr/>
        </p:nvSpPr>
        <p:spPr>
          <a:xfrm>
            <a:off x="703031" y="3437459"/>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2" name="TextBox 11">
            <a:extLst>
              <a:ext uri="{FF2B5EF4-FFF2-40B4-BE49-F238E27FC236}">
                <a16:creationId xmlns:a16="http://schemas.microsoft.com/office/drawing/2014/main" id="{BF884D2D-0DAA-4C5C-9618-2CA5C4310324}"/>
              </a:ext>
            </a:extLst>
          </p:cNvPr>
          <p:cNvSpPr txBox="1"/>
          <p:nvPr/>
        </p:nvSpPr>
        <p:spPr>
          <a:xfrm>
            <a:off x="1441090" y="3463586"/>
            <a:ext cx="3723683"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050" dirty="0">
                <a:solidFill>
                  <a:srgbClr val="C00000"/>
                </a:solidFill>
              </a:rPr>
              <a:t>As soon as detected, implement</a:t>
            </a:r>
            <a:endParaRPr lang="en-AU" sz="2050" dirty="0"/>
          </a:p>
        </p:txBody>
      </p:sp>
      <p:sp>
        <p:nvSpPr>
          <p:cNvPr id="13" name="TextBox 12">
            <a:extLst>
              <a:ext uri="{FF2B5EF4-FFF2-40B4-BE49-F238E27FC236}">
                <a16:creationId xmlns:a16="http://schemas.microsoft.com/office/drawing/2014/main" id="{68781539-067A-42C6-93EE-760763AF3B56}"/>
              </a:ext>
            </a:extLst>
          </p:cNvPr>
          <p:cNvSpPr txBox="1"/>
          <p:nvPr/>
        </p:nvSpPr>
        <p:spPr>
          <a:xfrm>
            <a:off x="1449090" y="3705483"/>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050" dirty="0">
                <a:solidFill>
                  <a:srgbClr val="C00000"/>
                </a:solidFill>
              </a:rPr>
              <a:t>treatment and prevention</a:t>
            </a:r>
            <a:endParaRPr lang="en-AU" sz="2050" dirty="0"/>
          </a:p>
        </p:txBody>
      </p:sp>
      <p:sp>
        <p:nvSpPr>
          <p:cNvPr id="18" name="TextBox 17">
            <a:extLst>
              <a:ext uri="{FF2B5EF4-FFF2-40B4-BE49-F238E27FC236}">
                <a16:creationId xmlns:a16="http://schemas.microsoft.com/office/drawing/2014/main" id="{BC841E9A-D78B-4815-8E8E-5475192BBE86}"/>
              </a:ext>
            </a:extLst>
          </p:cNvPr>
          <p:cNvSpPr txBox="1"/>
          <p:nvPr/>
        </p:nvSpPr>
        <p:spPr>
          <a:xfrm>
            <a:off x="5282644" y="4051283"/>
            <a:ext cx="3636335" cy="507831"/>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dirty="0">
                <a:effectLst/>
                <a:latin typeface="Calibri" panose="020F0502020204030204" pitchFamily="34" charset="0"/>
                <a:ea typeface="Calibri" panose="020F0502020204030204" pitchFamily="34" charset="0"/>
                <a:cs typeface="Times New Roman" panose="02020603050405020304" pitchFamily="18" charset="0"/>
              </a:rPr>
              <a:t>Discoloured wool may indicate early</a:t>
            </a:r>
            <a:br>
              <a:rPr lang="en-AU" dirty="0">
                <a:effectLst/>
                <a:latin typeface="Calibri" panose="020F0502020204030204" pitchFamily="34" charset="0"/>
                <a:ea typeface="Calibri" panose="020F0502020204030204" pitchFamily="34" charset="0"/>
                <a:cs typeface="Times New Roman" panose="02020603050405020304" pitchFamily="18" charset="0"/>
              </a:rPr>
            </a:br>
            <a:r>
              <a:rPr lang="en-AU" dirty="0">
                <a:effectLst/>
                <a:latin typeface="Calibri" panose="020F0502020204030204" pitchFamily="34" charset="0"/>
                <a:ea typeface="Calibri" panose="020F0502020204030204" pitchFamily="34" charset="0"/>
                <a:cs typeface="Times New Roman" panose="02020603050405020304" pitchFamily="18" charset="0"/>
              </a:rPr>
              <a:t>detectable flystrike</a:t>
            </a:r>
          </a:p>
        </p:txBody>
      </p:sp>
      <p:pic>
        <p:nvPicPr>
          <p:cNvPr id="14" name="Graphic 13" descr="Warning outline">
            <a:extLst>
              <a:ext uri="{FF2B5EF4-FFF2-40B4-BE49-F238E27FC236}">
                <a16:creationId xmlns:a16="http://schemas.microsoft.com/office/drawing/2014/main" id="{61F91D9B-BED7-59BD-BCC7-BACE4EA384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85413" y="3490469"/>
            <a:ext cx="581297" cy="581297"/>
          </a:xfrm>
          <a:prstGeom prst="rect">
            <a:avLst/>
          </a:prstGeom>
        </p:spPr>
      </p:pic>
    </p:spTree>
    <p:extLst>
      <p:ext uri="{BB962C8B-B14F-4D97-AF65-F5344CB8AC3E}">
        <p14:creationId xmlns:p14="http://schemas.microsoft.com/office/powerpoint/2010/main" val="2177088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Early detectable flystrike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81"/>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tabLst>
                <a:tab pos="218599" algn="l"/>
                <a:tab pos="488633" algn="l"/>
              </a:tabLst>
            </a:pPr>
            <a:r>
              <a:rPr lang="en-AU" sz="2000" dirty="0"/>
              <a:t>Act now to prevent advanced strike:</a:t>
            </a:r>
          </a:p>
          <a:p>
            <a:pPr marL="333375" indent="-333375">
              <a:lnSpc>
                <a:spcPct val="100000"/>
              </a:lnSpc>
              <a:spcBef>
                <a:spcPts val="0"/>
              </a:spcBef>
              <a:spcAft>
                <a:spcPts val="1800"/>
              </a:spcAft>
              <a:tabLst>
                <a:tab pos="218599" algn="l"/>
                <a:tab pos="488633" algn="l"/>
              </a:tabLst>
            </a:pPr>
            <a:r>
              <a:rPr lang="en-AU" sz="2000" dirty="0"/>
              <a:t>Treat struck sheep</a:t>
            </a:r>
          </a:p>
          <a:p>
            <a:pPr marL="333375" indent="-333375">
              <a:lnSpc>
                <a:spcPct val="100000"/>
              </a:lnSpc>
              <a:spcBef>
                <a:spcPts val="0"/>
              </a:spcBef>
              <a:spcAft>
                <a:spcPts val="1800"/>
              </a:spcAft>
              <a:tabLst>
                <a:tab pos="218599" algn="l"/>
                <a:tab pos="488633" algn="l"/>
              </a:tabLst>
            </a:pPr>
            <a:r>
              <a:rPr lang="en-AU" sz="2000" dirty="0"/>
              <a:t>Work out cause of strike</a:t>
            </a:r>
          </a:p>
          <a:p>
            <a:pPr marL="333375" indent="-333375">
              <a:lnSpc>
                <a:spcPct val="100000"/>
              </a:lnSpc>
              <a:spcBef>
                <a:spcPts val="0"/>
              </a:spcBef>
              <a:spcAft>
                <a:spcPts val="1800"/>
              </a:spcAft>
              <a:tabLst>
                <a:tab pos="218599" algn="l"/>
                <a:tab pos="488633" algn="l"/>
              </a:tabLst>
            </a:pPr>
            <a:r>
              <a:rPr lang="en-AU" sz="2000" dirty="0"/>
              <a:t>Crutch or apply preventative chemicals</a:t>
            </a:r>
          </a:p>
        </p:txBody>
      </p:sp>
      <p:sp>
        <p:nvSpPr>
          <p:cNvPr id="8" name="Rectangle 7">
            <a:extLst>
              <a:ext uri="{FF2B5EF4-FFF2-40B4-BE49-F238E27FC236}">
                <a16:creationId xmlns:a16="http://schemas.microsoft.com/office/drawing/2014/main" id="{BEA9325B-7BC7-4FF1-A6C6-93511D935E73}"/>
              </a:ext>
            </a:extLst>
          </p:cNvPr>
          <p:cNvSpPr/>
          <p:nvPr/>
        </p:nvSpPr>
        <p:spPr>
          <a:xfrm>
            <a:off x="703031" y="3437460"/>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sp>
        <p:nvSpPr>
          <p:cNvPr id="12" name="TextBox 11">
            <a:extLst>
              <a:ext uri="{FF2B5EF4-FFF2-40B4-BE49-F238E27FC236}">
                <a16:creationId xmlns:a16="http://schemas.microsoft.com/office/drawing/2014/main" id="{BF884D2D-0DAA-4C5C-9618-2CA5C4310324}"/>
              </a:ext>
            </a:extLst>
          </p:cNvPr>
          <p:cNvSpPr txBox="1"/>
          <p:nvPr/>
        </p:nvSpPr>
        <p:spPr>
          <a:xfrm>
            <a:off x="1441091" y="3463587"/>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Increase monitoring</a:t>
            </a:r>
            <a:endParaRPr lang="en-AU" sz="2100" dirty="0"/>
          </a:p>
        </p:txBody>
      </p:sp>
      <p:sp>
        <p:nvSpPr>
          <p:cNvPr id="13" name="TextBox 12">
            <a:extLst>
              <a:ext uri="{FF2B5EF4-FFF2-40B4-BE49-F238E27FC236}">
                <a16:creationId xmlns:a16="http://schemas.microsoft.com/office/drawing/2014/main" id="{68781539-067A-42C6-93EE-760763AF3B56}"/>
              </a:ext>
            </a:extLst>
          </p:cNvPr>
          <p:cNvSpPr txBox="1"/>
          <p:nvPr/>
        </p:nvSpPr>
        <p:spPr>
          <a:xfrm>
            <a:off x="1449090" y="3705484"/>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and prevention activities</a:t>
            </a:r>
            <a:endParaRPr lang="en-AU" sz="2100" dirty="0"/>
          </a:p>
        </p:txBody>
      </p:sp>
      <p:pic>
        <p:nvPicPr>
          <p:cNvPr id="11" name="Graphic 10" descr="Warning outline">
            <a:extLst>
              <a:ext uri="{FF2B5EF4-FFF2-40B4-BE49-F238E27FC236}">
                <a16:creationId xmlns:a16="http://schemas.microsoft.com/office/drawing/2014/main" id="{73296FC8-9A80-AA79-763B-F959B6480C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5413" y="3490469"/>
            <a:ext cx="581297" cy="581297"/>
          </a:xfrm>
          <a:prstGeom prst="rect">
            <a:avLst/>
          </a:prstGeom>
        </p:spPr>
      </p:pic>
    </p:spTree>
    <p:extLst>
      <p:ext uri="{BB962C8B-B14F-4D97-AF65-F5344CB8AC3E}">
        <p14:creationId xmlns:p14="http://schemas.microsoft.com/office/powerpoint/2010/main" val="427438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607780" y="1367000"/>
            <a:ext cx="4436563" cy="875683"/>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3200" b="0" dirty="0"/>
              <a:t>When flystrike</a:t>
            </a:r>
            <a:br>
              <a:rPr lang="en-AU" sz="3200" b="0" dirty="0"/>
            </a:br>
            <a:r>
              <a:rPr lang="en-AU" sz="3200" b="0" dirty="0"/>
              <a:t>risk is highest</a:t>
            </a:r>
          </a:p>
        </p:txBody>
      </p:sp>
      <p:grpSp>
        <p:nvGrpSpPr>
          <p:cNvPr id="7" name="Group 6">
            <a:extLst>
              <a:ext uri="{FF2B5EF4-FFF2-40B4-BE49-F238E27FC236}">
                <a16:creationId xmlns:a16="http://schemas.microsoft.com/office/drawing/2014/main" id="{D2D65316-6376-4A96-9D04-D6698D0D9AFA}"/>
              </a:ext>
            </a:extLst>
          </p:cNvPr>
          <p:cNvGrpSpPr/>
          <p:nvPr/>
        </p:nvGrpSpPr>
        <p:grpSpPr>
          <a:xfrm>
            <a:off x="713231" y="1430798"/>
            <a:ext cx="756000" cy="756000"/>
            <a:chOff x="971227" y="2566716"/>
            <a:chExt cx="609600" cy="609600"/>
          </a:xfrm>
        </p:grpSpPr>
        <p:sp>
          <p:nvSpPr>
            <p:cNvPr id="8" name="Oval 7">
              <a:extLst>
                <a:ext uri="{FF2B5EF4-FFF2-40B4-BE49-F238E27FC236}">
                  <a16:creationId xmlns:a16="http://schemas.microsoft.com/office/drawing/2014/main" id="{C8C537F4-5A49-442B-B155-54C0AF4562F7}"/>
                </a:ext>
              </a:extLst>
            </p:cNvPr>
            <p:cNvSpPr/>
            <p:nvPr/>
          </p:nvSpPr>
          <p:spPr>
            <a:xfrm>
              <a:off x="971227" y="2566716"/>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Warning outline">
              <a:extLst>
                <a:ext uri="{FF2B5EF4-FFF2-40B4-BE49-F238E27FC236}">
                  <a16:creationId xmlns:a16="http://schemas.microsoft.com/office/drawing/2014/main" id="{3C47B53D-E760-4BAF-A412-083B03316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8650" y="2621888"/>
              <a:ext cx="453600" cy="453600"/>
            </a:xfrm>
            <a:prstGeom prst="rect">
              <a:avLst/>
            </a:prstGeom>
          </p:spPr>
        </p:pic>
      </p:grpSp>
    </p:spTree>
    <p:extLst>
      <p:ext uri="{BB962C8B-B14F-4D97-AF65-F5344CB8AC3E}">
        <p14:creationId xmlns:p14="http://schemas.microsoft.com/office/powerpoint/2010/main" val="2276979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628774-6C3F-8C81-2EC3-9811B757AEE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a:ext>
            </a:extLst>
          </a:blip>
          <a:srcRect/>
          <a:stretch/>
        </p:blipFill>
        <p:spPr>
          <a:xfrm>
            <a:off x="5473131" y="1387398"/>
            <a:ext cx="3423680" cy="2111907"/>
          </a:xfrm>
          <a:prstGeom prst="rect">
            <a:avLst/>
          </a:prstGeom>
        </p:spPr>
      </p:pic>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Advanced flystrike</a:t>
            </a:r>
          </a:p>
        </p:txBody>
      </p:sp>
      <p:sp>
        <p:nvSpPr>
          <p:cNvPr id="10" name="Content Placeholder 2">
            <a:extLst>
              <a:ext uri="{FF2B5EF4-FFF2-40B4-BE49-F238E27FC236}">
                <a16:creationId xmlns:a16="http://schemas.microsoft.com/office/drawing/2014/main" id="{806DB9D7-323C-4EA1-B725-09A0E47DECC2}"/>
              </a:ext>
            </a:extLst>
          </p:cNvPr>
          <p:cNvSpPr>
            <a:spLocks noGrp="1"/>
          </p:cNvSpPr>
          <p:nvPr>
            <p:ph idx="1"/>
          </p:nvPr>
        </p:nvSpPr>
        <p:spPr>
          <a:xfrm>
            <a:off x="628862" y="1096984"/>
            <a:ext cx="4753247" cy="3176432"/>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1800"/>
              </a:spcAft>
              <a:buNone/>
              <a:tabLst>
                <a:tab pos="218599" algn="l"/>
                <a:tab pos="488633" algn="l"/>
              </a:tabLst>
            </a:pPr>
            <a:r>
              <a:rPr lang="en-AU" sz="2000" dirty="0"/>
              <a:t>Signs of advanced flystrike:</a:t>
            </a:r>
          </a:p>
          <a:p>
            <a:pPr marL="333375" lvl="0" indent="-333375">
              <a:lnSpc>
                <a:spcPct val="100000"/>
              </a:lnSpc>
              <a:spcBef>
                <a:spcPts val="0"/>
              </a:spcBef>
              <a:spcAft>
                <a:spcPts val="1800"/>
              </a:spcAft>
              <a:tabLst>
                <a:tab pos="218599" algn="l"/>
                <a:tab pos="488633" algn="l"/>
              </a:tabLst>
            </a:pPr>
            <a:r>
              <a:rPr lang="en-AU" sz="2000" dirty="0"/>
              <a:t>Wound is large, wet, dark and smelly</a:t>
            </a:r>
          </a:p>
          <a:p>
            <a:pPr marL="333375" lvl="0" indent="-333375">
              <a:lnSpc>
                <a:spcPct val="100000"/>
              </a:lnSpc>
              <a:spcBef>
                <a:spcPts val="0"/>
              </a:spcBef>
              <a:spcAft>
                <a:spcPts val="1800"/>
              </a:spcAft>
              <a:tabLst>
                <a:tab pos="218599" algn="l"/>
                <a:tab pos="488633" algn="l"/>
              </a:tabLst>
            </a:pPr>
            <a:r>
              <a:rPr lang="en-AU" sz="2000" dirty="0"/>
              <a:t>Mats of skin with maggots</a:t>
            </a:r>
          </a:p>
          <a:p>
            <a:pPr marL="333375" lvl="0" indent="-333375">
              <a:lnSpc>
                <a:spcPct val="100000"/>
              </a:lnSpc>
              <a:spcBef>
                <a:spcPts val="0"/>
              </a:spcBef>
              <a:spcAft>
                <a:spcPts val="1800"/>
              </a:spcAft>
              <a:tabLst>
                <a:tab pos="218599" algn="l"/>
                <a:tab pos="488633" algn="l"/>
              </a:tabLst>
            </a:pPr>
            <a:r>
              <a:rPr lang="en-AU" sz="2000" dirty="0"/>
              <a:t>Isolation, fatigue and loss of appetite</a:t>
            </a:r>
          </a:p>
          <a:p>
            <a:pPr marL="333375" lvl="0" indent="-333375">
              <a:lnSpc>
                <a:spcPct val="100000"/>
              </a:lnSpc>
              <a:spcBef>
                <a:spcPts val="0"/>
              </a:spcBef>
              <a:spcAft>
                <a:spcPts val="1800"/>
              </a:spcAft>
              <a:tabLst>
                <a:tab pos="218599" algn="l"/>
                <a:tab pos="488633" algn="l"/>
              </a:tabLst>
            </a:pPr>
            <a:endParaRPr lang="en-AU" sz="2000" dirty="0"/>
          </a:p>
        </p:txBody>
      </p:sp>
      <p:sp>
        <p:nvSpPr>
          <p:cNvPr id="17" name="Rectangle 16">
            <a:extLst>
              <a:ext uri="{FF2B5EF4-FFF2-40B4-BE49-F238E27FC236}">
                <a16:creationId xmlns:a16="http://schemas.microsoft.com/office/drawing/2014/main" id="{D9364A80-8752-436B-80EE-269339FE637C}"/>
              </a:ext>
            </a:extLst>
          </p:cNvPr>
          <p:cNvSpPr/>
          <p:nvPr/>
        </p:nvSpPr>
        <p:spPr>
          <a:xfrm>
            <a:off x="703031" y="3437463"/>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sp>
        <p:nvSpPr>
          <p:cNvPr id="19" name="TextBox 18">
            <a:extLst>
              <a:ext uri="{FF2B5EF4-FFF2-40B4-BE49-F238E27FC236}">
                <a16:creationId xmlns:a16="http://schemas.microsoft.com/office/drawing/2014/main" id="{BB75CF1A-9A8F-4E6C-8F6B-2256F42CDA36}"/>
              </a:ext>
            </a:extLst>
          </p:cNvPr>
          <p:cNvSpPr txBox="1"/>
          <p:nvPr/>
        </p:nvSpPr>
        <p:spPr>
          <a:xfrm>
            <a:off x="1441091" y="3463590"/>
            <a:ext cx="3586696"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Treat immediately to promote</a:t>
            </a:r>
            <a:endParaRPr lang="en-AU" sz="2100" dirty="0"/>
          </a:p>
        </p:txBody>
      </p:sp>
      <p:sp>
        <p:nvSpPr>
          <p:cNvPr id="20" name="TextBox 19">
            <a:extLst>
              <a:ext uri="{FF2B5EF4-FFF2-40B4-BE49-F238E27FC236}">
                <a16:creationId xmlns:a16="http://schemas.microsoft.com/office/drawing/2014/main" id="{24408685-DAFD-4C78-8822-628464880BBE}"/>
              </a:ext>
            </a:extLst>
          </p:cNvPr>
          <p:cNvSpPr txBox="1"/>
          <p:nvPr/>
        </p:nvSpPr>
        <p:spPr>
          <a:xfrm>
            <a:off x="1449089" y="3705487"/>
            <a:ext cx="3707471"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tabLst>
                <a:tab pos="218599" algn="l"/>
                <a:tab pos="488633" algn="l"/>
              </a:tabLst>
            </a:pPr>
            <a:r>
              <a:rPr lang="en-AU" sz="2100" dirty="0">
                <a:solidFill>
                  <a:srgbClr val="C00000"/>
                </a:solidFill>
              </a:rPr>
              <a:t>wellbeing - increase monitoring</a:t>
            </a:r>
            <a:endParaRPr lang="en-AU" sz="2100" dirty="0"/>
          </a:p>
        </p:txBody>
      </p:sp>
      <p:sp>
        <p:nvSpPr>
          <p:cNvPr id="21" name="TextBox 20">
            <a:extLst>
              <a:ext uri="{FF2B5EF4-FFF2-40B4-BE49-F238E27FC236}">
                <a16:creationId xmlns:a16="http://schemas.microsoft.com/office/drawing/2014/main" id="{A8251B02-BFD6-4BB7-B621-7514CDB9DC52}"/>
              </a:ext>
            </a:extLst>
          </p:cNvPr>
          <p:cNvSpPr txBox="1"/>
          <p:nvPr/>
        </p:nvSpPr>
        <p:spPr>
          <a:xfrm>
            <a:off x="5390107" y="3514217"/>
            <a:ext cx="3506704" cy="300082"/>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dirty="0">
                <a:effectLst/>
                <a:latin typeface="Calibri" panose="020F0502020204030204" pitchFamily="34" charset="0"/>
                <a:ea typeface="Calibri" panose="020F0502020204030204" pitchFamily="34" charset="0"/>
                <a:cs typeface="Times New Roman" panose="02020603050405020304" pitchFamily="18" charset="0"/>
              </a:rPr>
              <a:t>An obvious wound site</a:t>
            </a:r>
            <a:endParaRPr lang="en-AU" i="1" dirty="0"/>
          </a:p>
        </p:txBody>
      </p:sp>
      <p:pic>
        <p:nvPicPr>
          <p:cNvPr id="12" name="Graphic 11" descr="Warning outline">
            <a:extLst>
              <a:ext uri="{FF2B5EF4-FFF2-40B4-BE49-F238E27FC236}">
                <a16:creationId xmlns:a16="http://schemas.microsoft.com/office/drawing/2014/main" id="{74E1645F-8982-B56C-9FD0-E7F91ECCDB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85413" y="3490469"/>
            <a:ext cx="581297" cy="581297"/>
          </a:xfrm>
          <a:prstGeom prst="rect">
            <a:avLst/>
          </a:prstGeom>
        </p:spPr>
      </p:pic>
    </p:spTree>
    <p:extLst>
      <p:ext uri="{BB962C8B-B14F-4D97-AF65-F5344CB8AC3E}">
        <p14:creationId xmlns:p14="http://schemas.microsoft.com/office/powerpoint/2010/main" val="343311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conditions required for flystrike</a:t>
            </a:r>
          </a:p>
        </p:txBody>
      </p:sp>
      <p:sp>
        <p:nvSpPr>
          <p:cNvPr id="19" name="Content Placeholder 2">
            <a:extLst>
              <a:ext uri="{FF2B5EF4-FFF2-40B4-BE49-F238E27FC236}">
                <a16:creationId xmlns:a16="http://schemas.microsoft.com/office/drawing/2014/main" id="{F2B45CAA-A46A-4092-9218-737AF9A8FDB7}"/>
              </a:ext>
            </a:extLst>
          </p:cNvPr>
          <p:cNvSpPr txBox="1">
            <a:spLocks/>
          </p:cNvSpPr>
          <p:nvPr/>
        </p:nvSpPr>
        <p:spPr>
          <a:xfrm>
            <a:off x="1526010" y="1228972"/>
            <a:ext cx="2622840" cy="709235"/>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3600"/>
              </a:spcAft>
              <a:buFont typeface="Arial" panose="020B0604020202020204" pitchFamily="34" charset="0"/>
              <a:buNone/>
              <a:tabLst>
                <a:tab pos="218599" algn="l"/>
                <a:tab pos="488633" algn="l"/>
              </a:tabLst>
            </a:pPr>
            <a:r>
              <a:rPr lang="en-AU" sz="1800" dirty="0"/>
              <a:t>              MONITOR STRIKE             </a:t>
            </a:r>
            <a:br>
              <a:rPr lang="en-AU" sz="1800" dirty="0"/>
            </a:br>
            <a:r>
              <a:rPr lang="en-AU" sz="1800" dirty="0"/>
              <a:t>                          IN SHEEP   </a:t>
            </a:r>
          </a:p>
        </p:txBody>
      </p:sp>
      <p:grpSp>
        <p:nvGrpSpPr>
          <p:cNvPr id="20" name="Group 19">
            <a:extLst>
              <a:ext uri="{FF2B5EF4-FFF2-40B4-BE49-F238E27FC236}">
                <a16:creationId xmlns:a16="http://schemas.microsoft.com/office/drawing/2014/main" id="{26F2D1C5-95E8-466D-805B-9159CE2AD964}"/>
              </a:ext>
            </a:extLst>
          </p:cNvPr>
          <p:cNvGrpSpPr/>
          <p:nvPr/>
        </p:nvGrpSpPr>
        <p:grpSpPr>
          <a:xfrm>
            <a:off x="2861836" y="883500"/>
            <a:ext cx="3465421" cy="3025078"/>
            <a:chOff x="3631475" y="1390086"/>
            <a:chExt cx="5093207" cy="4446025"/>
          </a:xfrm>
        </p:grpSpPr>
        <p:sp>
          <p:nvSpPr>
            <p:cNvPr id="21" name="Фигура">
              <a:extLst>
                <a:ext uri="{FF2B5EF4-FFF2-40B4-BE49-F238E27FC236}">
                  <a16:creationId xmlns:a16="http://schemas.microsoft.com/office/drawing/2014/main" id="{77AEFBEA-A4EF-4652-8029-2462DC88263D}"/>
                </a:ext>
              </a:extLst>
            </p:cNvPr>
            <p:cNvSpPr/>
            <p:nvPr/>
          </p:nvSpPr>
          <p:spPr bwMode="auto">
            <a:xfrm>
              <a:off x="3631475" y="3778149"/>
              <a:ext cx="4698770" cy="2057962"/>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3" name="Фигура">
              <a:extLst>
                <a:ext uri="{FF2B5EF4-FFF2-40B4-BE49-F238E27FC236}">
                  <a16:creationId xmlns:a16="http://schemas.microsoft.com/office/drawing/2014/main" id="{6FA8CFBD-7117-4E34-936D-CAD554AA7E3A}"/>
                </a:ext>
              </a:extLst>
            </p:cNvPr>
            <p:cNvSpPr>
              <a:spLocks/>
            </p:cNvSpPr>
            <p:nvPr/>
          </p:nvSpPr>
          <p:spPr bwMode="auto">
            <a:xfrm>
              <a:off x="3705614" y="1390086"/>
              <a:ext cx="3184789" cy="411092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29" name="Фигура">
              <a:extLst>
                <a:ext uri="{FF2B5EF4-FFF2-40B4-BE49-F238E27FC236}">
                  <a16:creationId xmlns:a16="http://schemas.microsoft.com/office/drawing/2014/main" id="{B57E1789-5C3B-4897-92D8-8693C6D60C1D}"/>
                </a:ext>
              </a:extLst>
            </p:cNvPr>
            <p:cNvSpPr/>
            <p:nvPr/>
          </p:nvSpPr>
          <p:spPr bwMode="auto">
            <a:xfrm>
              <a:off x="5958266" y="1685722"/>
              <a:ext cx="2766416" cy="4122051"/>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grpSp>
      <p:sp>
        <p:nvSpPr>
          <p:cNvPr id="35" name="Content Placeholder 2">
            <a:extLst>
              <a:ext uri="{FF2B5EF4-FFF2-40B4-BE49-F238E27FC236}">
                <a16:creationId xmlns:a16="http://schemas.microsoft.com/office/drawing/2014/main" id="{33DBC3DC-8232-4F38-99AA-A09023D7183E}"/>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MONITOR FLY</a:t>
            </a:r>
            <a:br>
              <a:rPr lang="en-AU" sz="1800" dirty="0"/>
            </a:br>
            <a:r>
              <a:rPr lang="en-AU" sz="1800" dirty="0"/>
              <a:t>  POPULATIONS</a:t>
            </a:r>
          </a:p>
        </p:txBody>
      </p:sp>
      <p:sp>
        <p:nvSpPr>
          <p:cNvPr id="36" name="Content Placeholder 2">
            <a:extLst>
              <a:ext uri="{FF2B5EF4-FFF2-40B4-BE49-F238E27FC236}">
                <a16:creationId xmlns:a16="http://schemas.microsoft.com/office/drawing/2014/main" id="{DEC3D335-7A6A-43A3-AB34-4B9DDA62B0A0}"/>
              </a:ext>
            </a:extLst>
          </p:cNvPr>
          <p:cNvSpPr txBox="1">
            <a:spLocks/>
          </p:cNvSpPr>
          <p:nvPr/>
        </p:nvSpPr>
        <p:spPr>
          <a:xfrm>
            <a:off x="2948399"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MONITOR WEATHER CONDITIONS</a:t>
            </a:r>
          </a:p>
        </p:txBody>
      </p:sp>
      <p:grpSp>
        <p:nvGrpSpPr>
          <p:cNvPr id="9" name="Group 8">
            <a:extLst>
              <a:ext uri="{FF2B5EF4-FFF2-40B4-BE49-F238E27FC236}">
                <a16:creationId xmlns:a16="http://schemas.microsoft.com/office/drawing/2014/main" id="{FAF8948A-7834-467B-890C-29D57CECF2B4}"/>
              </a:ext>
            </a:extLst>
          </p:cNvPr>
          <p:cNvGrpSpPr/>
          <p:nvPr/>
        </p:nvGrpSpPr>
        <p:grpSpPr>
          <a:xfrm>
            <a:off x="4065950" y="981091"/>
            <a:ext cx="457200" cy="457200"/>
            <a:chOff x="3898920" y="1400097"/>
            <a:chExt cx="457200" cy="457200"/>
          </a:xfrm>
        </p:grpSpPr>
        <p:sp>
          <p:nvSpPr>
            <p:cNvPr id="15" name="Oval 14">
              <a:extLst>
                <a:ext uri="{FF2B5EF4-FFF2-40B4-BE49-F238E27FC236}">
                  <a16:creationId xmlns:a16="http://schemas.microsoft.com/office/drawing/2014/main" id="{C478CEDD-A10B-4F1A-AF75-74CE219718C0}"/>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6" name="Graphic 15" descr="Checkmark with solid fill">
              <a:extLst>
                <a:ext uri="{FF2B5EF4-FFF2-40B4-BE49-F238E27FC236}">
                  <a16:creationId xmlns:a16="http://schemas.microsoft.com/office/drawing/2014/main" id="{8F41B3E2-7946-4A44-BA5A-4C7073D895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pic>
        <p:nvPicPr>
          <p:cNvPr id="18" name="Picture 17">
            <a:extLst>
              <a:ext uri="{FF2B5EF4-FFF2-40B4-BE49-F238E27FC236}">
                <a16:creationId xmlns:a16="http://schemas.microsoft.com/office/drawing/2014/main" id="{D3E7A484-56C9-7640-368B-1AB24A39A9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080" b="24601"/>
          <a:stretch/>
        </p:blipFill>
        <p:spPr>
          <a:xfrm>
            <a:off x="4135084" y="1582085"/>
            <a:ext cx="654082" cy="475014"/>
          </a:xfrm>
          <a:prstGeom prst="rect">
            <a:avLst/>
          </a:prstGeom>
        </p:spPr>
      </p:pic>
      <p:pic>
        <p:nvPicPr>
          <p:cNvPr id="22" name="Picture 21" descr="A picture containing text, scissors&#10;&#10;Description automatically generated">
            <a:extLst>
              <a:ext uri="{FF2B5EF4-FFF2-40B4-BE49-F238E27FC236}">
                <a16:creationId xmlns:a16="http://schemas.microsoft.com/office/drawing/2014/main" id="{1545EF40-6D49-6F4F-1CDE-0AEE8542CF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039" b="13685"/>
          <a:stretch/>
        </p:blipFill>
        <p:spPr>
          <a:xfrm>
            <a:off x="5163706" y="2907824"/>
            <a:ext cx="673073" cy="688414"/>
          </a:xfrm>
          <a:prstGeom prst="rect">
            <a:avLst/>
          </a:prstGeom>
        </p:spPr>
      </p:pic>
      <p:pic>
        <p:nvPicPr>
          <p:cNvPr id="24" name="Picture 23" descr="Icon&#10;&#10;Description automatically generated">
            <a:extLst>
              <a:ext uri="{FF2B5EF4-FFF2-40B4-BE49-F238E27FC236}">
                <a16:creationId xmlns:a16="http://schemas.microsoft.com/office/drawing/2014/main" id="{D6298F28-1243-B5D2-2235-6ADBEF5FEC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1068" b="21068"/>
          <a:stretch/>
        </p:blipFill>
        <p:spPr>
          <a:xfrm>
            <a:off x="3400233" y="3209266"/>
            <a:ext cx="714804" cy="585311"/>
          </a:xfrm>
          <a:prstGeom prst="rect">
            <a:avLst/>
          </a:prstGeom>
        </p:spPr>
      </p:pic>
    </p:spTree>
    <p:extLst>
      <p:ext uri="{BB962C8B-B14F-4D97-AF65-F5344CB8AC3E}">
        <p14:creationId xmlns:p14="http://schemas.microsoft.com/office/powerpoint/2010/main" val="291080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Monitor fly populations</a:t>
            </a:r>
          </a:p>
        </p:txBody>
      </p:sp>
      <p:sp>
        <p:nvSpPr>
          <p:cNvPr id="26" name="Subtitle 2">
            <a:extLst>
              <a:ext uri="{FF2B5EF4-FFF2-40B4-BE49-F238E27FC236}">
                <a16:creationId xmlns:a16="http://schemas.microsoft.com/office/drawing/2014/main" id="{6D74CF6E-51A8-4BC4-9520-CFE927CF3FB7}"/>
              </a:ext>
            </a:extLst>
          </p:cNvPr>
          <p:cNvSpPr txBox="1">
            <a:spLocks/>
          </p:cNvSpPr>
          <p:nvPr/>
        </p:nvSpPr>
        <p:spPr>
          <a:xfrm>
            <a:off x="5977020" y="2079846"/>
            <a:ext cx="2301408" cy="101566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a:solidFill>
                  <a:schemeClr val="tx1"/>
                </a:solidFill>
                <a:latin typeface="Lato Light" panose="020F0502020204030203" pitchFamily="34" charset="0"/>
                <a:ea typeface="Lato Light" panose="020F0502020204030203" pitchFamily="34" charset="0"/>
                <a:cs typeface="Mukta ExtraLight" panose="020B0000000000000000" pitchFamily="34" charset="77"/>
              </a:rPr>
              <a:t>CHECK</a:t>
            </a:r>
            <a:b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t>Fly traps</a:t>
            </a:r>
            <a:b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t>(where used)</a:t>
            </a:r>
          </a:p>
        </p:txBody>
      </p:sp>
      <p:sp>
        <p:nvSpPr>
          <p:cNvPr id="31" name="Subtitle 2">
            <a:extLst>
              <a:ext uri="{FF2B5EF4-FFF2-40B4-BE49-F238E27FC236}">
                <a16:creationId xmlns:a16="http://schemas.microsoft.com/office/drawing/2014/main" id="{72D3DEDA-DA4F-44C7-B16A-2536C358A71B}"/>
              </a:ext>
            </a:extLst>
          </p:cNvPr>
          <p:cNvSpPr txBox="1">
            <a:spLocks/>
          </p:cNvSpPr>
          <p:nvPr/>
        </p:nvSpPr>
        <p:spPr>
          <a:xfrm>
            <a:off x="3551275" y="2083364"/>
            <a:ext cx="2073349" cy="101566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a:solidFill>
                  <a:schemeClr val="tx1"/>
                </a:solidFill>
                <a:latin typeface="Lato Light" panose="020F0502020204030203" pitchFamily="34" charset="0"/>
                <a:ea typeface="Lato Light" panose="020F0502020204030203" pitchFamily="34" charset="0"/>
                <a:cs typeface="Mukta ExtraLight" panose="020B0000000000000000" pitchFamily="34" charset="77"/>
              </a:rPr>
              <a:t>CHECK</a:t>
            </a:r>
            <a:b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t>Watering</a:t>
            </a:r>
            <a:b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t>points</a:t>
            </a:r>
          </a:p>
        </p:txBody>
      </p:sp>
      <p:sp>
        <p:nvSpPr>
          <p:cNvPr id="21" name="Subtitle 2">
            <a:extLst>
              <a:ext uri="{FF2B5EF4-FFF2-40B4-BE49-F238E27FC236}">
                <a16:creationId xmlns:a16="http://schemas.microsoft.com/office/drawing/2014/main" id="{3FEA648F-19D0-4C6A-97D2-E24A98163367}"/>
              </a:ext>
            </a:extLst>
          </p:cNvPr>
          <p:cNvSpPr txBox="1">
            <a:spLocks/>
          </p:cNvSpPr>
          <p:nvPr/>
        </p:nvSpPr>
        <p:spPr>
          <a:xfrm>
            <a:off x="973163" y="2085054"/>
            <a:ext cx="2110281" cy="101566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a:solidFill>
                  <a:schemeClr val="tx1"/>
                </a:solidFill>
                <a:latin typeface="Lato Light" panose="020F0502020204030203" pitchFamily="34" charset="0"/>
                <a:ea typeface="Lato Light" panose="020F0502020204030203" pitchFamily="34" charset="0"/>
                <a:cs typeface="Mukta ExtraLight" panose="020B0000000000000000" pitchFamily="34" charset="77"/>
              </a:rPr>
              <a:t>CHECK</a:t>
            </a:r>
            <a:b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t>Sheep camp</a:t>
            </a:r>
            <a:b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800">
                <a:solidFill>
                  <a:schemeClr val="tx1"/>
                </a:solidFill>
                <a:latin typeface="Lato Light" panose="020F0502020204030203" pitchFamily="34" charset="0"/>
                <a:ea typeface="Lato Light" panose="020F0502020204030203" pitchFamily="34" charset="0"/>
                <a:cs typeface="Mukta ExtraLight" panose="020B0000000000000000" pitchFamily="34" charset="77"/>
              </a:rPr>
              <a:t>sites</a:t>
            </a:r>
          </a:p>
        </p:txBody>
      </p:sp>
      <p:sp>
        <p:nvSpPr>
          <p:cNvPr id="38" name="Freeform 74">
            <a:extLst>
              <a:ext uri="{FF2B5EF4-FFF2-40B4-BE49-F238E27FC236}">
                <a16:creationId xmlns:a16="http://schemas.microsoft.com/office/drawing/2014/main" id="{3A75C680-8EFD-4B39-99DB-CAA8FDAA4CFB}"/>
              </a:ext>
            </a:extLst>
          </p:cNvPr>
          <p:cNvSpPr>
            <a:spLocks noChangeArrowheads="1"/>
          </p:cNvSpPr>
          <p:nvPr/>
        </p:nvSpPr>
        <p:spPr bwMode="auto">
          <a:xfrm rot="10800000">
            <a:off x="674055" y="1214165"/>
            <a:ext cx="5088921" cy="2716245"/>
          </a:xfrm>
          <a:custGeom>
            <a:avLst/>
            <a:gdLst>
              <a:gd name="T0" fmla="*/ 5603 w 7644"/>
              <a:gd name="T1" fmla="*/ 4079 h 4080"/>
              <a:gd name="T2" fmla="*/ 5603 w 7644"/>
              <a:gd name="T3" fmla="*/ 4079 h 4080"/>
              <a:gd name="T4" fmla="*/ 4590 w 7644"/>
              <a:gd name="T5" fmla="*/ 3810 h 4080"/>
              <a:gd name="T6" fmla="*/ 4590 w 7644"/>
              <a:gd name="T7" fmla="*/ 3810 h 4080"/>
              <a:gd name="T8" fmla="*/ 3861 w 7644"/>
              <a:gd name="T9" fmla="*/ 3102 h 4080"/>
              <a:gd name="T10" fmla="*/ 3861 w 7644"/>
              <a:gd name="T11" fmla="*/ 3102 h 4080"/>
              <a:gd name="T12" fmla="*/ 3904 w 7644"/>
              <a:gd name="T13" fmla="*/ 2927 h 4080"/>
              <a:gd name="T14" fmla="*/ 3904 w 7644"/>
              <a:gd name="T15" fmla="*/ 2927 h 4080"/>
              <a:gd name="T16" fmla="*/ 4079 w 7644"/>
              <a:gd name="T17" fmla="*/ 2969 h 4080"/>
              <a:gd name="T18" fmla="*/ 4079 w 7644"/>
              <a:gd name="T19" fmla="*/ 2969 h 4080"/>
              <a:gd name="T20" fmla="*/ 4717 w 7644"/>
              <a:gd name="T21" fmla="*/ 3589 h 4080"/>
              <a:gd name="T22" fmla="*/ 4717 w 7644"/>
              <a:gd name="T23" fmla="*/ 3589 h 4080"/>
              <a:gd name="T24" fmla="*/ 5603 w 7644"/>
              <a:gd name="T25" fmla="*/ 3825 h 4080"/>
              <a:gd name="T26" fmla="*/ 5603 w 7644"/>
              <a:gd name="T27" fmla="*/ 3825 h 4080"/>
              <a:gd name="T28" fmla="*/ 7388 w 7644"/>
              <a:gd name="T29" fmla="*/ 2039 h 4080"/>
              <a:gd name="T30" fmla="*/ 7388 w 7644"/>
              <a:gd name="T31" fmla="*/ 2039 h 4080"/>
              <a:gd name="T32" fmla="*/ 5603 w 7644"/>
              <a:gd name="T33" fmla="*/ 255 h 4080"/>
              <a:gd name="T34" fmla="*/ 5603 w 7644"/>
              <a:gd name="T35" fmla="*/ 255 h 4080"/>
              <a:gd name="T36" fmla="*/ 3818 w 7644"/>
              <a:gd name="T37" fmla="*/ 2039 h 4080"/>
              <a:gd name="T38" fmla="*/ 3818 w 7644"/>
              <a:gd name="T39" fmla="*/ 2039 h 4080"/>
              <a:gd name="T40" fmla="*/ 1778 w 7644"/>
              <a:gd name="T41" fmla="*/ 4079 h 4080"/>
              <a:gd name="T42" fmla="*/ 1778 w 7644"/>
              <a:gd name="T43" fmla="*/ 4079 h 4080"/>
              <a:gd name="T44" fmla="*/ 765 w 7644"/>
              <a:gd name="T45" fmla="*/ 3810 h 4080"/>
              <a:gd name="T46" fmla="*/ 765 w 7644"/>
              <a:gd name="T47" fmla="*/ 3810 h 4080"/>
              <a:gd name="T48" fmla="*/ 37 w 7644"/>
              <a:gd name="T49" fmla="*/ 3102 h 4080"/>
              <a:gd name="T50" fmla="*/ 37 w 7644"/>
              <a:gd name="T51" fmla="*/ 3102 h 4080"/>
              <a:gd name="T52" fmla="*/ 79 w 7644"/>
              <a:gd name="T53" fmla="*/ 2927 h 4080"/>
              <a:gd name="T54" fmla="*/ 79 w 7644"/>
              <a:gd name="T55" fmla="*/ 2927 h 4080"/>
              <a:gd name="T56" fmla="*/ 254 w 7644"/>
              <a:gd name="T57" fmla="*/ 2969 h 4080"/>
              <a:gd name="T58" fmla="*/ 254 w 7644"/>
              <a:gd name="T59" fmla="*/ 2969 h 4080"/>
              <a:gd name="T60" fmla="*/ 892 w 7644"/>
              <a:gd name="T61" fmla="*/ 3589 h 4080"/>
              <a:gd name="T62" fmla="*/ 892 w 7644"/>
              <a:gd name="T63" fmla="*/ 3589 h 4080"/>
              <a:gd name="T64" fmla="*/ 1778 w 7644"/>
              <a:gd name="T65" fmla="*/ 3825 h 4080"/>
              <a:gd name="T66" fmla="*/ 1778 w 7644"/>
              <a:gd name="T67" fmla="*/ 3825 h 4080"/>
              <a:gd name="T68" fmla="*/ 3564 w 7644"/>
              <a:gd name="T69" fmla="*/ 2039 h 4080"/>
              <a:gd name="T70" fmla="*/ 3564 w 7644"/>
              <a:gd name="T71" fmla="*/ 2039 h 4080"/>
              <a:gd name="T72" fmla="*/ 5603 w 7644"/>
              <a:gd name="T73" fmla="*/ 0 h 4080"/>
              <a:gd name="T74" fmla="*/ 5603 w 7644"/>
              <a:gd name="T75" fmla="*/ 0 h 4080"/>
              <a:gd name="T76" fmla="*/ 7643 w 7644"/>
              <a:gd name="T77" fmla="*/ 2039 h 4080"/>
              <a:gd name="T78" fmla="*/ 7643 w 7644"/>
              <a:gd name="T79" fmla="*/ 2039 h 4080"/>
              <a:gd name="T80" fmla="*/ 5603 w 7644"/>
              <a:gd name="T81" fmla="*/ 4079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44" h="4080">
                <a:moveTo>
                  <a:pt x="5603" y="4079"/>
                </a:moveTo>
                <a:lnTo>
                  <a:pt x="5603" y="4079"/>
                </a:lnTo>
                <a:cubicBezTo>
                  <a:pt x="5248" y="4079"/>
                  <a:pt x="4897" y="3986"/>
                  <a:pt x="4590" y="3810"/>
                </a:cubicBezTo>
                <a:lnTo>
                  <a:pt x="4590" y="3810"/>
                </a:lnTo>
                <a:cubicBezTo>
                  <a:pt x="4293" y="3639"/>
                  <a:pt x="4041" y="3395"/>
                  <a:pt x="3861" y="3102"/>
                </a:cubicBezTo>
                <a:lnTo>
                  <a:pt x="3861" y="3102"/>
                </a:lnTo>
                <a:cubicBezTo>
                  <a:pt x="3825" y="3042"/>
                  <a:pt x="3844" y="2963"/>
                  <a:pt x="3904" y="2927"/>
                </a:cubicBezTo>
                <a:lnTo>
                  <a:pt x="3904" y="2927"/>
                </a:lnTo>
                <a:cubicBezTo>
                  <a:pt x="3964" y="2890"/>
                  <a:pt x="4042" y="2909"/>
                  <a:pt x="4079" y="2969"/>
                </a:cubicBezTo>
                <a:lnTo>
                  <a:pt x="4079" y="2969"/>
                </a:lnTo>
                <a:cubicBezTo>
                  <a:pt x="4236" y="3225"/>
                  <a:pt x="4456" y="3440"/>
                  <a:pt x="4717" y="3589"/>
                </a:cubicBezTo>
                <a:lnTo>
                  <a:pt x="4717" y="3589"/>
                </a:lnTo>
                <a:cubicBezTo>
                  <a:pt x="4985" y="3743"/>
                  <a:pt x="5292" y="3825"/>
                  <a:pt x="5603" y="3825"/>
                </a:cubicBezTo>
                <a:lnTo>
                  <a:pt x="5603" y="3825"/>
                </a:lnTo>
                <a:cubicBezTo>
                  <a:pt x="6588" y="3825"/>
                  <a:pt x="7388" y="3024"/>
                  <a:pt x="7388" y="2039"/>
                </a:cubicBezTo>
                <a:lnTo>
                  <a:pt x="7388" y="2039"/>
                </a:lnTo>
                <a:cubicBezTo>
                  <a:pt x="7388" y="1055"/>
                  <a:pt x="6588" y="255"/>
                  <a:pt x="5603" y="255"/>
                </a:cubicBezTo>
                <a:lnTo>
                  <a:pt x="5603" y="255"/>
                </a:lnTo>
                <a:cubicBezTo>
                  <a:pt x="4619" y="255"/>
                  <a:pt x="3818" y="1055"/>
                  <a:pt x="3818" y="2039"/>
                </a:cubicBezTo>
                <a:lnTo>
                  <a:pt x="3818" y="2039"/>
                </a:lnTo>
                <a:cubicBezTo>
                  <a:pt x="3818" y="3164"/>
                  <a:pt x="2903" y="4079"/>
                  <a:pt x="1778" y="4079"/>
                </a:cubicBezTo>
                <a:lnTo>
                  <a:pt x="1778" y="4079"/>
                </a:lnTo>
                <a:cubicBezTo>
                  <a:pt x="1422" y="4079"/>
                  <a:pt x="1072" y="3986"/>
                  <a:pt x="765" y="3810"/>
                </a:cubicBezTo>
                <a:lnTo>
                  <a:pt x="765" y="3810"/>
                </a:lnTo>
                <a:cubicBezTo>
                  <a:pt x="467" y="3639"/>
                  <a:pt x="215" y="3395"/>
                  <a:pt x="37" y="3102"/>
                </a:cubicBezTo>
                <a:lnTo>
                  <a:pt x="37" y="3102"/>
                </a:lnTo>
                <a:cubicBezTo>
                  <a:pt x="0" y="3042"/>
                  <a:pt x="19" y="2963"/>
                  <a:pt x="79" y="2927"/>
                </a:cubicBezTo>
                <a:lnTo>
                  <a:pt x="79" y="2927"/>
                </a:lnTo>
                <a:cubicBezTo>
                  <a:pt x="139" y="2890"/>
                  <a:pt x="217" y="2909"/>
                  <a:pt x="254" y="2969"/>
                </a:cubicBezTo>
                <a:lnTo>
                  <a:pt x="254" y="2969"/>
                </a:lnTo>
                <a:cubicBezTo>
                  <a:pt x="410" y="3225"/>
                  <a:pt x="631" y="3440"/>
                  <a:pt x="892" y="3589"/>
                </a:cubicBezTo>
                <a:lnTo>
                  <a:pt x="892" y="3589"/>
                </a:lnTo>
                <a:cubicBezTo>
                  <a:pt x="1160" y="3743"/>
                  <a:pt x="1467" y="3825"/>
                  <a:pt x="1778" y="3825"/>
                </a:cubicBezTo>
                <a:lnTo>
                  <a:pt x="1778" y="3825"/>
                </a:lnTo>
                <a:cubicBezTo>
                  <a:pt x="2762" y="3825"/>
                  <a:pt x="3564" y="3024"/>
                  <a:pt x="3564" y="2039"/>
                </a:cubicBezTo>
                <a:lnTo>
                  <a:pt x="3564" y="2039"/>
                </a:lnTo>
                <a:cubicBezTo>
                  <a:pt x="3564" y="915"/>
                  <a:pt x="4478" y="0"/>
                  <a:pt x="5603" y="0"/>
                </a:cubicBezTo>
                <a:lnTo>
                  <a:pt x="5603" y="0"/>
                </a:lnTo>
                <a:cubicBezTo>
                  <a:pt x="6728" y="0"/>
                  <a:pt x="7643" y="915"/>
                  <a:pt x="7643" y="2039"/>
                </a:cubicBezTo>
                <a:lnTo>
                  <a:pt x="7643" y="2039"/>
                </a:lnTo>
                <a:cubicBezTo>
                  <a:pt x="7643" y="3164"/>
                  <a:pt x="6728" y="4079"/>
                  <a:pt x="5603" y="4079"/>
                </a:cubicBezTo>
              </a:path>
            </a:pathLst>
          </a:custGeom>
          <a:gradFill>
            <a:gsLst>
              <a:gs pos="0">
                <a:schemeClr val="accent3"/>
              </a:gs>
              <a:gs pos="0">
                <a:schemeClr val="accent3"/>
              </a:gs>
              <a:gs pos="100000">
                <a:schemeClr val="accent4"/>
              </a:gs>
            </a:gsLst>
            <a:lin ang="18900000" scaled="0"/>
          </a:gradFill>
          <a:ln>
            <a:noFill/>
          </a:ln>
          <a:effectLst/>
        </p:spPr>
        <p:txBody>
          <a:bodyPr wrap="none" anchor="ctr"/>
          <a:lstStyle/>
          <a:p>
            <a:endParaRPr lang="en-US"/>
          </a:p>
        </p:txBody>
      </p:sp>
      <p:sp>
        <p:nvSpPr>
          <p:cNvPr id="35" name="Freeform 74">
            <a:extLst>
              <a:ext uri="{FF2B5EF4-FFF2-40B4-BE49-F238E27FC236}">
                <a16:creationId xmlns:a16="http://schemas.microsoft.com/office/drawing/2014/main" id="{7B99A618-144A-418D-8D18-90284E44E6B6}"/>
              </a:ext>
            </a:extLst>
          </p:cNvPr>
          <p:cNvSpPr>
            <a:spLocks noChangeArrowheads="1"/>
          </p:cNvSpPr>
          <p:nvPr/>
        </p:nvSpPr>
        <p:spPr bwMode="auto">
          <a:xfrm>
            <a:off x="3381023" y="1217851"/>
            <a:ext cx="5088921" cy="2716245"/>
          </a:xfrm>
          <a:custGeom>
            <a:avLst/>
            <a:gdLst>
              <a:gd name="T0" fmla="*/ 5603 w 7644"/>
              <a:gd name="T1" fmla="*/ 4079 h 4080"/>
              <a:gd name="T2" fmla="*/ 5603 w 7644"/>
              <a:gd name="T3" fmla="*/ 4079 h 4080"/>
              <a:gd name="T4" fmla="*/ 4590 w 7644"/>
              <a:gd name="T5" fmla="*/ 3810 h 4080"/>
              <a:gd name="T6" fmla="*/ 4590 w 7644"/>
              <a:gd name="T7" fmla="*/ 3810 h 4080"/>
              <a:gd name="T8" fmla="*/ 3861 w 7644"/>
              <a:gd name="T9" fmla="*/ 3102 h 4080"/>
              <a:gd name="T10" fmla="*/ 3861 w 7644"/>
              <a:gd name="T11" fmla="*/ 3102 h 4080"/>
              <a:gd name="T12" fmla="*/ 3904 w 7644"/>
              <a:gd name="T13" fmla="*/ 2927 h 4080"/>
              <a:gd name="T14" fmla="*/ 3904 w 7644"/>
              <a:gd name="T15" fmla="*/ 2927 h 4080"/>
              <a:gd name="T16" fmla="*/ 4079 w 7644"/>
              <a:gd name="T17" fmla="*/ 2969 h 4080"/>
              <a:gd name="T18" fmla="*/ 4079 w 7644"/>
              <a:gd name="T19" fmla="*/ 2969 h 4080"/>
              <a:gd name="T20" fmla="*/ 4717 w 7644"/>
              <a:gd name="T21" fmla="*/ 3589 h 4080"/>
              <a:gd name="T22" fmla="*/ 4717 w 7644"/>
              <a:gd name="T23" fmla="*/ 3589 h 4080"/>
              <a:gd name="T24" fmla="*/ 5603 w 7644"/>
              <a:gd name="T25" fmla="*/ 3825 h 4080"/>
              <a:gd name="T26" fmla="*/ 5603 w 7644"/>
              <a:gd name="T27" fmla="*/ 3825 h 4080"/>
              <a:gd name="T28" fmla="*/ 7388 w 7644"/>
              <a:gd name="T29" fmla="*/ 2039 h 4080"/>
              <a:gd name="T30" fmla="*/ 7388 w 7644"/>
              <a:gd name="T31" fmla="*/ 2039 h 4080"/>
              <a:gd name="T32" fmla="*/ 5603 w 7644"/>
              <a:gd name="T33" fmla="*/ 255 h 4080"/>
              <a:gd name="T34" fmla="*/ 5603 w 7644"/>
              <a:gd name="T35" fmla="*/ 255 h 4080"/>
              <a:gd name="T36" fmla="*/ 3818 w 7644"/>
              <a:gd name="T37" fmla="*/ 2039 h 4080"/>
              <a:gd name="T38" fmla="*/ 3818 w 7644"/>
              <a:gd name="T39" fmla="*/ 2039 h 4080"/>
              <a:gd name="T40" fmla="*/ 1778 w 7644"/>
              <a:gd name="T41" fmla="*/ 4079 h 4080"/>
              <a:gd name="T42" fmla="*/ 1778 w 7644"/>
              <a:gd name="T43" fmla="*/ 4079 h 4080"/>
              <a:gd name="T44" fmla="*/ 765 w 7644"/>
              <a:gd name="T45" fmla="*/ 3810 h 4080"/>
              <a:gd name="T46" fmla="*/ 765 w 7644"/>
              <a:gd name="T47" fmla="*/ 3810 h 4080"/>
              <a:gd name="T48" fmla="*/ 37 w 7644"/>
              <a:gd name="T49" fmla="*/ 3102 h 4080"/>
              <a:gd name="T50" fmla="*/ 37 w 7644"/>
              <a:gd name="T51" fmla="*/ 3102 h 4080"/>
              <a:gd name="T52" fmla="*/ 79 w 7644"/>
              <a:gd name="T53" fmla="*/ 2927 h 4080"/>
              <a:gd name="T54" fmla="*/ 79 w 7644"/>
              <a:gd name="T55" fmla="*/ 2927 h 4080"/>
              <a:gd name="T56" fmla="*/ 254 w 7644"/>
              <a:gd name="T57" fmla="*/ 2969 h 4080"/>
              <a:gd name="T58" fmla="*/ 254 w 7644"/>
              <a:gd name="T59" fmla="*/ 2969 h 4080"/>
              <a:gd name="T60" fmla="*/ 892 w 7644"/>
              <a:gd name="T61" fmla="*/ 3589 h 4080"/>
              <a:gd name="T62" fmla="*/ 892 w 7644"/>
              <a:gd name="T63" fmla="*/ 3589 h 4080"/>
              <a:gd name="T64" fmla="*/ 1778 w 7644"/>
              <a:gd name="T65" fmla="*/ 3825 h 4080"/>
              <a:gd name="T66" fmla="*/ 1778 w 7644"/>
              <a:gd name="T67" fmla="*/ 3825 h 4080"/>
              <a:gd name="T68" fmla="*/ 3564 w 7644"/>
              <a:gd name="T69" fmla="*/ 2039 h 4080"/>
              <a:gd name="T70" fmla="*/ 3564 w 7644"/>
              <a:gd name="T71" fmla="*/ 2039 h 4080"/>
              <a:gd name="T72" fmla="*/ 5603 w 7644"/>
              <a:gd name="T73" fmla="*/ 0 h 4080"/>
              <a:gd name="T74" fmla="*/ 5603 w 7644"/>
              <a:gd name="T75" fmla="*/ 0 h 4080"/>
              <a:gd name="T76" fmla="*/ 7643 w 7644"/>
              <a:gd name="T77" fmla="*/ 2039 h 4080"/>
              <a:gd name="T78" fmla="*/ 7643 w 7644"/>
              <a:gd name="T79" fmla="*/ 2039 h 4080"/>
              <a:gd name="T80" fmla="*/ 5603 w 7644"/>
              <a:gd name="T81" fmla="*/ 4079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44" h="4080">
                <a:moveTo>
                  <a:pt x="5603" y="4079"/>
                </a:moveTo>
                <a:lnTo>
                  <a:pt x="5603" y="4079"/>
                </a:lnTo>
                <a:cubicBezTo>
                  <a:pt x="5248" y="4079"/>
                  <a:pt x="4897" y="3986"/>
                  <a:pt x="4590" y="3810"/>
                </a:cubicBezTo>
                <a:lnTo>
                  <a:pt x="4590" y="3810"/>
                </a:lnTo>
                <a:cubicBezTo>
                  <a:pt x="4293" y="3639"/>
                  <a:pt x="4041" y="3395"/>
                  <a:pt x="3861" y="3102"/>
                </a:cubicBezTo>
                <a:lnTo>
                  <a:pt x="3861" y="3102"/>
                </a:lnTo>
                <a:cubicBezTo>
                  <a:pt x="3825" y="3042"/>
                  <a:pt x="3844" y="2963"/>
                  <a:pt x="3904" y="2927"/>
                </a:cubicBezTo>
                <a:lnTo>
                  <a:pt x="3904" y="2927"/>
                </a:lnTo>
                <a:cubicBezTo>
                  <a:pt x="3964" y="2890"/>
                  <a:pt x="4042" y="2909"/>
                  <a:pt x="4079" y="2969"/>
                </a:cubicBezTo>
                <a:lnTo>
                  <a:pt x="4079" y="2969"/>
                </a:lnTo>
                <a:cubicBezTo>
                  <a:pt x="4236" y="3225"/>
                  <a:pt x="4456" y="3440"/>
                  <a:pt x="4717" y="3589"/>
                </a:cubicBezTo>
                <a:lnTo>
                  <a:pt x="4717" y="3589"/>
                </a:lnTo>
                <a:cubicBezTo>
                  <a:pt x="4985" y="3743"/>
                  <a:pt x="5292" y="3825"/>
                  <a:pt x="5603" y="3825"/>
                </a:cubicBezTo>
                <a:lnTo>
                  <a:pt x="5603" y="3825"/>
                </a:lnTo>
                <a:cubicBezTo>
                  <a:pt x="6588" y="3825"/>
                  <a:pt x="7388" y="3024"/>
                  <a:pt x="7388" y="2039"/>
                </a:cubicBezTo>
                <a:lnTo>
                  <a:pt x="7388" y="2039"/>
                </a:lnTo>
                <a:cubicBezTo>
                  <a:pt x="7388" y="1055"/>
                  <a:pt x="6588" y="255"/>
                  <a:pt x="5603" y="255"/>
                </a:cubicBezTo>
                <a:lnTo>
                  <a:pt x="5603" y="255"/>
                </a:lnTo>
                <a:cubicBezTo>
                  <a:pt x="4619" y="255"/>
                  <a:pt x="3818" y="1055"/>
                  <a:pt x="3818" y="2039"/>
                </a:cubicBezTo>
                <a:lnTo>
                  <a:pt x="3818" y="2039"/>
                </a:lnTo>
                <a:cubicBezTo>
                  <a:pt x="3818" y="3164"/>
                  <a:pt x="2903" y="4079"/>
                  <a:pt x="1778" y="4079"/>
                </a:cubicBezTo>
                <a:lnTo>
                  <a:pt x="1778" y="4079"/>
                </a:lnTo>
                <a:cubicBezTo>
                  <a:pt x="1422" y="4079"/>
                  <a:pt x="1072" y="3986"/>
                  <a:pt x="765" y="3810"/>
                </a:cubicBezTo>
                <a:lnTo>
                  <a:pt x="765" y="3810"/>
                </a:lnTo>
                <a:cubicBezTo>
                  <a:pt x="467" y="3639"/>
                  <a:pt x="215" y="3395"/>
                  <a:pt x="37" y="3102"/>
                </a:cubicBezTo>
                <a:lnTo>
                  <a:pt x="37" y="3102"/>
                </a:lnTo>
                <a:cubicBezTo>
                  <a:pt x="0" y="3042"/>
                  <a:pt x="19" y="2963"/>
                  <a:pt x="79" y="2927"/>
                </a:cubicBezTo>
                <a:lnTo>
                  <a:pt x="79" y="2927"/>
                </a:lnTo>
                <a:cubicBezTo>
                  <a:pt x="139" y="2890"/>
                  <a:pt x="217" y="2909"/>
                  <a:pt x="254" y="2969"/>
                </a:cubicBezTo>
                <a:lnTo>
                  <a:pt x="254" y="2969"/>
                </a:lnTo>
                <a:cubicBezTo>
                  <a:pt x="410" y="3225"/>
                  <a:pt x="631" y="3440"/>
                  <a:pt x="892" y="3589"/>
                </a:cubicBezTo>
                <a:lnTo>
                  <a:pt x="892" y="3589"/>
                </a:lnTo>
                <a:cubicBezTo>
                  <a:pt x="1160" y="3743"/>
                  <a:pt x="1467" y="3825"/>
                  <a:pt x="1778" y="3825"/>
                </a:cubicBezTo>
                <a:lnTo>
                  <a:pt x="1778" y="3825"/>
                </a:lnTo>
                <a:cubicBezTo>
                  <a:pt x="2762" y="3825"/>
                  <a:pt x="3564" y="3024"/>
                  <a:pt x="3564" y="2039"/>
                </a:cubicBezTo>
                <a:lnTo>
                  <a:pt x="3564" y="2039"/>
                </a:lnTo>
                <a:cubicBezTo>
                  <a:pt x="3564" y="915"/>
                  <a:pt x="4478" y="0"/>
                  <a:pt x="5603" y="0"/>
                </a:cubicBezTo>
                <a:lnTo>
                  <a:pt x="5603" y="0"/>
                </a:lnTo>
                <a:cubicBezTo>
                  <a:pt x="6728" y="0"/>
                  <a:pt x="7643" y="915"/>
                  <a:pt x="7643" y="2039"/>
                </a:cubicBezTo>
                <a:lnTo>
                  <a:pt x="7643" y="2039"/>
                </a:lnTo>
                <a:cubicBezTo>
                  <a:pt x="7643" y="3164"/>
                  <a:pt x="6728" y="4079"/>
                  <a:pt x="5603" y="4079"/>
                </a:cubicBezTo>
              </a:path>
            </a:pathLst>
          </a:custGeom>
          <a:gradFill>
            <a:gsLst>
              <a:gs pos="0">
                <a:schemeClr val="accent3"/>
              </a:gs>
              <a:gs pos="0">
                <a:schemeClr val="accent3"/>
              </a:gs>
              <a:gs pos="100000">
                <a:schemeClr val="accent4"/>
              </a:gs>
            </a:gsLst>
            <a:lin ang="18900000" scaled="0"/>
          </a:gradFill>
          <a:ln>
            <a:noFill/>
          </a:ln>
          <a:effectLst/>
        </p:spPr>
        <p:txBody>
          <a:bodyPr wrap="none" anchor="ctr"/>
          <a:lstStyle/>
          <a:p>
            <a:endParaRPr lang="en-US"/>
          </a:p>
        </p:txBody>
      </p:sp>
    </p:spTree>
    <p:extLst>
      <p:ext uri="{BB962C8B-B14F-4D97-AF65-F5344CB8AC3E}">
        <p14:creationId xmlns:p14="http://schemas.microsoft.com/office/powerpoint/2010/main" val="276340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10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21" grpId="0"/>
      <p:bldP spid="38" grpId="0" animBg="1"/>
      <p:bldP spid="3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fly populations – adult flies</a:t>
            </a:r>
          </a:p>
        </p:txBody>
      </p:sp>
      <p:pic>
        <p:nvPicPr>
          <p:cNvPr id="11" name="Picture 10" descr="A picture containing insect&#10;&#10;Description automatically generated">
            <a:extLst>
              <a:ext uri="{FF2B5EF4-FFF2-40B4-BE49-F238E27FC236}">
                <a16:creationId xmlns:a16="http://schemas.microsoft.com/office/drawing/2014/main" id="{10CD4085-E739-4B3F-A6D9-74E3150CC58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560069" y="983759"/>
            <a:ext cx="4062479" cy="2675547"/>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8EEC71AF-5D10-466F-9EE2-07B0475C994E}"/>
              </a:ext>
            </a:extLst>
          </p:cNvPr>
          <p:cNvSpPr txBox="1"/>
          <p:nvPr/>
        </p:nvSpPr>
        <p:spPr>
          <a:xfrm>
            <a:off x="2165333" y="3659306"/>
            <a:ext cx="4884901" cy="886653"/>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15000"/>
              </a:lnSpc>
              <a:spcAft>
                <a:spcPts val="900"/>
              </a:spcAft>
              <a:tabLst>
                <a:tab pos="218599" algn="l"/>
              </a:tabLst>
            </a:pPr>
            <a:r>
              <a:rPr lang="en-AU" sz="1400" dirty="0">
                <a:effectLst/>
                <a:latin typeface="Calibri" panose="020F0502020204030204" pitchFamily="34" charset="0"/>
                <a:ea typeface="Calibri" panose="020F0502020204030204" pitchFamily="34" charset="0"/>
                <a:cs typeface="Times New Roman" panose="02020603050405020304" pitchFamily="18" charset="0"/>
              </a:rPr>
              <a:t>An adult female (left) and male (right) Australian sheep blowfly</a:t>
            </a:r>
            <a:br>
              <a:rPr lang="en-AU" sz="1050" dirty="0">
                <a:effectLst/>
                <a:latin typeface="Calibri" panose="020F0502020204030204" pitchFamily="34" charset="0"/>
                <a:ea typeface="Calibri" panose="020F0502020204030204" pitchFamily="34" charset="0"/>
                <a:cs typeface="Times New Roman" panose="02020603050405020304" pitchFamily="18" charset="0"/>
              </a:rPr>
            </a:br>
            <a:r>
              <a:rPr lang="en-AU" sz="1050" dirty="0">
                <a:effectLst/>
                <a:latin typeface="Calibri" panose="020F0502020204030204" pitchFamily="34" charset="0"/>
                <a:ea typeface="Calibri" panose="020F0502020204030204" pitchFamily="34" charset="0"/>
                <a:cs typeface="Times New Roman" panose="02020603050405020304" pitchFamily="18" charset="0"/>
              </a:rPr>
              <a:t>Source: J Larsen, L Tyrell and N Andersen, The Mackinnon Project, University of Melbourne, from </a:t>
            </a:r>
            <a:r>
              <a:rPr lang="en-AU" sz="1050" i="1" dirty="0">
                <a:effectLst/>
                <a:latin typeface="Calibri" panose="020F0502020204030204" pitchFamily="34" charset="0"/>
                <a:ea typeface="Calibri" panose="020F0502020204030204" pitchFamily="34" charset="0"/>
                <a:cs typeface="Times New Roman" panose="02020603050405020304" pitchFamily="18" charset="0"/>
              </a:rPr>
              <a:t>Early Season Treatment and </a:t>
            </a:r>
            <a:r>
              <a:rPr lang="en-AU" sz="1050" i="1" dirty="0">
                <a:latin typeface="Calibri" panose="020F0502020204030204" pitchFamily="34" charset="0"/>
                <a:ea typeface="Calibri" panose="020F0502020204030204" pitchFamily="34" charset="0"/>
                <a:cs typeface="Times New Roman" panose="02020603050405020304" pitchFamily="18" charset="0"/>
              </a:rPr>
              <a:t>t</a:t>
            </a:r>
            <a:r>
              <a:rPr lang="en-AU" sz="1050" i="1" dirty="0">
                <a:effectLst/>
                <a:latin typeface="Calibri" panose="020F0502020204030204" pitchFamily="34" charset="0"/>
                <a:ea typeface="Calibri" panose="020F0502020204030204" pitchFamily="34" charset="0"/>
                <a:cs typeface="Times New Roman" panose="02020603050405020304" pitchFamily="18" charset="0"/>
              </a:rPr>
              <a:t>he Control of Breech Strike in </a:t>
            </a:r>
            <a:r>
              <a:rPr lang="en-AU" sz="1050" i="1" dirty="0" err="1">
                <a:effectLst/>
                <a:latin typeface="Calibri" panose="020F0502020204030204" pitchFamily="34" charset="0"/>
                <a:ea typeface="Calibri" panose="020F0502020204030204" pitchFamily="34" charset="0"/>
                <a:cs typeface="Times New Roman" panose="02020603050405020304" pitchFamily="18" charset="0"/>
              </a:rPr>
              <a:t>Unmulesed</a:t>
            </a:r>
            <a:r>
              <a:rPr lang="en-AU" sz="1050" i="1" dirty="0">
                <a:effectLst/>
                <a:latin typeface="Calibri" panose="020F0502020204030204" pitchFamily="34" charset="0"/>
                <a:ea typeface="Calibri" panose="020F0502020204030204" pitchFamily="34" charset="0"/>
                <a:cs typeface="Times New Roman" panose="02020603050405020304" pitchFamily="18" charset="0"/>
              </a:rPr>
              <a:t> Sheep – A National R&amp;D Technical Update </a:t>
            </a:r>
            <a:r>
              <a:rPr lang="en-AU" sz="1050" dirty="0">
                <a:effectLst/>
                <a:latin typeface="Calibri" panose="020F0502020204030204" pitchFamily="34" charset="0"/>
                <a:ea typeface="Calibri" panose="020F0502020204030204" pitchFamily="34" charset="0"/>
                <a:cs typeface="Times New Roman" panose="02020603050405020304" pitchFamily="18" charset="0"/>
              </a:rPr>
              <a:t>(2010), AWI</a:t>
            </a:r>
            <a:endParaRPr lang="en-AU" sz="1013"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99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fly populations - blowfly larvae</a:t>
            </a:r>
          </a:p>
        </p:txBody>
      </p:sp>
      <p:sp>
        <p:nvSpPr>
          <p:cNvPr id="13" name="TextBox 12">
            <a:extLst>
              <a:ext uri="{FF2B5EF4-FFF2-40B4-BE49-F238E27FC236}">
                <a16:creationId xmlns:a16="http://schemas.microsoft.com/office/drawing/2014/main" id="{8EEC71AF-5D10-466F-9EE2-07B0475C994E}"/>
              </a:ext>
            </a:extLst>
          </p:cNvPr>
          <p:cNvSpPr txBox="1"/>
          <p:nvPr/>
        </p:nvSpPr>
        <p:spPr>
          <a:xfrm>
            <a:off x="2132905" y="3720511"/>
            <a:ext cx="4969642" cy="700833"/>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15000"/>
              </a:lnSpc>
              <a:spcAft>
                <a:spcPts val="900"/>
              </a:spcAft>
              <a:tabLst>
                <a:tab pos="218599" algn="l"/>
              </a:tabLst>
            </a:pPr>
            <a:r>
              <a:rPr lang="en-AU" sz="1400" dirty="0">
                <a:effectLst/>
                <a:latin typeface="Calibri" panose="020F0502020204030204" pitchFamily="34" charset="0"/>
                <a:ea typeface="Calibri" panose="020F0502020204030204" pitchFamily="34" charset="0"/>
                <a:cs typeface="Times New Roman" panose="02020603050405020304" pitchFamily="18" charset="0"/>
              </a:rPr>
              <a:t>Various stages of Australian sheep blowfly larvae development</a:t>
            </a:r>
            <a:br>
              <a:rPr lang="en-AU" sz="1050" dirty="0">
                <a:effectLst/>
                <a:latin typeface="Calibri" panose="020F0502020204030204" pitchFamily="34" charset="0"/>
                <a:ea typeface="Calibri" panose="020F0502020204030204" pitchFamily="34" charset="0"/>
                <a:cs typeface="Times New Roman" panose="02020603050405020304" pitchFamily="18" charset="0"/>
              </a:rPr>
            </a:br>
            <a:r>
              <a:rPr lang="en-AU" sz="1050" dirty="0">
                <a:effectLst/>
                <a:latin typeface="Calibri" panose="020F0502020204030204" pitchFamily="34" charset="0"/>
                <a:ea typeface="Calibri" panose="020F0502020204030204" pitchFamily="34" charset="0"/>
                <a:cs typeface="Times New Roman" panose="02020603050405020304" pitchFamily="18" charset="0"/>
              </a:rPr>
              <a:t>Source: S De Cat and J Larsen, The Mackinnon Project, University of Melbourne,</a:t>
            </a:r>
            <a:br>
              <a:rPr lang="en-AU" sz="1050" dirty="0">
                <a:effectLst/>
                <a:latin typeface="Calibri" panose="020F0502020204030204" pitchFamily="34" charset="0"/>
                <a:ea typeface="Calibri" panose="020F0502020204030204" pitchFamily="34" charset="0"/>
                <a:cs typeface="Times New Roman" panose="02020603050405020304" pitchFamily="18" charset="0"/>
              </a:rPr>
            </a:br>
            <a:r>
              <a:rPr lang="en-AU" sz="1050" dirty="0">
                <a:effectLst/>
                <a:latin typeface="Calibri" panose="020F0502020204030204" pitchFamily="34" charset="0"/>
                <a:ea typeface="Calibri" panose="020F0502020204030204" pitchFamily="34" charset="0"/>
                <a:cs typeface="Times New Roman" panose="02020603050405020304" pitchFamily="18" charset="0"/>
              </a:rPr>
              <a:t>from </a:t>
            </a:r>
            <a:r>
              <a:rPr lang="en-AU" sz="1050" i="1" dirty="0">
                <a:effectLst/>
                <a:latin typeface="Calibri" panose="020F0502020204030204" pitchFamily="34" charset="0"/>
                <a:ea typeface="Calibri" panose="020F0502020204030204" pitchFamily="34" charset="0"/>
                <a:cs typeface="Times New Roman" panose="02020603050405020304" pitchFamily="18" charset="0"/>
              </a:rPr>
              <a:t>Managing Breech Flystrike</a:t>
            </a:r>
            <a:r>
              <a:rPr lang="en-AU" sz="1050" dirty="0">
                <a:effectLst/>
                <a:latin typeface="Calibri" panose="020F0502020204030204" pitchFamily="34" charset="0"/>
                <a:ea typeface="Calibri" panose="020F0502020204030204" pitchFamily="34" charset="0"/>
                <a:cs typeface="Times New Roman" panose="02020603050405020304" pitchFamily="18" charset="0"/>
              </a:rPr>
              <a:t> (2019), AWI</a:t>
            </a:r>
          </a:p>
        </p:txBody>
      </p:sp>
      <p:pic>
        <p:nvPicPr>
          <p:cNvPr id="9" name="Picture 8" descr="A picture containing insect&#10;&#10;Description automatically generated">
            <a:extLst>
              <a:ext uri="{FF2B5EF4-FFF2-40B4-BE49-F238E27FC236}">
                <a16:creationId xmlns:a16="http://schemas.microsoft.com/office/drawing/2014/main" id="{7D8419E2-1658-44D2-96E4-82968E25DB1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538149" y="1090346"/>
            <a:ext cx="4067701" cy="2630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9975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conditions required for flystrike</a:t>
            </a:r>
          </a:p>
        </p:txBody>
      </p:sp>
      <p:sp>
        <p:nvSpPr>
          <p:cNvPr id="21" name="Content Placeholder 2">
            <a:extLst>
              <a:ext uri="{FF2B5EF4-FFF2-40B4-BE49-F238E27FC236}">
                <a16:creationId xmlns:a16="http://schemas.microsoft.com/office/drawing/2014/main" id="{7CBDC746-25CC-4ABF-8566-01812D18E148}"/>
              </a:ext>
            </a:extLst>
          </p:cNvPr>
          <p:cNvSpPr txBox="1">
            <a:spLocks/>
          </p:cNvSpPr>
          <p:nvPr/>
        </p:nvSpPr>
        <p:spPr>
          <a:xfrm>
            <a:off x="1526010" y="1228972"/>
            <a:ext cx="2622840" cy="709235"/>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3600"/>
              </a:spcAft>
              <a:buFont typeface="Arial" panose="020B0604020202020204" pitchFamily="34" charset="0"/>
              <a:buNone/>
              <a:tabLst>
                <a:tab pos="218599" algn="l"/>
                <a:tab pos="488633" algn="l"/>
              </a:tabLst>
            </a:pPr>
            <a:r>
              <a:rPr lang="en-AU" sz="1800" dirty="0"/>
              <a:t>              MONITOR STRIKE             </a:t>
            </a:r>
            <a:br>
              <a:rPr lang="en-AU" sz="1800" dirty="0"/>
            </a:br>
            <a:r>
              <a:rPr lang="en-AU" sz="1800" dirty="0"/>
              <a:t>                          IN SHEEP   </a:t>
            </a:r>
          </a:p>
        </p:txBody>
      </p:sp>
      <p:grpSp>
        <p:nvGrpSpPr>
          <p:cNvPr id="23" name="Group 22">
            <a:extLst>
              <a:ext uri="{FF2B5EF4-FFF2-40B4-BE49-F238E27FC236}">
                <a16:creationId xmlns:a16="http://schemas.microsoft.com/office/drawing/2014/main" id="{CF12D269-9CAC-4070-BBE9-71252ED83C22}"/>
              </a:ext>
            </a:extLst>
          </p:cNvPr>
          <p:cNvGrpSpPr/>
          <p:nvPr/>
        </p:nvGrpSpPr>
        <p:grpSpPr>
          <a:xfrm>
            <a:off x="2861836" y="883500"/>
            <a:ext cx="3465421" cy="3025078"/>
            <a:chOff x="3631475" y="1390086"/>
            <a:chExt cx="5093207" cy="4446025"/>
          </a:xfrm>
        </p:grpSpPr>
        <p:sp>
          <p:nvSpPr>
            <p:cNvPr id="29" name="Фигура">
              <a:extLst>
                <a:ext uri="{FF2B5EF4-FFF2-40B4-BE49-F238E27FC236}">
                  <a16:creationId xmlns:a16="http://schemas.microsoft.com/office/drawing/2014/main" id="{73A981D7-7BC3-49BC-8210-A2BE009AE7DD}"/>
                </a:ext>
              </a:extLst>
            </p:cNvPr>
            <p:cNvSpPr/>
            <p:nvPr/>
          </p:nvSpPr>
          <p:spPr bwMode="auto">
            <a:xfrm>
              <a:off x="3631475" y="3778149"/>
              <a:ext cx="4698770" cy="2057962"/>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0" name="Фигура">
              <a:extLst>
                <a:ext uri="{FF2B5EF4-FFF2-40B4-BE49-F238E27FC236}">
                  <a16:creationId xmlns:a16="http://schemas.microsoft.com/office/drawing/2014/main" id="{E03D3C65-85A2-4917-A119-AF7AE05242FF}"/>
                </a:ext>
              </a:extLst>
            </p:cNvPr>
            <p:cNvSpPr>
              <a:spLocks/>
            </p:cNvSpPr>
            <p:nvPr/>
          </p:nvSpPr>
          <p:spPr bwMode="auto">
            <a:xfrm>
              <a:off x="3705614" y="1390086"/>
              <a:ext cx="3184789" cy="411092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1" name="Фигура">
              <a:extLst>
                <a:ext uri="{FF2B5EF4-FFF2-40B4-BE49-F238E27FC236}">
                  <a16:creationId xmlns:a16="http://schemas.microsoft.com/office/drawing/2014/main" id="{377FC13F-EB7E-455B-93A2-ECD68E3B0E64}"/>
                </a:ext>
              </a:extLst>
            </p:cNvPr>
            <p:cNvSpPr/>
            <p:nvPr/>
          </p:nvSpPr>
          <p:spPr bwMode="auto">
            <a:xfrm>
              <a:off x="5958266" y="1685722"/>
              <a:ext cx="2766416" cy="4122051"/>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grpSp>
      <p:sp>
        <p:nvSpPr>
          <p:cNvPr id="37" name="Content Placeholder 2">
            <a:extLst>
              <a:ext uri="{FF2B5EF4-FFF2-40B4-BE49-F238E27FC236}">
                <a16:creationId xmlns:a16="http://schemas.microsoft.com/office/drawing/2014/main" id="{5D42B8DB-3434-4E6A-B77D-216C38A9F63B}"/>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MONITOR FLY</a:t>
            </a:r>
            <a:br>
              <a:rPr lang="en-AU" sz="1800" dirty="0"/>
            </a:br>
            <a:r>
              <a:rPr lang="en-AU" sz="1800" dirty="0"/>
              <a:t>  POPULATIONS</a:t>
            </a:r>
          </a:p>
        </p:txBody>
      </p:sp>
      <p:sp>
        <p:nvSpPr>
          <p:cNvPr id="38" name="Content Placeholder 2">
            <a:extLst>
              <a:ext uri="{FF2B5EF4-FFF2-40B4-BE49-F238E27FC236}">
                <a16:creationId xmlns:a16="http://schemas.microsoft.com/office/drawing/2014/main" id="{FBD86F1F-ED8A-47BE-A9BD-FBA616BE6771}"/>
              </a:ext>
            </a:extLst>
          </p:cNvPr>
          <p:cNvSpPr txBox="1">
            <a:spLocks/>
          </p:cNvSpPr>
          <p:nvPr/>
        </p:nvSpPr>
        <p:spPr>
          <a:xfrm>
            <a:off x="2948399"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MONITOR WEATHER CONDITIONS</a:t>
            </a:r>
          </a:p>
        </p:txBody>
      </p:sp>
      <p:grpSp>
        <p:nvGrpSpPr>
          <p:cNvPr id="39" name="Group 38">
            <a:extLst>
              <a:ext uri="{FF2B5EF4-FFF2-40B4-BE49-F238E27FC236}">
                <a16:creationId xmlns:a16="http://schemas.microsoft.com/office/drawing/2014/main" id="{BE287395-78BC-4D6F-87F1-F575C13FB0C7}"/>
              </a:ext>
            </a:extLst>
          </p:cNvPr>
          <p:cNvGrpSpPr/>
          <p:nvPr/>
        </p:nvGrpSpPr>
        <p:grpSpPr>
          <a:xfrm>
            <a:off x="4065950" y="981091"/>
            <a:ext cx="457200" cy="457200"/>
            <a:chOff x="3898920" y="1400097"/>
            <a:chExt cx="457200" cy="457200"/>
          </a:xfrm>
        </p:grpSpPr>
        <p:sp>
          <p:nvSpPr>
            <p:cNvPr id="40" name="Oval 39">
              <a:extLst>
                <a:ext uri="{FF2B5EF4-FFF2-40B4-BE49-F238E27FC236}">
                  <a16:creationId xmlns:a16="http://schemas.microsoft.com/office/drawing/2014/main" id="{4F5F0233-0126-4A90-A242-FF9D841DE366}"/>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1" name="Graphic 40" descr="Checkmark with solid fill">
              <a:extLst>
                <a:ext uri="{FF2B5EF4-FFF2-40B4-BE49-F238E27FC236}">
                  <a16:creationId xmlns:a16="http://schemas.microsoft.com/office/drawing/2014/main" id="{42680A68-B3AE-4C84-AFC4-DE3A7F9DC7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grpSp>
        <p:nvGrpSpPr>
          <p:cNvPr id="42" name="Group 41">
            <a:extLst>
              <a:ext uri="{FF2B5EF4-FFF2-40B4-BE49-F238E27FC236}">
                <a16:creationId xmlns:a16="http://schemas.microsoft.com/office/drawing/2014/main" id="{45E399C0-DBE8-491E-B357-6AE2FADAA226}"/>
              </a:ext>
            </a:extLst>
          </p:cNvPr>
          <p:cNvGrpSpPr/>
          <p:nvPr/>
        </p:nvGrpSpPr>
        <p:grpSpPr>
          <a:xfrm>
            <a:off x="5399247" y="2233249"/>
            <a:ext cx="457200" cy="457200"/>
            <a:chOff x="3898920" y="1400097"/>
            <a:chExt cx="457200" cy="457200"/>
          </a:xfrm>
        </p:grpSpPr>
        <p:sp>
          <p:nvSpPr>
            <p:cNvPr id="43" name="Oval 42">
              <a:extLst>
                <a:ext uri="{FF2B5EF4-FFF2-40B4-BE49-F238E27FC236}">
                  <a16:creationId xmlns:a16="http://schemas.microsoft.com/office/drawing/2014/main" id="{FB4F8BC4-C014-442F-8A93-D1B6C5C7A4BB}"/>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4" name="Graphic 43" descr="Checkmark with solid fill">
              <a:extLst>
                <a:ext uri="{FF2B5EF4-FFF2-40B4-BE49-F238E27FC236}">
                  <a16:creationId xmlns:a16="http://schemas.microsoft.com/office/drawing/2014/main" id="{29F7E3A6-AEDD-4203-A591-21B37975A3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pic>
        <p:nvPicPr>
          <p:cNvPr id="22" name="Picture 21">
            <a:extLst>
              <a:ext uri="{FF2B5EF4-FFF2-40B4-BE49-F238E27FC236}">
                <a16:creationId xmlns:a16="http://schemas.microsoft.com/office/drawing/2014/main" id="{4D0944ED-5757-AF34-533C-28BFA87B4A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080" b="24601"/>
          <a:stretch/>
        </p:blipFill>
        <p:spPr>
          <a:xfrm>
            <a:off x="4135084" y="1582085"/>
            <a:ext cx="654082" cy="475014"/>
          </a:xfrm>
          <a:prstGeom prst="rect">
            <a:avLst/>
          </a:prstGeom>
        </p:spPr>
      </p:pic>
      <p:pic>
        <p:nvPicPr>
          <p:cNvPr id="24" name="Picture 23" descr="A picture containing text, scissors&#10;&#10;Description automatically generated">
            <a:extLst>
              <a:ext uri="{FF2B5EF4-FFF2-40B4-BE49-F238E27FC236}">
                <a16:creationId xmlns:a16="http://schemas.microsoft.com/office/drawing/2014/main" id="{14DFA495-7E78-741E-2896-8CBB00EA81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039" b="13685"/>
          <a:stretch/>
        </p:blipFill>
        <p:spPr>
          <a:xfrm>
            <a:off x="5163706" y="2907824"/>
            <a:ext cx="673073" cy="688414"/>
          </a:xfrm>
          <a:prstGeom prst="rect">
            <a:avLst/>
          </a:prstGeom>
        </p:spPr>
      </p:pic>
      <p:pic>
        <p:nvPicPr>
          <p:cNvPr id="25" name="Picture 24" descr="Icon&#10;&#10;Description automatically generated">
            <a:extLst>
              <a:ext uri="{FF2B5EF4-FFF2-40B4-BE49-F238E27FC236}">
                <a16:creationId xmlns:a16="http://schemas.microsoft.com/office/drawing/2014/main" id="{894021E4-4681-B8D8-BCE6-D01520AB53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1068" b="21068"/>
          <a:stretch/>
        </p:blipFill>
        <p:spPr>
          <a:xfrm>
            <a:off x="3400233" y="3209266"/>
            <a:ext cx="714804" cy="585311"/>
          </a:xfrm>
          <a:prstGeom prst="rect">
            <a:avLst/>
          </a:prstGeom>
        </p:spPr>
      </p:pic>
    </p:spTree>
    <p:extLst>
      <p:ext uri="{BB962C8B-B14F-4D97-AF65-F5344CB8AC3E}">
        <p14:creationId xmlns:p14="http://schemas.microsoft.com/office/powerpoint/2010/main" val="577965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535A477-6028-40CE-B56F-08000B18532F}"/>
              </a:ext>
            </a:extLst>
          </p:cNvPr>
          <p:cNvSpPr>
            <a:spLocks noGrp="1"/>
          </p:cNvSpPr>
          <p:nvPr>
            <p:ph type="title"/>
          </p:nvPr>
        </p:nvSpPr>
        <p:spPr>
          <a:xfrm>
            <a:off x="184472" y="145210"/>
            <a:ext cx="7886700" cy="507831"/>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Monitor weather conditions</a:t>
            </a:r>
          </a:p>
        </p:txBody>
      </p:sp>
      <p:sp>
        <p:nvSpPr>
          <p:cNvPr id="24" name="Rectangle 23">
            <a:extLst>
              <a:ext uri="{FF2B5EF4-FFF2-40B4-BE49-F238E27FC236}">
                <a16:creationId xmlns:a16="http://schemas.microsoft.com/office/drawing/2014/main" id="{90DF739A-4314-539A-092F-AC51D711F6FD}"/>
              </a:ext>
            </a:extLst>
          </p:cNvPr>
          <p:cNvSpPr/>
          <p:nvPr/>
        </p:nvSpPr>
        <p:spPr>
          <a:xfrm>
            <a:off x="706578" y="3889324"/>
            <a:ext cx="7643903"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6" name="TextBox 25">
            <a:extLst>
              <a:ext uri="{FF2B5EF4-FFF2-40B4-BE49-F238E27FC236}">
                <a16:creationId xmlns:a16="http://schemas.microsoft.com/office/drawing/2014/main" id="{6816F571-FE14-68C8-0F45-13B4E40EC728}"/>
              </a:ext>
            </a:extLst>
          </p:cNvPr>
          <p:cNvSpPr txBox="1"/>
          <p:nvPr/>
        </p:nvSpPr>
        <p:spPr>
          <a:xfrm>
            <a:off x="1459980" y="4037273"/>
            <a:ext cx="6815460" cy="415498"/>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tabLst>
                <a:tab pos="218599" algn="l"/>
                <a:tab pos="488633" algn="l"/>
              </a:tabLst>
            </a:pPr>
            <a:r>
              <a:rPr lang="en-AU" sz="2100" dirty="0">
                <a:solidFill>
                  <a:srgbClr val="C00000"/>
                </a:solidFill>
              </a:rPr>
              <a:t>Monitor sheep carefully when favourable conditions occur</a:t>
            </a:r>
            <a:endParaRPr lang="en-AU" sz="2100" dirty="0"/>
          </a:p>
        </p:txBody>
      </p:sp>
      <p:pic>
        <p:nvPicPr>
          <p:cNvPr id="28" name="Graphic 27" descr="Warning outline">
            <a:extLst>
              <a:ext uri="{FF2B5EF4-FFF2-40B4-BE49-F238E27FC236}">
                <a16:creationId xmlns:a16="http://schemas.microsoft.com/office/drawing/2014/main" id="{03BAA563-E0AF-5EDA-BE5D-A447A897CC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5413" y="3934026"/>
            <a:ext cx="581297" cy="581297"/>
          </a:xfrm>
          <a:prstGeom prst="rect">
            <a:avLst/>
          </a:prstGeom>
        </p:spPr>
      </p:pic>
      <p:grpSp>
        <p:nvGrpSpPr>
          <p:cNvPr id="11" name="Group 10">
            <a:extLst>
              <a:ext uri="{FF2B5EF4-FFF2-40B4-BE49-F238E27FC236}">
                <a16:creationId xmlns:a16="http://schemas.microsoft.com/office/drawing/2014/main" id="{CE43C424-D789-63B1-B214-1B983063898D}"/>
              </a:ext>
            </a:extLst>
          </p:cNvPr>
          <p:cNvGrpSpPr/>
          <p:nvPr/>
        </p:nvGrpSpPr>
        <p:grpSpPr>
          <a:xfrm>
            <a:off x="1866190" y="838002"/>
            <a:ext cx="5324678" cy="2866360"/>
            <a:chOff x="1062870" y="790005"/>
            <a:chExt cx="6843392" cy="3683908"/>
          </a:xfrm>
        </p:grpSpPr>
        <p:sp>
          <p:nvSpPr>
            <p:cNvPr id="2" name="Content Placeholder 2">
              <a:extLst>
                <a:ext uri="{FF2B5EF4-FFF2-40B4-BE49-F238E27FC236}">
                  <a16:creationId xmlns:a16="http://schemas.microsoft.com/office/drawing/2014/main" id="{89943D6C-F37D-4FEE-65D8-43579D7C9AFE}"/>
                </a:ext>
              </a:extLst>
            </p:cNvPr>
            <p:cNvSpPr txBox="1">
              <a:spLocks/>
            </p:cNvSpPr>
            <p:nvPr/>
          </p:nvSpPr>
          <p:spPr>
            <a:xfrm>
              <a:off x="1062870" y="798897"/>
              <a:ext cx="1986607" cy="1554196"/>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lvl="0" indent="0" algn="ctr">
                <a:buNone/>
                <a:tabLst>
                  <a:tab pos="218599" algn="l"/>
                  <a:tab pos="488633" algn="l"/>
                </a:tabLst>
              </a:pPr>
              <a:r>
                <a:rPr lang="en-AU" sz="1600" dirty="0">
                  <a:latin typeface="+mj-lt"/>
                  <a:cs typeface="Times New Roman" panose="02020603050405020304" pitchFamily="18" charset="0"/>
                </a:rPr>
                <a:t>WARM</a:t>
              </a:r>
            </a:p>
            <a:p>
              <a:pPr marL="0" lvl="0" indent="0" algn="ctr">
                <a:spcAft>
                  <a:spcPts val="600"/>
                </a:spcAft>
                <a:buNone/>
                <a:tabLst>
                  <a:tab pos="218599" algn="l"/>
                  <a:tab pos="488633" algn="l"/>
                </a:tabLst>
              </a:pPr>
              <a:r>
                <a:rPr lang="en-AU" sz="1400" dirty="0">
                  <a:latin typeface="+mj-lt"/>
                  <a:ea typeface="Calibri" panose="020F0502020204030204" pitchFamily="34" charset="0"/>
                  <a:cs typeface="Times New Roman" panose="02020603050405020304" pitchFamily="18" charset="0"/>
                </a:rPr>
                <a:t>T</a:t>
              </a:r>
              <a:r>
                <a:rPr lang="en-AU" sz="1400" dirty="0">
                  <a:effectLst/>
                  <a:latin typeface="+mj-lt"/>
                  <a:ea typeface="Calibri" panose="020F0502020204030204" pitchFamily="34" charset="0"/>
                  <a:cs typeface="Times New Roman" panose="02020603050405020304" pitchFamily="18" charset="0"/>
                </a:rPr>
                <a:t>emperatures</a:t>
              </a:r>
              <a:br>
                <a:rPr lang="en-AU" sz="1400" dirty="0">
                  <a:effectLst/>
                  <a:latin typeface="+mj-lt"/>
                  <a:ea typeface="Calibri" panose="020F0502020204030204" pitchFamily="34" charset="0"/>
                  <a:cs typeface="Times New Roman" panose="02020603050405020304" pitchFamily="18" charset="0"/>
                </a:rPr>
              </a:br>
              <a:r>
                <a:rPr lang="en-AU" sz="1400" dirty="0">
                  <a:effectLst/>
                  <a:latin typeface="+mj-lt"/>
                  <a:ea typeface="Calibri" panose="020F0502020204030204" pitchFamily="34" charset="0"/>
                  <a:cs typeface="Times New Roman" panose="02020603050405020304" pitchFamily="18" charset="0"/>
                </a:rPr>
                <a:t>Soil: Above </a:t>
              </a:r>
              <a:r>
                <a:rPr lang="en-AU" sz="1400" dirty="0" err="1">
                  <a:effectLst/>
                  <a:latin typeface="+mj-lt"/>
                  <a:ea typeface="Calibri" panose="020F0502020204030204" pitchFamily="34" charset="0"/>
                  <a:cs typeface="Times New Roman" panose="02020603050405020304" pitchFamily="18" charset="0"/>
                </a:rPr>
                <a:t>15</a:t>
              </a:r>
              <a:r>
                <a:rPr lang="en-AU" sz="1400" baseline="30000" dirty="0" err="1">
                  <a:effectLst/>
                  <a:latin typeface="+mj-lt"/>
                  <a:ea typeface="Calibri" panose="020F0502020204030204" pitchFamily="34" charset="0"/>
                  <a:cs typeface="Times New Roman" panose="02020603050405020304" pitchFamily="18" charset="0"/>
                </a:rPr>
                <a:t>o</a:t>
              </a:r>
              <a:r>
                <a:rPr lang="en-AU" sz="1400" dirty="0" err="1">
                  <a:effectLst/>
                  <a:latin typeface="+mj-lt"/>
                  <a:ea typeface="Calibri" panose="020F0502020204030204" pitchFamily="34" charset="0"/>
                  <a:cs typeface="Times New Roman" panose="02020603050405020304" pitchFamily="18" charset="0"/>
                </a:rPr>
                <a:t>C</a:t>
              </a:r>
              <a:br>
                <a:rPr lang="en-AU" sz="1400" dirty="0">
                  <a:effectLst/>
                  <a:latin typeface="+mj-lt"/>
                  <a:ea typeface="Calibri" panose="020F0502020204030204" pitchFamily="34" charset="0"/>
                  <a:cs typeface="Times New Roman" panose="02020603050405020304" pitchFamily="18" charset="0"/>
                </a:rPr>
              </a:br>
              <a:r>
                <a:rPr lang="en-AU" sz="1400" dirty="0">
                  <a:effectLst/>
                  <a:latin typeface="+mj-lt"/>
                  <a:ea typeface="Calibri" panose="020F0502020204030204" pitchFamily="34" charset="0"/>
                  <a:cs typeface="Times New Roman" panose="02020603050405020304" pitchFamily="18" charset="0"/>
                </a:rPr>
                <a:t>Ambient:</a:t>
              </a:r>
              <a:br>
                <a:rPr lang="en-AU" sz="1400" dirty="0">
                  <a:effectLst/>
                  <a:latin typeface="+mj-lt"/>
                  <a:ea typeface="Calibri" panose="020F0502020204030204" pitchFamily="34" charset="0"/>
                  <a:cs typeface="Times New Roman" panose="02020603050405020304" pitchFamily="18" charset="0"/>
                </a:rPr>
              </a:br>
              <a:r>
                <a:rPr lang="en-AU" sz="1400" dirty="0">
                  <a:effectLst/>
                  <a:latin typeface="+mj-lt"/>
                  <a:ea typeface="Calibri" panose="020F0502020204030204" pitchFamily="34" charset="0"/>
                  <a:cs typeface="Times New Roman" panose="02020603050405020304" pitchFamily="18" charset="0"/>
                </a:rPr>
                <a:t>17-</a:t>
              </a:r>
              <a:r>
                <a:rPr lang="en-AU" sz="1400" dirty="0" err="1">
                  <a:effectLst/>
                  <a:latin typeface="+mj-lt"/>
                  <a:ea typeface="Calibri" panose="020F0502020204030204" pitchFamily="34" charset="0"/>
                  <a:cs typeface="Times New Roman" panose="02020603050405020304" pitchFamily="18" charset="0"/>
                </a:rPr>
                <a:t>38</a:t>
              </a:r>
              <a:r>
                <a:rPr lang="en-AU" sz="1400" baseline="30000" dirty="0" err="1">
                  <a:effectLst/>
                  <a:latin typeface="+mj-lt"/>
                  <a:ea typeface="Calibri" panose="020F0502020204030204" pitchFamily="34" charset="0"/>
                  <a:cs typeface="Times New Roman" panose="02020603050405020304" pitchFamily="18" charset="0"/>
                </a:rPr>
                <a:t>o</a:t>
              </a:r>
              <a:r>
                <a:rPr lang="en-AU" sz="1400" dirty="0" err="1">
                  <a:effectLst/>
                  <a:latin typeface="+mj-lt"/>
                  <a:ea typeface="Calibri" panose="020F0502020204030204" pitchFamily="34" charset="0"/>
                  <a:cs typeface="Times New Roman" panose="02020603050405020304" pitchFamily="18" charset="0"/>
                </a:rPr>
                <a:t>C</a:t>
              </a:r>
              <a:endParaRPr lang="en-AU" sz="14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58014AC-E706-646D-E044-20BD0750F5C4}"/>
                </a:ext>
              </a:extLst>
            </p:cNvPr>
            <p:cNvSpPr txBox="1"/>
            <p:nvPr/>
          </p:nvSpPr>
          <p:spPr>
            <a:xfrm>
              <a:off x="5905810" y="790623"/>
              <a:ext cx="1986606" cy="1463576"/>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600" dirty="0">
                  <a:latin typeface="+mj-lt"/>
                  <a:ea typeface="Calibri" panose="020F0502020204030204" pitchFamily="34" charset="0"/>
                  <a:cs typeface="Times New Roman" panose="02020603050405020304" pitchFamily="18" charset="0"/>
                </a:rPr>
                <a:t>CALM</a:t>
              </a:r>
              <a:endParaRPr lang="en-AU" sz="1400" dirty="0">
                <a:latin typeface="+mj-lt"/>
                <a:ea typeface="Calibri" panose="020F0502020204030204" pitchFamily="34" charset="0"/>
                <a:cs typeface="Times New Roman" panose="02020603050405020304" pitchFamily="18" charset="0"/>
              </a:endParaRPr>
            </a:p>
            <a:p>
              <a:pPr algn="ctr"/>
              <a:r>
                <a:rPr lang="en-AU" sz="1400" dirty="0">
                  <a:latin typeface="+mj-lt"/>
                  <a:ea typeface="Calibri" panose="020F0502020204030204" pitchFamily="34" charset="0"/>
                  <a:cs typeface="Times New Roman" panose="02020603050405020304" pitchFamily="18" charset="0"/>
                </a:rPr>
                <a:t>Wind speed </a:t>
              </a:r>
              <a:br>
                <a:rPr lang="en-AU" sz="1400" dirty="0">
                  <a:latin typeface="+mj-lt"/>
                  <a:ea typeface="Calibri" panose="020F0502020204030204" pitchFamily="34" charset="0"/>
                  <a:cs typeface="Times New Roman" panose="02020603050405020304" pitchFamily="18" charset="0"/>
                </a:rPr>
              </a:br>
              <a:r>
                <a:rPr lang="en-AU" sz="1400" dirty="0">
                  <a:latin typeface="+mj-lt"/>
                  <a:ea typeface="Calibri" panose="020F0502020204030204" pitchFamily="34" charset="0"/>
                  <a:cs typeface="Times New Roman" panose="02020603050405020304" pitchFamily="18" charset="0"/>
                </a:rPr>
                <a:t>under </a:t>
              </a:r>
              <a:r>
                <a:rPr lang="en-AU" sz="1400" dirty="0" err="1">
                  <a:latin typeface="+mj-lt"/>
                  <a:ea typeface="Calibri" panose="020F0502020204030204" pitchFamily="34" charset="0"/>
                  <a:cs typeface="Times New Roman" panose="02020603050405020304" pitchFamily="18" charset="0"/>
                </a:rPr>
                <a:t>9km</a:t>
              </a:r>
              <a:r>
                <a:rPr lang="en-AU" sz="1400" dirty="0">
                  <a:latin typeface="+mj-lt"/>
                  <a:ea typeface="Calibri" panose="020F0502020204030204" pitchFamily="34" charset="0"/>
                  <a:cs typeface="Times New Roman" panose="02020603050405020304" pitchFamily="18" charset="0"/>
                </a:rPr>
                <a:t>/h </a:t>
              </a:r>
              <a:r>
                <a:rPr lang="en-AU" sz="1200" dirty="0">
                  <a:latin typeface="+mj-lt"/>
                  <a:ea typeface="Calibri" panose="020F0502020204030204" pitchFamily="34" charset="0"/>
                  <a:cs typeface="Times New Roman" panose="02020603050405020304" pitchFamily="18" charset="0"/>
                </a:rPr>
                <a:t>(activity stops above </a:t>
              </a:r>
              <a:r>
                <a:rPr lang="en-AU" sz="1200" dirty="0" err="1">
                  <a:latin typeface="+mj-lt"/>
                  <a:ea typeface="Calibri" panose="020F0502020204030204" pitchFamily="34" charset="0"/>
                  <a:cs typeface="Times New Roman" panose="02020603050405020304" pitchFamily="18" charset="0"/>
                </a:rPr>
                <a:t>30km</a:t>
              </a:r>
              <a:r>
                <a:rPr lang="en-AU" sz="1200" dirty="0">
                  <a:latin typeface="+mj-lt"/>
                  <a:ea typeface="Calibri" panose="020F0502020204030204" pitchFamily="34" charset="0"/>
                  <a:cs typeface="Times New Roman" panose="02020603050405020304" pitchFamily="18" charset="0"/>
                </a:rPr>
                <a:t>/h)</a:t>
              </a:r>
              <a:endParaRPr lang="en-AU" sz="1400" dirty="0">
                <a:latin typeface="+mj-lt"/>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76570F83-6DE0-4779-BFBC-2BFD84C8311A}"/>
                </a:ext>
              </a:extLst>
            </p:cNvPr>
            <p:cNvSpPr txBox="1">
              <a:spLocks/>
            </p:cNvSpPr>
            <p:nvPr/>
          </p:nvSpPr>
          <p:spPr>
            <a:xfrm>
              <a:off x="3481976" y="800541"/>
              <a:ext cx="1986607" cy="155255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1600" dirty="0">
                  <a:latin typeface="+mj-lt"/>
                  <a:ea typeface="Calibri" panose="020F0502020204030204" pitchFamily="34" charset="0"/>
                  <a:cs typeface="Times New Roman" panose="02020603050405020304" pitchFamily="18" charset="0"/>
                </a:rPr>
                <a:t>WET</a:t>
              </a:r>
              <a:endParaRPr lang="en-AU" sz="1400" dirty="0">
                <a:latin typeface="+mj-lt"/>
                <a:ea typeface="Calibri" panose="020F0502020204030204" pitchFamily="34" charset="0"/>
                <a:cs typeface="Times New Roman" panose="02020603050405020304" pitchFamily="18" charset="0"/>
              </a:endParaRPr>
            </a:p>
            <a:p>
              <a:pPr algn="ctr"/>
              <a:r>
                <a:rPr lang="en-AU" sz="1400" dirty="0">
                  <a:latin typeface="+mj-lt"/>
                  <a:ea typeface="Calibri" panose="020F0502020204030204" pitchFamily="34" charset="0"/>
                  <a:cs typeface="Times New Roman" panose="02020603050405020304" pitchFamily="18" charset="0"/>
                </a:rPr>
                <a:t>Regular and consistent</a:t>
              </a:r>
              <a:br>
                <a:rPr lang="en-AU" sz="1400" dirty="0">
                  <a:latin typeface="+mj-lt"/>
                  <a:ea typeface="Calibri" panose="020F0502020204030204" pitchFamily="34" charset="0"/>
                  <a:cs typeface="Times New Roman" panose="02020603050405020304" pitchFamily="18" charset="0"/>
                </a:rPr>
              </a:br>
              <a:r>
                <a:rPr lang="en-AU" sz="1400" dirty="0">
                  <a:latin typeface="+mj-lt"/>
                  <a:ea typeface="Calibri" panose="020F0502020204030204" pitchFamily="34" charset="0"/>
                  <a:cs typeface="Times New Roman" panose="02020603050405020304" pitchFamily="18" charset="0"/>
                </a:rPr>
                <a:t>rainfall</a:t>
              </a:r>
              <a:br>
                <a:rPr lang="en-AU" sz="1400" dirty="0">
                  <a:latin typeface="+mj-lt"/>
                  <a:ea typeface="Calibri" panose="020F0502020204030204" pitchFamily="34" charset="0"/>
                  <a:cs typeface="Times New Roman" panose="02020603050405020304" pitchFamily="18" charset="0"/>
                </a:rPr>
              </a:br>
              <a:r>
                <a:rPr lang="en-AU" sz="1400" dirty="0">
                  <a:latin typeface="+mj-lt"/>
                  <a:ea typeface="Calibri" panose="020F0502020204030204" pitchFamily="34" charset="0"/>
                  <a:cs typeface="Times New Roman" panose="02020603050405020304" pitchFamily="18" charset="0"/>
                </a:rPr>
                <a:t>high risk</a:t>
              </a:r>
              <a:endParaRPr lang="en-AU" sz="1400" dirty="0">
                <a:latin typeface="+mj-lt"/>
              </a:endParaRPr>
            </a:p>
          </p:txBody>
        </p:sp>
        <p:sp>
          <p:nvSpPr>
            <p:cNvPr id="5" name="Rectangle 4">
              <a:extLst>
                <a:ext uri="{FF2B5EF4-FFF2-40B4-BE49-F238E27FC236}">
                  <a16:creationId xmlns:a16="http://schemas.microsoft.com/office/drawing/2014/main" id="{2E33A735-1011-CE2B-44ED-9747AAB4968D}"/>
                </a:ext>
              </a:extLst>
            </p:cNvPr>
            <p:cNvSpPr/>
            <p:nvPr/>
          </p:nvSpPr>
          <p:spPr>
            <a:xfrm>
              <a:off x="1062870" y="790623"/>
              <a:ext cx="1991336" cy="1664871"/>
            </a:xfrm>
            <a:prstGeom prst="rect">
              <a:avLst/>
            </a:prstGeom>
            <a:noFill/>
            <a:ln w="28575">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C900210A-AF13-55C5-F853-E78102B118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1431" y="2222263"/>
              <a:ext cx="1572656" cy="2225506"/>
            </a:xfrm>
            <a:prstGeom prst="rect">
              <a:avLst/>
            </a:prstGeom>
          </p:spPr>
        </p:pic>
        <p:sp>
          <p:nvSpPr>
            <p:cNvPr id="7" name="Rectangle 6">
              <a:extLst>
                <a:ext uri="{FF2B5EF4-FFF2-40B4-BE49-F238E27FC236}">
                  <a16:creationId xmlns:a16="http://schemas.microsoft.com/office/drawing/2014/main" id="{A2B9263F-B4E0-B55C-5ACC-BBBB7B146BBA}"/>
                </a:ext>
              </a:extLst>
            </p:cNvPr>
            <p:cNvSpPr/>
            <p:nvPr/>
          </p:nvSpPr>
          <p:spPr>
            <a:xfrm>
              <a:off x="3481975" y="790622"/>
              <a:ext cx="1991336" cy="1664871"/>
            </a:xfrm>
            <a:prstGeom prst="rect">
              <a:avLst/>
            </a:prstGeom>
            <a:noFill/>
            <a:ln w="28575">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72B305F-D484-49EC-40DA-210D1AACEE35}"/>
                </a:ext>
              </a:extLst>
            </p:cNvPr>
            <p:cNvSpPr/>
            <p:nvPr/>
          </p:nvSpPr>
          <p:spPr>
            <a:xfrm>
              <a:off x="5914926" y="790005"/>
              <a:ext cx="1991336" cy="1664871"/>
            </a:xfrm>
            <a:prstGeom prst="rect">
              <a:avLst/>
            </a:prstGeom>
            <a:noFill/>
            <a:ln w="28575">
              <a:solidFill>
                <a:srgbClr val="B09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BD180D65-DFAF-12FA-08E9-90DC77F2DE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6624" y="2224503"/>
              <a:ext cx="1572656" cy="2225506"/>
            </a:xfrm>
            <a:prstGeom prst="rect">
              <a:avLst/>
            </a:prstGeom>
          </p:spPr>
        </p:pic>
        <p:pic>
          <p:nvPicPr>
            <p:cNvPr id="10" name="Picture 9">
              <a:extLst>
                <a:ext uri="{FF2B5EF4-FFF2-40B4-BE49-F238E27FC236}">
                  <a16:creationId xmlns:a16="http://schemas.microsoft.com/office/drawing/2014/main" id="{5CA1814F-2B19-0CF7-26B0-F969DBC979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7083" y="2248407"/>
              <a:ext cx="1572656" cy="2225506"/>
            </a:xfrm>
            <a:prstGeom prst="rect">
              <a:avLst/>
            </a:prstGeom>
          </p:spPr>
        </p:pic>
      </p:grpSp>
    </p:spTree>
    <p:extLst>
      <p:ext uri="{BB962C8B-B14F-4D97-AF65-F5344CB8AC3E}">
        <p14:creationId xmlns:p14="http://schemas.microsoft.com/office/powerpoint/2010/main" val="3029107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6C25F5-9801-42F0-88CA-B316649BC2B6}"/>
              </a:ext>
            </a:extLst>
          </p:cNvPr>
          <p:cNvSpPr/>
          <p:nvPr/>
        </p:nvSpPr>
        <p:spPr>
          <a:xfrm>
            <a:off x="0" y="4615543"/>
            <a:ext cx="5765074" cy="530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3936717B-0D85-4F62-BF12-89C9D0B48837}"/>
              </a:ext>
            </a:extLst>
          </p:cNvPr>
          <p:cNvSpPr/>
          <p:nvPr/>
        </p:nvSpPr>
        <p:spPr>
          <a:xfrm>
            <a:off x="5682348" y="2381"/>
            <a:ext cx="3461653" cy="5143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grpSp>
        <p:nvGrpSpPr>
          <p:cNvPr id="14" name="Group 13">
            <a:extLst>
              <a:ext uri="{FF2B5EF4-FFF2-40B4-BE49-F238E27FC236}">
                <a16:creationId xmlns:a16="http://schemas.microsoft.com/office/drawing/2014/main" id="{9BF49C08-7EF7-4C0B-89E0-7A8494019CEB}"/>
              </a:ext>
            </a:extLst>
          </p:cNvPr>
          <p:cNvGrpSpPr/>
          <p:nvPr/>
        </p:nvGrpSpPr>
        <p:grpSpPr>
          <a:xfrm>
            <a:off x="-136096" y="415139"/>
            <a:ext cx="5996290" cy="3807725"/>
            <a:chOff x="556361" y="1793965"/>
            <a:chExt cx="6815852" cy="4328159"/>
          </a:xfrm>
        </p:grpSpPr>
        <p:pic>
          <p:nvPicPr>
            <p:cNvPr id="13" name="Picture 12" descr="Map&#10;&#10;Description automatically generated">
              <a:extLst>
                <a:ext uri="{FF2B5EF4-FFF2-40B4-BE49-F238E27FC236}">
                  <a16:creationId xmlns:a16="http://schemas.microsoft.com/office/drawing/2014/main" id="{C278E3A8-14E4-4FA3-831C-849FC29C29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7582" y="2405195"/>
              <a:ext cx="3746829" cy="3063788"/>
            </a:xfrm>
            <a:prstGeom prst="rect">
              <a:avLst/>
            </a:prstGeom>
          </p:spPr>
        </p:pic>
        <p:pic>
          <p:nvPicPr>
            <p:cNvPr id="11" name="Graphic 10" descr="Tablet with solid fill">
              <a:extLst>
                <a:ext uri="{FF2B5EF4-FFF2-40B4-BE49-F238E27FC236}">
                  <a16:creationId xmlns:a16="http://schemas.microsoft.com/office/drawing/2014/main" id="{571D719B-F561-4595-B248-ADD2D2557862}"/>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8653" b="17846"/>
            <a:stretch/>
          </p:blipFill>
          <p:spPr>
            <a:xfrm>
              <a:off x="556361" y="1793965"/>
              <a:ext cx="6815852" cy="4328159"/>
            </a:xfrm>
            <a:prstGeom prst="rect">
              <a:avLst/>
            </a:prstGeom>
          </p:spPr>
        </p:pic>
      </p:grpSp>
      <p:sp>
        <p:nvSpPr>
          <p:cNvPr id="18" name="Content Placeholder 2">
            <a:extLst>
              <a:ext uri="{FF2B5EF4-FFF2-40B4-BE49-F238E27FC236}">
                <a16:creationId xmlns:a16="http://schemas.microsoft.com/office/drawing/2014/main" id="{BAAD586C-DE2C-4248-B079-97BB48625622}"/>
              </a:ext>
            </a:extLst>
          </p:cNvPr>
          <p:cNvSpPr txBox="1">
            <a:spLocks/>
          </p:cNvSpPr>
          <p:nvPr/>
        </p:nvSpPr>
        <p:spPr>
          <a:xfrm>
            <a:off x="358255" y="4185992"/>
            <a:ext cx="4963751" cy="695328"/>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20000"/>
              </a:lnSpc>
              <a:spcBef>
                <a:spcPts val="0"/>
              </a:spcBef>
              <a:spcAft>
                <a:spcPts val="3150"/>
              </a:spcAft>
              <a:tabLst>
                <a:tab pos="218599" algn="l"/>
                <a:tab pos="488633" algn="l"/>
              </a:tabLst>
            </a:pPr>
            <a:r>
              <a:rPr lang="en-AU" sz="13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www.flyboss.com.au/sheep-goats/management/national-risk-maps</a:t>
            </a:r>
            <a:r>
              <a:rPr lang="en-AU" sz="1350" dirty="0">
                <a:effectLst/>
                <a:latin typeface="Calibri" panose="020F0502020204030204" pitchFamily="34" charset="0"/>
                <a:ea typeface="Calibri" panose="020F0502020204030204" pitchFamily="34" charset="0"/>
                <a:cs typeface="Times New Roman" panose="02020603050405020304" pitchFamily="18" charset="0"/>
              </a:rPr>
              <a:t> </a:t>
            </a:r>
            <a:endParaRPr lang="en-AU" sz="2100" dirty="0">
              <a:solidFill>
                <a:schemeClr val="tx1"/>
              </a:solidFill>
            </a:endParaRPr>
          </a:p>
        </p:txBody>
      </p:sp>
      <p:sp>
        <p:nvSpPr>
          <p:cNvPr id="24" name="Content Placeholder 2">
            <a:extLst>
              <a:ext uri="{FF2B5EF4-FFF2-40B4-BE49-F238E27FC236}">
                <a16:creationId xmlns:a16="http://schemas.microsoft.com/office/drawing/2014/main" id="{3EBC2CBE-CEB9-4911-B1B5-40EB1A27D62C}"/>
              </a:ext>
            </a:extLst>
          </p:cNvPr>
          <p:cNvSpPr txBox="1">
            <a:spLocks/>
          </p:cNvSpPr>
          <p:nvPr/>
        </p:nvSpPr>
        <p:spPr>
          <a:xfrm>
            <a:off x="5682348" y="1650349"/>
            <a:ext cx="3473389" cy="2294619"/>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lnSpc>
                <a:spcPct val="120000"/>
              </a:lnSpc>
              <a:spcBef>
                <a:spcPts val="0"/>
              </a:spcBef>
              <a:spcAft>
                <a:spcPts val="3150"/>
              </a:spcAft>
              <a:tabLst>
                <a:tab pos="218599" algn="l"/>
                <a:tab pos="488633" algn="l"/>
              </a:tabLst>
            </a:pPr>
            <a:r>
              <a:rPr lang="en-AU" sz="2400" dirty="0">
                <a:solidFill>
                  <a:schemeClr val="tx1"/>
                </a:solidFill>
              </a:rPr>
              <a:t>Check your risk at </a:t>
            </a:r>
            <a:r>
              <a:rPr lang="en-AU" sz="2400" dirty="0" err="1">
                <a:solidFill>
                  <a:schemeClr val="tx1"/>
                </a:solidFill>
              </a:rPr>
              <a:t>FlyBoss</a:t>
            </a:r>
            <a:endParaRPr lang="en-AU" sz="2400" dirty="0">
              <a:solidFill>
                <a:schemeClr val="tx1"/>
              </a:solidFill>
            </a:endParaRPr>
          </a:p>
          <a:p>
            <a:pPr algn="ctr">
              <a:lnSpc>
                <a:spcPct val="120000"/>
              </a:lnSpc>
              <a:spcBef>
                <a:spcPts val="0"/>
              </a:spcBef>
              <a:spcAft>
                <a:spcPts val="3150"/>
              </a:spcAft>
              <a:tabLst>
                <a:tab pos="218599" algn="l"/>
                <a:tab pos="488633" algn="l"/>
              </a:tabLst>
            </a:pPr>
            <a:r>
              <a:rPr lang="en-AU" sz="2100" dirty="0">
                <a:solidFill>
                  <a:schemeClr val="tx1"/>
                </a:solidFill>
              </a:rPr>
              <a:t>Access free national risk</a:t>
            </a:r>
            <a:br>
              <a:rPr lang="en-AU" sz="2100" dirty="0">
                <a:solidFill>
                  <a:schemeClr val="tx1"/>
                </a:solidFill>
              </a:rPr>
            </a:br>
            <a:r>
              <a:rPr lang="en-AU" sz="2100" dirty="0">
                <a:solidFill>
                  <a:schemeClr val="tx1"/>
                </a:solidFill>
              </a:rPr>
              <a:t>maps for flystrike</a:t>
            </a:r>
            <a:br>
              <a:rPr lang="en-AU" sz="2100" dirty="0">
                <a:solidFill>
                  <a:schemeClr val="tx1"/>
                </a:solidFill>
              </a:rPr>
            </a:br>
            <a:r>
              <a:rPr lang="en-AU" sz="2100" dirty="0">
                <a:solidFill>
                  <a:schemeClr val="tx1"/>
                </a:solidFill>
              </a:rPr>
              <a:t>via </a:t>
            </a:r>
            <a:r>
              <a:rPr lang="en-AU" sz="2100" dirty="0" err="1">
                <a:solidFill>
                  <a:schemeClr val="tx1"/>
                </a:solidFill>
              </a:rPr>
              <a:t>FlyBoss</a:t>
            </a:r>
            <a:endParaRPr lang="en-AU" sz="1013" dirty="0">
              <a:solidFill>
                <a:schemeClr val="tx1"/>
              </a:solidFill>
            </a:endParaRPr>
          </a:p>
        </p:txBody>
      </p:sp>
      <p:sp>
        <p:nvSpPr>
          <p:cNvPr id="3" name="Rectangle 2">
            <a:extLst>
              <a:ext uri="{FF2B5EF4-FFF2-40B4-BE49-F238E27FC236}">
                <a16:creationId xmlns:a16="http://schemas.microsoft.com/office/drawing/2014/main" id="{A7E0E603-BAD1-01A7-6131-5DA464EEB3C6}"/>
              </a:ext>
            </a:extLst>
          </p:cNvPr>
          <p:cNvSpPr/>
          <p:nvPr/>
        </p:nvSpPr>
        <p:spPr>
          <a:xfrm>
            <a:off x="2608446" y="952872"/>
            <a:ext cx="529390" cy="144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03891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Monitor conditions required for flystrike</a:t>
            </a:r>
          </a:p>
        </p:txBody>
      </p:sp>
      <p:sp>
        <p:nvSpPr>
          <p:cNvPr id="21" name="Content Placeholder 2">
            <a:extLst>
              <a:ext uri="{FF2B5EF4-FFF2-40B4-BE49-F238E27FC236}">
                <a16:creationId xmlns:a16="http://schemas.microsoft.com/office/drawing/2014/main" id="{7CBDC746-25CC-4ABF-8566-01812D18E148}"/>
              </a:ext>
            </a:extLst>
          </p:cNvPr>
          <p:cNvSpPr txBox="1">
            <a:spLocks/>
          </p:cNvSpPr>
          <p:nvPr/>
        </p:nvSpPr>
        <p:spPr>
          <a:xfrm>
            <a:off x="1526010" y="1228972"/>
            <a:ext cx="2622840" cy="709235"/>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3600"/>
              </a:spcAft>
              <a:buFont typeface="Arial" panose="020B0604020202020204" pitchFamily="34" charset="0"/>
              <a:buNone/>
              <a:tabLst>
                <a:tab pos="218599" algn="l"/>
                <a:tab pos="488633" algn="l"/>
              </a:tabLst>
            </a:pPr>
            <a:r>
              <a:rPr lang="en-AU" sz="1800" dirty="0"/>
              <a:t>              MONITOR STRIKE             </a:t>
            </a:r>
            <a:br>
              <a:rPr lang="en-AU" sz="1800" dirty="0"/>
            </a:br>
            <a:r>
              <a:rPr lang="en-AU" sz="1800" dirty="0"/>
              <a:t>                          IN SHEEP   </a:t>
            </a:r>
          </a:p>
        </p:txBody>
      </p:sp>
      <p:grpSp>
        <p:nvGrpSpPr>
          <p:cNvPr id="23" name="Group 22">
            <a:extLst>
              <a:ext uri="{FF2B5EF4-FFF2-40B4-BE49-F238E27FC236}">
                <a16:creationId xmlns:a16="http://schemas.microsoft.com/office/drawing/2014/main" id="{CF12D269-9CAC-4070-BBE9-71252ED83C22}"/>
              </a:ext>
            </a:extLst>
          </p:cNvPr>
          <p:cNvGrpSpPr/>
          <p:nvPr/>
        </p:nvGrpSpPr>
        <p:grpSpPr>
          <a:xfrm>
            <a:off x="2861836" y="883500"/>
            <a:ext cx="3465421" cy="3025078"/>
            <a:chOff x="3631475" y="1390086"/>
            <a:chExt cx="5093207" cy="4446025"/>
          </a:xfrm>
        </p:grpSpPr>
        <p:sp>
          <p:nvSpPr>
            <p:cNvPr id="29" name="Фигура">
              <a:extLst>
                <a:ext uri="{FF2B5EF4-FFF2-40B4-BE49-F238E27FC236}">
                  <a16:creationId xmlns:a16="http://schemas.microsoft.com/office/drawing/2014/main" id="{73A981D7-7BC3-49BC-8210-A2BE009AE7DD}"/>
                </a:ext>
              </a:extLst>
            </p:cNvPr>
            <p:cNvSpPr/>
            <p:nvPr/>
          </p:nvSpPr>
          <p:spPr bwMode="auto">
            <a:xfrm>
              <a:off x="3631475" y="3778149"/>
              <a:ext cx="4698770" cy="2057962"/>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30" name="Фигура">
              <a:extLst>
                <a:ext uri="{FF2B5EF4-FFF2-40B4-BE49-F238E27FC236}">
                  <a16:creationId xmlns:a16="http://schemas.microsoft.com/office/drawing/2014/main" id="{E03D3C65-85A2-4917-A119-AF7AE05242FF}"/>
                </a:ext>
              </a:extLst>
            </p:cNvPr>
            <p:cNvSpPr>
              <a:spLocks/>
            </p:cNvSpPr>
            <p:nvPr/>
          </p:nvSpPr>
          <p:spPr bwMode="auto">
            <a:xfrm>
              <a:off x="3705614" y="1390086"/>
              <a:ext cx="3184789" cy="411092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sp>
          <p:nvSpPr>
            <p:cNvPr id="31" name="Фигура">
              <a:extLst>
                <a:ext uri="{FF2B5EF4-FFF2-40B4-BE49-F238E27FC236}">
                  <a16:creationId xmlns:a16="http://schemas.microsoft.com/office/drawing/2014/main" id="{377FC13F-EB7E-455B-93A2-ECD68E3B0E64}"/>
                </a:ext>
              </a:extLst>
            </p:cNvPr>
            <p:cNvSpPr/>
            <p:nvPr/>
          </p:nvSpPr>
          <p:spPr bwMode="auto">
            <a:xfrm>
              <a:off x="5958266" y="1685722"/>
              <a:ext cx="2766416" cy="4122051"/>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grpSp>
      <p:sp>
        <p:nvSpPr>
          <p:cNvPr id="37" name="Content Placeholder 2">
            <a:extLst>
              <a:ext uri="{FF2B5EF4-FFF2-40B4-BE49-F238E27FC236}">
                <a16:creationId xmlns:a16="http://schemas.microsoft.com/office/drawing/2014/main" id="{5D42B8DB-3434-4E6A-B77D-216C38A9F63B}"/>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MONITOR FLY</a:t>
            </a:r>
            <a:br>
              <a:rPr lang="en-AU" sz="1800" dirty="0"/>
            </a:br>
            <a:r>
              <a:rPr lang="en-AU" sz="1800" dirty="0"/>
              <a:t>  POPULATIONS</a:t>
            </a:r>
          </a:p>
        </p:txBody>
      </p:sp>
      <p:sp>
        <p:nvSpPr>
          <p:cNvPr id="38" name="Content Placeholder 2">
            <a:extLst>
              <a:ext uri="{FF2B5EF4-FFF2-40B4-BE49-F238E27FC236}">
                <a16:creationId xmlns:a16="http://schemas.microsoft.com/office/drawing/2014/main" id="{FBD86F1F-ED8A-47BE-A9BD-FBA616BE6771}"/>
              </a:ext>
            </a:extLst>
          </p:cNvPr>
          <p:cNvSpPr txBox="1">
            <a:spLocks/>
          </p:cNvSpPr>
          <p:nvPr/>
        </p:nvSpPr>
        <p:spPr>
          <a:xfrm>
            <a:off x="2948399"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MONITOR WEATHER CONDITIONS</a:t>
            </a:r>
          </a:p>
        </p:txBody>
      </p:sp>
      <p:grpSp>
        <p:nvGrpSpPr>
          <p:cNvPr id="39" name="Group 38">
            <a:extLst>
              <a:ext uri="{FF2B5EF4-FFF2-40B4-BE49-F238E27FC236}">
                <a16:creationId xmlns:a16="http://schemas.microsoft.com/office/drawing/2014/main" id="{BE287395-78BC-4D6F-87F1-F575C13FB0C7}"/>
              </a:ext>
            </a:extLst>
          </p:cNvPr>
          <p:cNvGrpSpPr/>
          <p:nvPr/>
        </p:nvGrpSpPr>
        <p:grpSpPr>
          <a:xfrm>
            <a:off x="4065950" y="981091"/>
            <a:ext cx="457200" cy="457200"/>
            <a:chOff x="3898920" y="1400097"/>
            <a:chExt cx="457200" cy="457200"/>
          </a:xfrm>
        </p:grpSpPr>
        <p:sp>
          <p:nvSpPr>
            <p:cNvPr id="40" name="Oval 39">
              <a:extLst>
                <a:ext uri="{FF2B5EF4-FFF2-40B4-BE49-F238E27FC236}">
                  <a16:creationId xmlns:a16="http://schemas.microsoft.com/office/drawing/2014/main" id="{4F5F0233-0126-4A90-A242-FF9D841DE366}"/>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1" name="Graphic 40" descr="Checkmark with solid fill">
              <a:extLst>
                <a:ext uri="{FF2B5EF4-FFF2-40B4-BE49-F238E27FC236}">
                  <a16:creationId xmlns:a16="http://schemas.microsoft.com/office/drawing/2014/main" id="{42680A68-B3AE-4C84-AFC4-DE3A7F9DC7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grpSp>
        <p:nvGrpSpPr>
          <p:cNvPr id="42" name="Group 41">
            <a:extLst>
              <a:ext uri="{FF2B5EF4-FFF2-40B4-BE49-F238E27FC236}">
                <a16:creationId xmlns:a16="http://schemas.microsoft.com/office/drawing/2014/main" id="{45E399C0-DBE8-491E-B357-6AE2FADAA226}"/>
              </a:ext>
            </a:extLst>
          </p:cNvPr>
          <p:cNvGrpSpPr/>
          <p:nvPr/>
        </p:nvGrpSpPr>
        <p:grpSpPr>
          <a:xfrm>
            <a:off x="5399247" y="2233249"/>
            <a:ext cx="457200" cy="457200"/>
            <a:chOff x="3898920" y="1400097"/>
            <a:chExt cx="457200" cy="457200"/>
          </a:xfrm>
        </p:grpSpPr>
        <p:sp>
          <p:nvSpPr>
            <p:cNvPr id="43" name="Oval 42">
              <a:extLst>
                <a:ext uri="{FF2B5EF4-FFF2-40B4-BE49-F238E27FC236}">
                  <a16:creationId xmlns:a16="http://schemas.microsoft.com/office/drawing/2014/main" id="{FB4F8BC4-C014-442F-8A93-D1B6C5C7A4BB}"/>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4" name="Graphic 43" descr="Checkmark with solid fill">
              <a:extLst>
                <a:ext uri="{FF2B5EF4-FFF2-40B4-BE49-F238E27FC236}">
                  <a16:creationId xmlns:a16="http://schemas.microsoft.com/office/drawing/2014/main" id="{29F7E3A6-AEDD-4203-A591-21B37975A3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grpSp>
        <p:nvGrpSpPr>
          <p:cNvPr id="22" name="Group 21">
            <a:extLst>
              <a:ext uri="{FF2B5EF4-FFF2-40B4-BE49-F238E27FC236}">
                <a16:creationId xmlns:a16="http://schemas.microsoft.com/office/drawing/2014/main" id="{4F57CDBD-D26B-42A5-ACF5-E0C85F5D6465}"/>
              </a:ext>
            </a:extLst>
          </p:cNvPr>
          <p:cNvGrpSpPr/>
          <p:nvPr/>
        </p:nvGrpSpPr>
        <p:grpSpPr>
          <a:xfrm>
            <a:off x="2800242" y="3525121"/>
            <a:ext cx="457200" cy="457200"/>
            <a:chOff x="3898920" y="1400097"/>
            <a:chExt cx="457200" cy="457200"/>
          </a:xfrm>
        </p:grpSpPr>
        <p:sp>
          <p:nvSpPr>
            <p:cNvPr id="24" name="Oval 23">
              <a:extLst>
                <a:ext uri="{FF2B5EF4-FFF2-40B4-BE49-F238E27FC236}">
                  <a16:creationId xmlns:a16="http://schemas.microsoft.com/office/drawing/2014/main" id="{CDB892D2-502F-401E-955E-AC743E781227}"/>
                </a:ext>
              </a:extLst>
            </p:cNvPr>
            <p:cNvSpPr/>
            <p:nvPr/>
          </p:nvSpPr>
          <p:spPr>
            <a:xfrm>
              <a:off x="3898920" y="1400097"/>
              <a:ext cx="4572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5" name="Graphic 24" descr="Checkmark with solid fill">
              <a:extLst>
                <a:ext uri="{FF2B5EF4-FFF2-40B4-BE49-F238E27FC236}">
                  <a16:creationId xmlns:a16="http://schemas.microsoft.com/office/drawing/2014/main" id="{50342EFD-9A98-4566-8811-CB8E59217DD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pic>
        <p:nvPicPr>
          <p:cNvPr id="26" name="Picture 25">
            <a:extLst>
              <a:ext uri="{FF2B5EF4-FFF2-40B4-BE49-F238E27FC236}">
                <a16:creationId xmlns:a16="http://schemas.microsoft.com/office/drawing/2014/main" id="{CA5D9ED3-BE58-3848-B5B1-8BFB87A659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080" b="24601"/>
          <a:stretch/>
        </p:blipFill>
        <p:spPr>
          <a:xfrm>
            <a:off x="4135084" y="1582085"/>
            <a:ext cx="654082" cy="475014"/>
          </a:xfrm>
          <a:prstGeom prst="rect">
            <a:avLst/>
          </a:prstGeom>
        </p:spPr>
      </p:pic>
      <p:pic>
        <p:nvPicPr>
          <p:cNvPr id="27" name="Picture 26" descr="A picture containing text, scissors&#10;&#10;Description automatically generated">
            <a:extLst>
              <a:ext uri="{FF2B5EF4-FFF2-40B4-BE49-F238E27FC236}">
                <a16:creationId xmlns:a16="http://schemas.microsoft.com/office/drawing/2014/main" id="{C64638BA-0A6F-E778-A270-D9F9657432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039" b="13685"/>
          <a:stretch/>
        </p:blipFill>
        <p:spPr>
          <a:xfrm>
            <a:off x="5163706" y="2907824"/>
            <a:ext cx="673073" cy="688414"/>
          </a:xfrm>
          <a:prstGeom prst="rect">
            <a:avLst/>
          </a:prstGeom>
        </p:spPr>
      </p:pic>
      <p:pic>
        <p:nvPicPr>
          <p:cNvPr id="28" name="Picture 27" descr="Icon&#10;&#10;Description automatically generated">
            <a:extLst>
              <a:ext uri="{FF2B5EF4-FFF2-40B4-BE49-F238E27FC236}">
                <a16:creationId xmlns:a16="http://schemas.microsoft.com/office/drawing/2014/main" id="{82E5EF45-14AB-DEAC-FD9C-D0F311D3E21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1068" b="21068"/>
          <a:stretch/>
        </p:blipFill>
        <p:spPr>
          <a:xfrm>
            <a:off x="3400233" y="3209266"/>
            <a:ext cx="714804" cy="585311"/>
          </a:xfrm>
          <a:prstGeom prst="rect">
            <a:avLst/>
          </a:prstGeom>
        </p:spPr>
      </p:pic>
    </p:spTree>
    <p:extLst>
      <p:ext uri="{BB962C8B-B14F-4D97-AF65-F5344CB8AC3E}">
        <p14:creationId xmlns:p14="http://schemas.microsoft.com/office/powerpoint/2010/main" val="2245521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4FBE2-B1C1-4A9A-88B0-5C171DC39735}"/>
              </a:ext>
            </a:extLst>
          </p:cNvPr>
          <p:cNvSpPr/>
          <p:nvPr/>
        </p:nvSpPr>
        <p:spPr>
          <a:xfrm>
            <a:off x="728420" y="1115221"/>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Content Placeholder 2">
            <a:extLst>
              <a:ext uri="{FF2B5EF4-FFF2-40B4-BE49-F238E27FC236}">
                <a16:creationId xmlns:a16="http://schemas.microsoft.com/office/drawing/2014/main" id="{C3A32A69-DC23-4528-8B91-C9D147A2A9EB}"/>
              </a:ext>
            </a:extLst>
          </p:cNvPr>
          <p:cNvSpPr txBox="1">
            <a:spLocks/>
          </p:cNvSpPr>
          <p:nvPr/>
        </p:nvSpPr>
        <p:spPr>
          <a:xfrm>
            <a:off x="1557338" y="1219730"/>
            <a:ext cx="3550444" cy="665183"/>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600"/>
              </a:spcAft>
              <a:buNone/>
              <a:tabLst>
                <a:tab pos="218599" algn="l"/>
              </a:tabLst>
            </a:pPr>
            <a:r>
              <a:rPr lang="en-AU" sz="1800" dirty="0">
                <a:latin typeface="Calibri" panose="020F0502020204030204" pitchFamily="34" charset="0"/>
                <a:cs typeface="Times New Roman" panose="02020603050405020304" pitchFamily="18" charset="0"/>
              </a:rPr>
              <a:t>Monitoring activities help detect signs and conditions of flystrike</a:t>
            </a:r>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Take to the farm messages</a:t>
            </a:r>
          </a:p>
        </p:txBody>
      </p:sp>
      <p:sp>
        <p:nvSpPr>
          <p:cNvPr id="15" name="Rectangle 14">
            <a:extLst>
              <a:ext uri="{FF2B5EF4-FFF2-40B4-BE49-F238E27FC236}">
                <a16:creationId xmlns:a16="http://schemas.microsoft.com/office/drawing/2014/main" id="{34208E78-9E46-41E3-AE75-33E225EDC119}"/>
              </a:ext>
            </a:extLst>
          </p:cNvPr>
          <p:cNvSpPr/>
          <p:nvPr/>
        </p:nvSpPr>
        <p:spPr>
          <a:xfrm>
            <a:off x="728420" y="2144116"/>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6" name="Rectangle 15">
            <a:extLst>
              <a:ext uri="{FF2B5EF4-FFF2-40B4-BE49-F238E27FC236}">
                <a16:creationId xmlns:a16="http://schemas.microsoft.com/office/drawing/2014/main" id="{79C518D1-FA5A-4515-AAE5-6335862B85C5}"/>
              </a:ext>
            </a:extLst>
          </p:cNvPr>
          <p:cNvSpPr/>
          <p:nvPr/>
        </p:nvSpPr>
        <p:spPr>
          <a:xfrm>
            <a:off x="728420" y="3173011"/>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9" name="Straight Connector 8">
            <a:extLst>
              <a:ext uri="{FF2B5EF4-FFF2-40B4-BE49-F238E27FC236}">
                <a16:creationId xmlns:a16="http://schemas.microsoft.com/office/drawing/2014/main" id="{A625BDCF-E56B-4B20-A2F3-4912AF55EB09}"/>
              </a:ext>
            </a:extLst>
          </p:cNvPr>
          <p:cNvCxnSpPr>
            <a:cxnSpLocks/>
          </p:cNvCxnSpPr>
          <p:nvPr/>
        </p:nvCxnSpPr>
        <p:spPr>
          <a:xfrm>
            <a:off x="1414220" y="1095626"/>
            <a:ext cx="0" cy="30929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759BD73-1B58-4203-8954-C7473FB0E793}"/>
              </a:ext>
            </a:extLst>
          </p:cNvPr>
          <p:cNvSpPr txBox="1">
            <a:spLocks/>
          </p:cNvSpPr>
          <p:nvPr/>
        </p:nvSpPr>
        <p:spPr>
          <a:xfrm>
            <a:off x="1550806" y="2267582"/>
            <a:ext cx="3550444"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600"/>
              </a:spcAft>
              <a:buNone/>
              <a:tabLst>
                <a:tab pos="218599" algn="l"/>
              </a:tabLst>
            </a:pPr>
            <a:r>
              <a:rPr lang="en-AU" sz="1800" dirty="0">
                <a:latin typeface="Calibri" panose="020F0502020204030204" pitchFamily="34" charset="0"/>
                <a:cs typeface="Times New Roman" panose="02020603050405020304" pitchFamily="18" charset="0"/>
              </a:rPr>
              <a:t>Monitoring is a combination of checking sheep, flies and weather</a:t>
            </a:r>
          </a:p>
        </p:txBody>
      </p:sp>
      <p:sp>
        <p:nvSpPr>
          <p:cNvPr id="21" name="Content Placeholder 2">
            <a:extLst>
              <a:ext uri="{FF2B5EF4-FFF2-40B4-BE49-F238E27FC236}">
                <a16:creationId xmlns:a16="http://schemas.microsoft.com/office/drawing/2014/main" id="{192D4425-DB9D-4B3D-B505-2A3871EF70E5}"/>
              </a:ext>
            </a:extLst>
          </p:cNvPr>
          <p:cNvSpPr txBox="1">
            <a:spLocks/>
          </p:cNvSpPr>
          <p:nvPr/>
        </p:nvSpPr>
        <p:spPr>
          <a:xfrm>
            <a:off x="1551597" y="3277380"/>
            <a:ext cx="3550444" cy="67605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900"/>
              </a:spcAft>
              <a:buNone/>
              <a:tabLst>
                <a:tab pos="218599" algn="l"/>
              </a:tabLst>
            </a:pPr>
            <a:r>
              <a:rPr lang="en-AU" sz="1800" dirty="0">
                <a:latin typeface="Calibri" panose="020F0502020204030204" pitchFamily="34" charset="0"/>
                <a:cs typeface="Times New Roman" panose="02020603050405020304" pitchFamily="18" charset="0"/>
              </a:rPr>
              <a:t>Monitoring is important even with the use of preventative activities</a:t>
            </a:r>
            <a:endParaRPr lang="en-AU" sz="1725" dirty="0"/>
          </a:p>
        </p:txBody>
      </p:sp>
      <p:grpSp>
        <p:nvGrpSpPr>
          <p:cNvPr id="42" name="Group 41">
            <a:extLst>
              <a:ext uri="{FF2B5EF4-FFF2-40B4-BE49-F238E27FC236}">
                <a16:creationId xmlns:a16="http://schemas.microsoft.com/office/drawing/2014/main" id="{A734D273-1FDD-4A4E-A8C4-751AC2785A73}"/>
              </a:ext>
            </a:extLst>
          </p:cNvPr>
          <p:cNvGrpSpPr/>
          <p:nvPr/>
        </p:nvGrpSpPr>
        <p:grpSpPr>
          <a:xfrm>
            <a:off x="826393" y="2230536"/>
            <a:ext cx="620486" cy="692498"/>
            <a:chOff x="1058313" y="3311124"/>
            <a:chExt cx="827314" cy="923330"/>
          </a:xfrm>
        </p:grpSpPr>
        <p:sp>
          <p:nvSpPr>
            <p:cNvPr id="22" name="TextBox 21">
              <a:extLst>
                <a:ext uri="{FF2B5EF4-FFF2-40B4-BE49-F238E27FC236}">
                  <a16:creationId xmlns:a16="http://schemas.microsoft.com/office/drawing/2014/main" id="{9D9547E1-AEA0-4AD0-AA6F-117C846F2682}"/>
                </a:ext>
              </a:extLst>
            </p:cNvPr>
            <p:cNvSpPr txBox="1"/>
            <p:nvPr/>
          </p:nvSpPr>
          <p:spPr>
            <a:xfrm>
              <a:off x="1058313" y="3311124"/>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2</a:t>
              </a:r>
            </a:p>
          </p:txBody>
        </p:sp>
        <p:grpSp>
          <p:nvGrpSpPr>
            <p:cNvPr id="26" name="Group 25">
              <a:extLst>
                <a:ext uri="{FF2B5EF4-FFF2-40B4-BE49-F238E27FC236}">
                  <a16:creationId xmlns:a16="http://schemas.microsoft.com/office/drawing/2014/main" id="{CED9C738-6771-4966-80C9-010C9B41A5BD}"/>
                </a:ext>
              </a:extLst>
            </p:cNvPr>
            <p:cNvGrpSpPr/>
            <p:nvPr/>
          </p:nvGrpSpPr>
          <p:grpSpPr>
            <a:xfrm>
              <a:off x="1476322" y="3899915"/>
              <a:ext cx="144000" cy="144000"/>
              <a:chOff x="9762301" y="2213409"/>
              <a:chExt cx="1227899" cy="1227900"/>
            </a:xfrm>
          </p:grpSpPr>
          <p:sp>
            <p:nvSpPr>
              <p:cNvPr id="25" name="Oval 24">
                <a:extLst>
                  <a:ext uri="{FF2B5EF4-FFF2-40B4-BE49-F238E27FC236}">
                    <a16:creationId xmlns:a16="http://schemas.microsoft.com/office/drawing/2014/main" id="{C8CD71F1-2E60-4232-B4A8-18667813D289}"/>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4" name="Graphic 23" descr="Checkmark with solid fill">
                <a:extLst>
                  <a:ext uri="{FF2B5EF4-FFF2-40B4-BE49-F238E27FC236}">
                    <a16:creationId xmlns:a16="http://schemas.microsoft.com/office/drawing/2014/main" id="{2CED8055-4E93-4A82-853D-DCE408C5B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41" name="Group 40">
            <a:extLst>
              <a:ext uri="{FF2B5EF4-FFF2-40B4-BE49-F238E27FC236}">
                <a16:creationId xmlns:a16="http://schemas.microsoft.com/office/drawing/2014/main" id="{AAFFE775-207C-4444-B7FD-815889F26167}"/>
              </a:ext>
            </a:extLst>
          </p:cNvPr>
          <p:cNvGrpSpPr/>
          <p:nvPr/>
        </p:nvGrpSpPr>
        <p:grpSpPr>
          <a:xfrm>
            <a:off x="819571" y="1203722"/>
            <a:ext cx="620486" cy="692498"/>
            <a:chOff x="1210713" y="2056828"/>
            <a:chExt cx="827314" cy="923330"/>
          </a:xfrm>
        </p:grpSpPr>
        <p:sp>
          <p:nvSpPr>
            <p:cNvPr id="32" name="TextBox 31">
              <a:extLst>
                <a:ext uri="{FF2B5EF4-FFF2-40B4-BE49-F238E27FC236}">
                  <a16:creationId xmlns:a16="http://schemas.microsoft.com/office/drawing/2014/main" id="{FED1EA1A-8854-466D-B31D-26BD7D15560F}"/>
                </a:ext>
              </a:extLst>
            </p:cNvPr>
            <p:cNvSpPr txBox="1"/>
            <p:nvPr/>
          </p:nvSpPr>
          <p:spPr>
            <a:xfrm>
              <a:off x="1210713" y="2056828"/>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1</a:t>
              </a:r>
            </a:p>
          </p:txBody>
        </p:sp>
        <p:grpSp>
          <p:nvGrpSpPr>
            <p:cNvPr id="33" name="Group 32">
              <a:extLst>
                <a:ext uri="{FF2B5EF4-FFF2-40B4-BE49-F238E27FC236}">
                  <a16:creationId xmlns:a16="http://schemas.microsoft.com/office/drawing/2014/main" id="{48A0CEE3-DC8D-4EC7-AF29-51785304A43D}"/>
                </a:ext>
              </a:extLst>
            </p:cNvPr>
            <p:cNvGrpSpPr/>
            <p:nvPr/>
          </p:nvGrpSpPr>
          <p:grpSpPr>
            <a:xfrm>
              <a:off x="1590535" y="2645619"/>
              <a:ext cx="144000" cy="144000"/>
              <a:chOff x="10105029" y="2213409"/>
              <a:chExt cx="1227900" cy="1227900"/>
            </a:xfrm>
          </p:grpSpPr>
          <p:sp>
            <p:nvSpPr>
              <p:cNvPr id="34" name="Oval 33">
                <a:extLst>
                  <a:ext uri="{FF2B5EF4-FFF2-40B4-BE49-F238E27FC236}">
                    <a16:creationId xmlns:a16="http://schemas.microsoft.com/office/drawing/2014/main" id="{E299145B-0A71-478C-9FA5-31ACC49A66FA}"/>
                  </a:ext>
                </a:extLst>
              </p:cNvPr>
              <p:cNvSpPr/>
              <p:nvPr/>
            </p:nvSpPr>
            <p:spPr>
              <a:xfrm>
                <a:off x="1010502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35" name="Graphic 34" descr="Checkmark with solid fill">
                <a:extLst>
                  <a:ext uri="{FF2B5EF4-FFF2-40B4-BE49-F238E27FC236}">
                    <a16:creationId xmlns:a16="http://schemas.microsoft.com/office/drawing/2014/main" id="{C0042878-7BDC-4013-9E36-B1DFB73A8B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83529" y="2418343"/>
                <a:ext cx="870854" cy="870854"/>
              </a:xfrm>
              <a:prstGeom prst="rect">
                <a:avLst/>
              </a:prstGeom>
            </p:spPr>
          </p:pic>
        </p:grpSp>
      </p:grpSp>
      <p:grpSp>
        <p:nvGrpSpPr>
          <p:cNvPr id="36" name="Group 35">
            <a:extLst>
              <a:ext uri="{FF2B5EF4-FFF2-40B4-BE49-F238E27FC236}">
                <a16:creationId xmlns:a16="http://schemas.microsoft.com/office/drawing/2014/main" id="{A40531A1-2560-466E-9E17-BCE370A54A0B}"/>
              </a:ext>
            </a:extLst>
          </p:cNvPr>
          <p:cNvGrpSpPr/>
          <p:nvPr/>
        </p:nvGrpSpPr>
        <p:grpSpPr>
          <a:xfrm>
            <a:off x="819233" y="3256093"/>
            <a:ext cx="620486" cy="692498"/>
            <a:chOff x="8212183" y="1744228"/>
            <a:chExt cx="827314" cy="923330"/>
          </a:xfrm>
        </p:grpSpPr>
        <p:sp>
          <p:nvSpPr>
            <p:cNvPr id="37" name="TextBox 36">
              <a:extLst>
                <a:ext uri="{FF2B5EF4-FFF2-40B4-BE49-F238E27FC236}">
                  <a16:creationId xmlns:a16="http://schemas.microsoft.com/office/drawing/2014/main" id="{AA2B9F50-5338-444F-956D-05520741C893}"/>
                </a:ext>
              </a:extLst>
            </p:cNvPr>
            <p:cNvSpPr txBox="1"/>
            <p:nvPr/>
          </p:nvSpPr>
          <p:spPr>
            <a:xfrm>
              <a:off x="8212183" y="1744228"/>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3</a:t>
              </a:r>
            </a:p>
          </p:txBody>
        </p:sp>
        <p:grpSp>
          <p:nvGrpSpPr>
            <p:cNvPr id="38" name="Group 37">
              <a:extLst>
                <a:ext uri="{FF2B5EF4-FFF2-40B4-BE49-F238E27FC236}">
                  <a16:creationId xmlns:a16="http://schemas.microsoft.com/office/drawing/2014/main" id="{A9D640B1-1EAB-4919-8BEB-4FA3446FDC88}"/>
                </a:ext>
              </a:extLst>
            </p:cNvPr>
            <p:cNvGrpSpPr/>
            <p:nvPr/>
          </p:nvGrpSpPr>
          <p:grpSpPr>
            <a:xfrm>
              <a:off x="8630192" y="2333019"/>
              <a:ext cx="144000" cy="144000"/>
              <a:chOff x="9762309" y="2213409"/>
              <a:chExt cx="1227900" cy="1227900"/>
            </a:xfrm>
          </p:grpSpPr>
          <p:sp>
            <p:nvSpPr>
              <p:cNvPr id="39" name="Oval 38">
                <a:extLst>
                  <a:ext uri="{FF2B5EF4-FFF2-40B4-BE49-F238E27FC236}">
                    <a16:creationId xmlns:a16="http://schemas.microsoft.com/office/drawing/2014/main" id="{448FD775-0C16-492A-9245-27A2CF8E7E36}"/>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40" name="Graphic 39" descr="Checkmark with solid fill">
                <a:extLst>
                  <a:ext uri="{FF2B5EF4-FFF2-40B4-BE49-F238E27FC236}">
                    <a16:creationId xmlns:a16="http://schemas.microsoft.com/office/drawing/2014/main" id="{CB0CBA95-CB29-484D-9B6F-9AD7BCF093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0832" y="2418347"/>
                <a:ext cx="870853" cy="870853"/>
              </a:xfrm>
              <a:prstGeom prst="rect">
                <a:avLst/>
              </a:prstGeom>
            </p:spPr>
          </p:pic>
        </p:grpSp>
      </p:grpSp>
    </p:spTree>
    <p:extLst>
      <p:ext uri="{BB962C8B-B14F-4D97-AF65-F5344CB8AC3E}">
        <p14:creationId xmlns:p14="http://schemas.microsoft.com/office/powerpoint/2010/main" val="323663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Conditions required for flystrike</a:t>
            </a:r>
          </a:p>
        </p:txBody>
      </p:sp>
      <p:sp>
        <p:nvSpPr>
          <p:cNvPr id="3" name="Content Placeholder 2">
            <a:extLst>
              <a:ext uri="{FF2B5EF4-FFF2-40B4-BE49-F238E27FC236}">
                <a16:creationId xmlns:a16="http://schemas.microsoft.com/office/drawing/2014/main" id="{CEC75059-205D-466F-AA36-B1E492742D65}"/>
              </a:ext>
            </a:extLst>
          </p:cNvPr>
          <p:cNvSpPr>
            <a:spLocks noGrp="1"/>
          </p:cNvSpPr>
          <p:nvPr>
            <p:ph idx="1"/>
          </p:nvPr>
        </p:nvSpPr>
        <p:spPr>
          <a:xfrm>
            <a:off x="1879311" y="1228972"/>
            <a:ext cx="2407764" cy="709235"/>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3600"/>
              </a:spcAft>
              <a:buNone/>
              <a:tabLst>
                <a:tab pos="218599" algn="l"/>
                <a:tab pos="488633" algn="l"/>
              </a:tabLst>
            </a:pPr>
            <a:r>
              <a:rPr lang="en-AU" sz="1800" dirty="0"/>
              <a:t>              PRESENCE OF SUSCEPTIBLE SHEEP   </a:t>
            </a:r>
          </a:p>
        </p:txBody>
      </p:sp>
      <p:sp>
        <p:nvSpPr>
          <p:cNvPr id="26" name="Content Placeholder 2">
            <a:extLst>
              <a:ext uri="{FF2B5EF4-FFF2-40B4-BE49-F238E27FC236}">
                <a16:creationId xmlns:a16="http://schemas.microsoft.com/office/drawing/2014/main" id="{D2745DB8-CEE6-46D2-8D92-A680D401D16D}"/>
              </a:ext>
            </a:extLst>
          </p:cNvPr>
          <p:cNvSpPr txBox="1">
            <a:spLocks/>
          </p:cNvSpPr>
          <p:nvPr/>
        </p:nvSpPr>
        <p:spPr>
          <a:xfrm>
            <a:off x="5874646" y="2508339"/>
            <a:ext cx="1985317" cy="68586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None/>
              <a:tabLst>
                <a:tab pos="218599" algn="l"/>
                <a:tab pos="488633" algn="l"/>
              </a:tabLst>
            </a:pPr>
            <a:r>
              <a:rPr lang="en-AU" sz="1800" dirty="0"/>
              <a:t>PRESENCE OF</a:t>
            </a:r>
            <a:br>
              <a:rPr lang="en-AU" sz="1800" dirty="0"/>
            </a:br>
            <a:r>
              <a:rPr lang="en-AU" sz="1800" dirty="0"/>
              <a:t>  FLIES</a:t>
            </a:r>
          </a:p>
        </p:txBody>
      </p:sp>
      <p:sp>
        <p:nvSpPr>
          <p:cNvPr id="27" name="Content Placeholder 2">
            <a:extLst>
              <a:ext uri="{FF2B5EF4-FFF2-40B4-BE49-F238E27FC236}">
                <a16:creationId xmlns:a16="http://schemas.microsoft.com/office/drawing/2014/main" id="{2CA29988-6A64-4C12-8728-7B64F52DADC6}"/>
              </a:ext>
            </a:extLst>
          </p:cNvPr>
          <p:cNvSpPr txBox="1">
            <a:spLocks/>
          </p:cNvSpPr>
          <p:nvPr/>
        </p:nvSpPr>
        <p:spPr>
          <a:xfrm>
            <a:off x="2810174" y="3955068"/>
            <a:ext cx="4097602" cy="50386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3600"/>
              </a:spcAft>
              <a:buFont typeface="Arial" panose="020B0604020202020204" pitchFamily="34" charset="0"/>
              <a:buNone/>
              <a:tabLst>
                <a:tab pos="218599" algn="l"/>
                <a:tab pos="488633" algn="l"/>
              </a:tabLst>
            </a:pPr>
            <a:r>
              <a:rPr lang="en-AU" sz="1800" dirty="0"/>
              <a:t>FAVOURABLE WEATHER CONDITIONS</a:t>
            </a:r>
          </a:p>
        </p:txBody>
      </p:sp>
      <p:grpSp>
        <p:nvGrpSpPr>
          <p:cNvPr id="29" name="Group 28">
            <a:extLst>
              <a:ext uri="{FF2B5EF4-FFF2-40B4-BE49-F238E27FC236}">
                <a16:creationId xmlns:a16="http://schemas.microsoft.com/office/drawing/2014/main" id="{8EF03634-FF59-D899-34D4-79447CD2CB34}"/>
              </a:ext>
            </a:extLst>
          </p:cNvPr>
          <p:cNvGrpSpPr/>
          <p:nvPr/>
        </p:nvGrpSpPr>
        <p:grpSpPr>
          <a:xfrm>
            <a:off x="2912280" y="883500"/>
            <a:ext cx="2166932" cy="2797076"/>
            <a:chOff x="2912280" y="883500"/>
            <a:chExt cx="2166932" cy="2797076"/>
          </a:xfrm>
        </p:grpSpPr>
        <p:sp>
          <p:nvSpPr>
            <p:cNvPr id="4" name="Фигура">
              <a:extLst>
                <a:ext uri="{FF2B5EF4-FFF2-40B4-BE49-F238E27FC236}">
                  <a16:creationId xmlns:a16="http://schemas.microsoft.com/office/drawing/2014/main" id="{5F130C01-695A-4DF7-8B8B-FC01A7CDA050}"/>
                </a:ext>
              </a:extLst>
            </p:cNvPr>
            <p:cNvSpPr>
              <a:spLocks/>
            </p:cNvSpPr>
            <p:nvPr/>
          </p:nvSpPr>
          <p:spPr bwMode="auto">
            <a:xfrm>
              <a:off x="2912280" y="883500"/>
              <a:ext cx="2166932" cy="279707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rgbClr val="FEBE10"/>
            </a:solidFill>
            <a:ln>
              <a:noFill/>
            </a:ln>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2699" dirty="0">
                <a:latin typeface="Lato Light" panose="020F0502020204030203" pitchFamily="34" charset="0"/>
              </a:endParaRPr>
            </a:p>
          </p:txBody>
        </p:sp>
        <p:pic>
          <p:nvPicPr>
            <p:cNvPr id="15" name="Picture 14">
              <a:extLst>
                <a:ext uri="{FF2B5EF4-FFF2-40B4-BE49-F238E27FC236}">
                  <a16:creationId xmlns:a16="http://schemas.microsoft.com/office/drawing/2014/main" id="{6EFBDADC-EEAB-DDEB-C58D-B4C79100DA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080" b="24601"/>
            <a:stretch/>
          </p:blipFill>
          <p:spPr>
            <a:xfrm>
              <a:off x="4135084" y="1582085"/>
              <a:ext cx="654082" cy="475014"/>
            </a:xfrm>
            <a:prstGeom prst="rect">
              <a:avLst/>
            </a:prstGeom>
          </p:spPr>
        </p:pic>
      </p:grpSp>
      <p:grpSp>
        <p:nvGrpSpPr>
          <p:cNvPr id="30" name="Group 29">
            <a:extLst>
              <a:ext uri="{FF2B5EF4-FFF2-40B4-BE49-F238E27FC236}">
                <a16:creationId xmlns:a16="http://schemas.microsoft.com/office/drawing/2014/main" id="{52D1723C-B419-B21A-5E77-122641311F46}"/>
              </a:ext>
            </a:extLst>
          </p:cNvPr>
          <p:cNvGrpSpPr/>
          <p:nvPr/>
        </p:nvGrpSpPr>
        <p:grpSpPr>
          <a:xfrm>
            <a:off x="4444986" y="1084651"/>
            <a:ext cx="1882271" cy="2804646"/>
            <a:chOff x="4444986" y="1084651"/>
            <a:chExt cx="1882271" cy="2804646"/>
          </a:xfrm>
        </p:grpSpPr>
        <p:sp>
          <p:nvSpPr>
            <p:cNvPr id="5" name="Фигура">
              <a:extLst>
                <a:ext uri="{FF2B5EF4-FFF2-40B4-BE49-F238E27FC236}">
                  <a16:creationId xmlns:a16="http://schemas.microsoft.com/office/drawing/2014/main" id="{AD577FD5-2110-4AF1-A7A6-D7CD9C0E64DA}"/>
                </a:ext>
              </a:extLst>
            </p:cNvPr>
            <p:cNvSpPr/>
            <p:nvPr/>
          </p:nvSpPr>
          <p:spPr bwMode="auto">
            <a:xfrm>
              <a:off x="4444986" y="1084651"/>
              <a:ext cx="1882271" cy="2804646"/>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tx1"/>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21" name="Picture 20" descr="A picture containing text, scissors&#10;&#10;Description automatically generated">
              <a:extLst>
                <a:ext uri="{FF2B5EF4-FFF2-40B4-BE49-F238E27FC236}">
                  <a16:creationId xmlns:a16="http://schemas.microsoft.com/office/drawing/2014/main" id="{A440CC58-AE94-1572-3620-D1930CA422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39" b="13685"/>
            <a:stretch/>
          </p:blipFill>
          <p:spPr>
            <a:xfrm>
              <a:off x="5163706" y="2907824"/>
              <a:ext cx="673073" cy="688414"/>
            </a:xfrm>
            <a:prstGeom prst="rect">
              <a:avLst/>
            </a:prstGeom>
          </p:spPr>
        </p:pic>
      </p:grpSp>
      <p:grpSp>
        <p:nvGrpSpPr>
          <p:cNvPr id="31" name="Group 30">
            <a:extLst>
              <a:ext uri="{FF2B5EF4-FFF2-40B4-BE49-F238E27FC236}">
                <a16:creationId xmlns:a16="http://schemas.microsoft.com/office/drawing/2014/main" id="{AEB83791-34C2-8A30-B162-CB17F76A79C1}"/>
              </a:ext>
            </a:extLst>
          </p:cNvPr>
          <p:cNvGrpSpPr/>
          <p:nvPr/>
        </p:nvGrpSpPr>
        <p:grpSpPr>
          <a:xfrm>
            <a:off x="2861836" y="2508339"/>
            <a:ext cx="3197046" cy="1400239"/>
            <a:chOff x="2861836" y="2508339"/>
            <a:chExt cx="3197046" cy="1400239"/>
          </a:xfrm>
        </p:grpSpPr>
        <p:sp>
          <p:nvSpPr>
            <p:cNvPr id="6" name="Фигура">
              <a:extLst>
                <a:ext uri="{FF2B5EF4-FFF2-40B4-BE49-F238E27FC236}">
                  <a16:creationId xmlns:a16="http://schemas.microsoft.com/office/drawing/2014/main" id="{A2F394E4-1A07-4816-A9AB-A2CCC72AAEBA}"/>
                </a:ext>
              </a:extLst>
            </p:cNvPr>
            <p:cNvSpPr/>
            <p:nvPr/>
          </p:nvSpPr>
          <p:spPr bwMode="auto">
            <a:xfrm>
              <a:off x="2861836" y="2508339"/>
              <a:ext cx="3197046" cy="1400239"/>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CC7BA"/>
            </a:solidFill>
            <a:ln w="12700" cap="flat">
              <a:noFill/>
              <a:miter lim="400000"/>
            </a:ln>
            <a:effectLst/>
          </p:spPr>
          <p:txBody>
            <a:bodyPr lIns="38090" tIns="38090" rIns="38090" bIns="3809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2399"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pic>
          <p:nvPicPr>
            <p:cNvPr id="28" name="Picture 27" descr="Icon&#10;&#10;Description automatically generated">
              <a:extLst>
                <a:ext uri="{FF2B5EF4-FFF2-40B4-BE49-F238E27FC236}">
                  <a16:creationId xmlns:a16="http://schemas.microsoft.com/office/drawing/2014/main" id="{FBFC81C2-7A09-7027-B716-8880D1CCA4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068" b="21068"/>
            <a:stretch/>
          </p:blipFill>
          <p:spPr>
            <a:xfrm>
              <a:off x="3400233" y="3209266"/>
              <a:ext cx="714804" cy="585311"/>
            </a:xfrm>
            <a:prstGeom prst="rect">
              <a:avLst/>
            </a:prstGeom>
          </p:spPr>
        </p:pic>
      </p:grpSp>
    </p:spTree>
    <p:extLst>
      <p:ext uri="{BB962C8B-B14F-4D97-AF65-F5344CB8AC3E}">
        <p14:creationId xmlns:p14="http://schemas.microsoft.com/office/powerpoint/2010/main" val="318594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2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9"/>
            <a:ext cx="4379361" cy="7126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6" name="Rectangle 55">
            <a:extLst>
              <a:ext uri="{FF2B5EF4-FFF2-40B4-BE49-F238E27FC236}">
                <a16:creationId xmlns:a16="http://schemas.microsoft.com/office/drawing/2014/main" id="{C8C54454-E592-4B1F-9593-1E301FA0218A}"/>
              </a:ext>
            </a:extLst>
          </p:cNvPr>
          <p:cNvSpPr/>
          <p:nvPr/>
        </p:nvSpPr>
        <p:spPr>
          <a:xfrm>
            <a:off x="728420" y="2023509"/>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4" name="Rectangle 43">
            <a:extLst>
              <a:ext uri="{FF2B5EF4-FFF2-40B4-BE49-F238E27FC236}">
                <a16:creationId xmlns:a16="http://schemas.microsoft.com/office/drawing/2014/main" id="{B9322FBF-7D2F-43DC-9EE3-F3F4B4486736}"/>
              </a:ext>
            </a:extLst>
          </p:cNvPr>
          <p:cNvSpPr/>
          <p:nvPr/>
        </p:nvSpPr>
        <p:spPr>
          <a:xfrm>
            <a:off x="728420" y="1115220"/>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Questions</a:t>
            </a:r>
          </a:p>
        </p:txBody>
      </p:sp>
      <p:cxnSp>
        <p:nvCxnSpPr>
          <p:cNvPr id="63" name="Straight Connector 62">
            <a:extLst>
              <a:ext uri="{FF2B5EF4-FFF2-40B4-BE49-F238E27FC236}">
                <a16:creationId xmlns:a16="http://schemas.microsoft.com/office/drawing/2014/main" id="{01A8D001-A697-4045-8ECD-C40D9C103A1F}"/>
              </a:ext>
            </a:extLst>
          </p:cNvPr>
          <p:cNvCxnSpPr>
            <a:cxnSpLocks/>
          </p:cNvCxnSpPr>
          <p:nvPr/>
        </p:nvCxnSpPr>
        <p:spPr>
          <a:xfrm>
            <a:off x="1414220" y="2835147"/>
            <a:ext cx="0" cy="83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001B60E9-69A6-49EF-B78E-96F12EFDD7CB}"/>
              </a:ext>
            </a:extLst>
          </p:cNvPr>
          <p:cNvGrpSpPr/>
          <p:nvPr/>
        </p:nvGrpSpPr>
        <p:grpSpPr>
          <a:xfrm>
            <a:off x="4879181" y="2560759"/>
            <a:ext cx="457200" cy="457200"/>
            <a:chOff x="6505575" y="2522351"/>
            <a:chExt cx="609600" cy="609600"/>
          </a:xfrm>
        </p:grpSpPr>
        <p:sp>
          <p:nvSpPr>
            <p:cNvPr id="71" name="Oval 70">
              <a:extLst>
                <a:ext uri="{FF2B5EF4-FFF2-40B4-BE49-F238E27FC236}">
                  <a16:creationId xmlns:a16="http://schemas.microsoft.com/office/drawing/2014/main" id="{E56CC42A-7D2E-4C46-925B-122BF33AA62D}"/>
                </a:ext>
              </a:extLst>
            </p:cNvPr>
            <p:cNvSpPr/>
            <p:nvPr/>
          </p:nvSpPr>
          <p:spPr>
            <a:xfrm>
              <a:off x="6505575" y="2522351"/>
              <a:ext cx="609600" cy="6096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2" name="Graphic 71" descr="Question Mark outline">
              <a:extLst>
                <a:ext uri="{FF2B5EF4-FFF2-40B4-BE49-F238E27FC236}">
                  <a16:creationId xmlns:a16="http://schemas.microsoft.com/office/drawing/2014/main" id="{41351F61-D1F9-4285-9F53-0E8598CB62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84564" y="2601340"/>
              <a:ext cx="451621" cy="451621"/>
            </a:xfrm>
            <a:prstGeom prst="rect">
              <a:avLst/>
            </a:prstGeom>
          </p:spPr>
        </p:pic>
      </p:grpSp>
      <p:sp>
        <p:nvSpPr>
          <p:cNvPr id="26" name="Content Placeholder 2">
            <a:extLst>
              <a:ext uri="{FF2B5EF4-FFF2-40B4-BE49-F238E27FC236}">
                <a16:creationId xmlns:a16="http://schemas.microsoft.com/office/drawing/2014/main" id="{B86EBF56-D3F3-43BA-AC71-66BDCA033EDA}"/>
              </a:ext>
            </a:extLst>
          </p:cNvPr>
          <p:cNvSpPr txBox="1">
            <a:spLocks/>
          </p:cNvSpPr>
          <p:nvPr/>
        </p:nvSpPr>
        <p:spPr>
          <a:xfrm>
            <a:off x="1557338" y="2123924"/>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27" name="Content Placeholder 2">
            <a:extLst>
              <a:ext uri="{FF2B5EF4-FFF2-40B4-BE49-F238E27FC236}">
                <a16:creationId xmlns:a16="http://schemas.microsoft.com/office/drawing/2014/main" id="{318FC789-F4FC-420D-BC93-58FF18243E48}"/>
              </a:ext>
            </a:extLst>
          </p:cNvPr>
          <p:cNvSpPr txBox="1">
            <a:spLocks/>
          </p:cNvSpPr>
          <p:nvPr/>
        </p:nvSpPr>
        <p:spPr>
          <a:xfrm>
            <a:off x="1557338" y="1194369"/>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28" name="Content Placeholder 2">
            <a:extLst>
              <a:ext uri="{FF2B5EF4-FFF2-40B4-BE49-F238E27FC236}">
                <a16:creationId xmlns:a16="http://schemas.microsoft.com/office/drawing/2014/main" id="{C182A628-2309-423E-90C0-6192D1A583D3}"/>
              </a:ext>
            </a:extLst>
          </p:cNvPr>
          <p:cNvSpPr txBox="1">
            <a:spLocks/>
          </p:cNvSpPr>
          <p:nvPr/>
        </p:nvSpPr>
        <p:spPr>
          <a:xfrm>
            <a:off x="1557338" y="3030433"/>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cxnSp>
        <p:nvCxnSpPr>
          <p:cNvPr id="22" name="Straight Connector 21">
            <a:extLst>
              <a:ext uri="{FF2B5EF4-FFF2-40B4-BE49-F238E27FC236}">
                <a16:creationId xmlns:a16="http://schemas.microsoft.com/office/drawing/2014/main" id="{D0E3B899-F6ED-B8A9-D371-13C712D760AE}"/>
              </a:ext>
            </a:extLst>
          </p:cNvPr>
          <p:cNvCxnSpPr>
            <a:cxnSpLocks/>
          </p:cNvCxnSpPr>
          <p:nvPr/>
        </p:nvCxnSpPr>
        <p:spPr>
          <a:xfrm>
            <a:off x="1414220" y="1095626"/>
            <a:ext cx="0" cy="28969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Medical outline">
            <a:extLst>
              <a:ext uri="{FF2B5EF4-FFF2-40B4-BE49-F238E27FC236}">
                <a16:creationId xmlns:a16="http://schemas.microsoft.com/office/drawing/2014/main" id="{025E820A-6D0F-B63C-30FE-BB9E0314BA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05521" y="3081942"/>
            <a:ext cx="465583" cy="465583"/>
          </a:xfrm>
          <a:prstGeom prst="rect">
            <a:avLst/>
          </a:prstGeom>
        </p:spPr>
      </p:pic>
      <p:pic>
        <p:nvPicPr>
          <p:cNvPr id="24" name="Graphic 23" descr="Shield outline">
            <a:extLst>
              <a:ext uri="{FF2B5EF4-FFF2-40B4-BE49-F238E27FC236}">
                <a16:creationId xmlns:a16="http://schemas.microsoft.com/office/drawing/2014/main" id="{CF7A7EF7-F741-8C95-3AA4-33B5AF22D2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2957" y="1246715"/>
            <a:ext cx="486011" cy="486011"/>
          </a:xfrm>
          <a:prstGeom prst="rect">
            <a:avLst/>
          </a:prstGeom>
        </p:spPr>
      </p:pic>
      <p:pic>
        <p:nvPicPr>
          <p:cNvPr id="25" name="Graphic 24" descr="Magnifying glass outline">
            <a:extLst>
              <a:ext uri="{FF2B5EF4-FFF2-40B4-BE49-F238E27FC236}">
                <a16:creationId xmlns:a16="http://schemas.microsoft.com/office/drawing/2014/main" id="{E7119290-AB55-0698-9768-11725969A7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92957" y="2136847"/>
            <a:ext cx="486011" cy="486011"/>
          </a:xfrm>
          <a:prstGeom prst="rect">
            <a:avLst/>
          </a:prstGeom>
        </p:spPr>
      </p:pic>
      <p:pic>
        <p:nvPicPr>
          <p:cNvPr id="29" name="Graphic 28" descr="Heartbeat with solid fill">
            <a:extLst>
              <a:ext uri="{FF2B5EF4-FFF2-40B4-BE49-F238E27FC236}">
                <a16:creationId xmlns:a16="http://schemas.microsoft.com/office/drawing/2014/main" id="{30C66C5F-52D2-E44C-0AA1-785D9810B08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4253" y="2187391"/>
            <a:ext cx="310144" cy="310144"/>
          </a:xfrm>
          <a:prstGeom prst="rect">
            <a:avLst/>
          </a:prstGeom>
        </p:spPr>
      </p:pic>
      <p:grpSp>
        <p:nvGrpSpPr>
          <p:cNvPr id="36" name="Group 35">
            <a:extLst>
              <a:ext uri="{FF2B5EF4-FFF2-40B4-BE49-F238E27FC236}">
                <a16:creationId xmlns:a16="http://schemas.microsoft.com/office/drawing/2014/main" id="{1CC514F7-F67B-C2D6-C2E0-170663F80117}"/>
              </a:ext>
            </a:extLst>
          </p:cNvPr>
          <p:cNvGrpSpPr/>
          <p:nvPr/>
        </p:nvGrpSpPr>
        <p:grpSpPr>
          <a:xfrm>
            <a:off x="4879181" y="3485859"/>
            <a:ext cx="457200" cy="457200"/>
            <a:chOff x="6505575" y="2522351"/>
            <a:chExt cx="609600" cy="609600"/>
          </a:xfrm>
        </p:grpSpPr>
        <p:sp>
          <p:nvSpPr>
            <p:cNvPr id="37" name="Oval 36">
              <a:extLst>
                <a:ext uri="{FF2B5EF4-FFF2-40B4-BE49-F238E27FC236}">
                  <a16:creationId xmlns:a16="http://schemas.microsoft.com/office/drawing/2014/main" id="{931AA2AD-CEB7-57B0-AA84-9E3D62D9C829}"/>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38" name="Graphic 37" descr="Question Mark outline">
              <a:extLst>
                <a:ext uri="{FF2B5EF4-FFF2-40B4-BE49-F238E27FC236}">
                  <a16:creationId xmlns:a16="http://schemas.microsoft.com/office/drawing/2014/main" id="{C1BE9930-62BD-EA02-D130-F3619FB33A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84564" y="2601340"/>
              <a:ext cx="451621" cy="451621"/>
            </a:xfrm>
            <a:prstGeom prst="rect">
              <a:avLst/>
            </a:prstGeom>
          </p:spPr>
        </p:pic>
      </p:grpSp>
    </p:spTree>
    <p:extLst>
      <p:ext uri="{BB962C8B-B14F-4D97-AF65-F5344CB8AC3E}">
        <p14:creationId xmlns:p14="http://schemas.microsoft.com/office/powerpoint/2010/main" val="3419860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16"/>
            <a:ext cx="4379361" cy="712688"/>
          </a:xfrm>
          <a:prstGeom prst="rect">
            <a:avLst/>
          </a:prstGeom>
          <a:solidFill>
            <a:srgbClr val="38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6" name="Rectangle 55">
            <a:extLst>
              <a:ext uri="{FF2B5EF4-FFF2-40B4-BE49-F238E27FC236}">
                <a16:creationId xmlns:a16="http://schemas.microsoft.com/office/drawing/2014/main" id="{C8C54454-E592-4B1F-9593-1E301FA0218A}"/>
              </a:ext>
            </a:extLst>
          </p:cNvPr>
          <p:cNvSpPr/>
          <p:nvPr/>
        </p:nvSpPr>
        <p:spPr>
          <a:xfrm>
            <a:off x="728420" y="2023506"/>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4" name="Rectangle 43">
            <a:extLst>
              <a:ext uri="{FF2B5EF4-FFF2-40B4-BE49-F238E27FC236}">
                <a16:creationId xmlns:a16="http://schemas.microsoft.com/office/drawing/2014/main" id="{B9322FBF-7D2F-43DC-9EE3-F3F4B4486736}"/>
              </a:ext>
            </a:extLst>
          </p:cNvPr>
          <p:cNvSpPr/>
          <p:nvPr/>
        </p:nvSpPr>
        <p:spPr>
          <a:xfrm>
            <a:off x="728420" y="1115217"/>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Progress check</a:t>
            </a:r>
          </a:p>
        </p:txBody>
      </p:sp>
      <p:cxnSp>
        <p:nvCxnSpPr>
          <p:cNvPr id="55" name="Straight Connector 54">
            <a:extLst>
              <a:ext uri="{FF2B5EF4-FFF2-40B4-BE49-F238E27FC236}">
                <a16:creationId xmlns:a16="http://schemas.microsoft.com/office/drawing/2014/main" id="{874915AC-EAE0-4B3D-90E6-2D86DAA99B9D}"/>
              </a:ext>
            </a:extLst>
          </p:cNvPr>
          <p:cNvCxnSpPr>
            <a:cxnSpLocks/>
          </p:cNvCxnSpPr>
          <p:nvPr/>
        </p:nvCxnSpPr>
        <p:spPr>
          <a:xfrm>
            <a:off x="1414220" y="1095622"/>
            <a:ext cx="0" cy="28969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7AF757C0-5921-43A3-9D2D-733C06801D1E}"/>
              </a:ext>
            </a:extLst>
          </p:cNvPr>
          <p:cNvSpPr txBox="1">
            <a:spLocks/>
          </p:cNvSpPr>
          <p:nvPr/>
        </p:nvSpPr>
        <p:spPr>
          <a:xfrm>
            <a:off x="1557338" y="2123921"/>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23" name="Content Placeholder 2">
            <a:extLst>
              <a:ext uri="{FF2B5EF4-FFF2-40B4-BE49-F238E27FC236}">
                <a16:creationId xmlns:a16="http://schemas.microsoft.com/office/drawing/2014/main" id="{BE13F4A4-E8DA-4D20-BE9E-45D5AD35D118}"/>
              </a:ext>
            </a:extLst>
          </p:cNvPr>
          <p:cNvSpPr txBox="1">
            <a:spLocks/>
          </p:cNvSpPr>
          <p:nvPr/>
        </p:nvSpPr>
        <p:spPr>
          <a:xfrm>
            <a:off x="1557338" y="1194366"/>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25" name="Content Placeholder 2">
            <a:extLst>
              <a:ext uri="{FF2B5EF4-FFF2-40B4-BE49-F238E27FC236}">
                <a16:creationId xmlns:a16="http://schemas.microsoft.com/office/drawing/2014/main" id="{F54A436D-9BAF-48FB-B6D1-7CCA3A9AA42A}"/>
              </a:ext>
            </a:extLst>
          </p:cNvPr>
          <p:cNvSpPr txBox="1">
            <a:spLocks/>
          </p:cNvSpPr>
          <p:nvPr/>
        </p:nvSpPr>
        <p:spPr>
          <a:xfrm>
            <a:off x="1557338" y="3030430"/>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pic>
        <p:nvPicPr>
          <p:cNvPr id="18" name="Graphic 17" descr="Medical outline">
            <a:extLst>
              <a:ext uri="{FF2B5EF4-FFF2-40B4-BE49-F238E27FC236}">
                <a16:creationId xmlns:a16="http://schemas.microsoft.com/office/drawing/2014/main" id="{031FD3F3-6688-DB13-CA79-305A3AB2FA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05521" y="3081942"/>
            <a:ext cx="465583" cy="465583"/>
          </a:xfrm>
          <a:prstGeom prst="rect">
            <a:avLst/>
          </a:prstGeom>
        </p:spPr>
      </p:pic>
      <p:pic>
        <p:nvPicPr>
          <p:cNvPr id="19" name="Graphic 18" descr="Shield outline">
            <a:extLst>
              <a:ext uri="{FF2B5EF4-FFF2-40B4-BE49-F238E27FC236}">
                <a16:creationId xmlns:a16="http://schemas.microsoft.com/office/drawing/2014/main" id="{ED983B51-AF6D-723E-8C49-D8852C7B53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92957" y="1246715"/>
            <a:ext cx="486011" cy="486011"/>
          </a:xfrm>
          <a:prstGeom prst="rect">
            <a:avLst/>
          </a:prstGeom>
        </p:spPr>
      </p:pic>
      <p:pic>
        <p:nvPicPr>
          <p:cNvPr id="20" name="Graphic 19" descr="Magnifying glass outline">
            <a:extLst>
              <a:ext uri="{FF2B5EF4-FFF2-40B4-BE49-F238E27FC236}">
                <a16:creationId xmlns:a16="http://schemas.microsoft.com/office/drawing/2014/main" id="{8E4E27F5-D348-0841-AC94-3981B40775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2957" y="2136847"/>
            <a:ext cx="486011" cy="486011"/>
          </a:xfrm>
          <a:prstGeom prst="rect">
            <a:avLst/>
          </a:prstGeom>
        </p:spPr>
      </p:pic>
      <p:pic>
        <p:nvPicPr>
          <p:cNvPr id="21" name="Graphic 20" descr="Heartbeat with solid fill">
            <a:extLst>
              <a:ext uri="{FF2B5EF4-FFF2-40B4-BE49-F238E27FC236}">
                <a16:creationId xmlns:a16="http://schemas.microsoft.com/office/drawing/2014/main" id="{7200596E-C15B-BD13-800B-B1AA827A0EC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4253" y="2187391"/>
            <a:ext cx="310144" cy="310144"/>
          </a:xfrm>
          <a:prstGeom prst="rect">
            <a:avLst/>
          </a:prstGeom>
        </p:spPr>
      </p:pic>
      <p:grpSp>
        <p:nvGrpSpPr>
          <p:cNvPr id="31" name="Group 30">
            <a:extLst>
              <a:ext uri="{FF2B5EF4-FFF2-40B4-BE49-F238E27FC236}">
                <a16:creationId xmlns:a16="http://schemas.microsoft.com/office/drawing/2014/main" id="{33FCB219-CF7E-E7FC-467F-E05567F890B7}"/>
              </a:ext>
            </a:extLst>
          </p:cNvPr>
          <p:cNvGrpSpPr/>
          <p:nvPr/>
        </p:nvGrpSpPr>
        <p:grpSpPr>
          <a:xfrm>
            <a:off x="4879181" y="3485859"/>
            <a:ext cx="457200" cy="457200"/>
            <a:chOff x="6505575" y="2522351"/>
            <a:chExt cx="609600" cy="609600"/>
          </a:xfrm>
        </p:grpSpPr>
        <p:sp>
          <p:nvSpPr>
            <p:cNvPr id="32" name="Oval 31">
              <a:extLst>
                <a:ext uri="{FF2B5EF4-FFF2-40B4-BE49-F238E27FC236}">
                  <a16:creationId xmlns:a16="http://schemas.microsoft.com/office/drawing/2014/main" id="{23FE62FD-C52D-2AED-608B-75DAF8993874}"/>
                </a:ext>
              </a:extLst>
            </p:cNvPr>
            <p:cNvSpPr/>
            <p:nvPr/>
          </p:nvSpPr>
          <p:spPr>
            <a:xfrm>
              <a:off x="6505575" y="2522351"/>
              <a:ext cx="609600" cy="609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33" name="Graphic 32" descr="Question Mark outline">
              <a:extLst>
                <a:ext uri="{FF2B5EF4-FFF2-40B4-BE49-F238E27FC236}">
                  <a16:creationId xmlns:a16="http://schemas.microsoft.com/office/drawing/2014/main" id="{361C4DC1-0C9F-09A3-C593-B3229FC07D4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584564" y="2601340"/>
              <a:ext cx="451621" cy="451621"/>
            </a:xfrm>
            <a:prstGeom prst="rect">
              <a:avLst/>
            </a:prstGeom>
          </p:spPr>
        </p:pic>
      </p:grpSp>
    </p:spTree>
    <p:extLst>
      <p:ext uri="{BB962C8B-B14F-4D97-AF65-F5344CB8AC3E}">
        <p14:creationId xmlns:p14="http://schemas.microsoft.com/office/powerpoint/2010/main" val="2432476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What we will cover - treatment</a:t>
            </a:r>
          </a:p>
        </p:txBody>
      </p:sp>
      <p:grpSp>
        <p:nvGrpSpPr>
          <p:cNvPr id="10" name="Group 9">
            <a:extLst>
              <a:ext uri="{FF2B5EF4-FFF2-40B4-BE49-F238E27FC236}">
                <a16:creationId xmlns:a16="http://schemas.microsoft.com/office/drawing/2014/main" id="{094D8E01-C850-4FA6-91FB-DFCD16F655FF}"/>
              </a:ext>
            </a:extLst>
          </p:cNvPr>
          <p:cNvGrpSpPr/>
          <p:nvPr/>
        </p:nvGrpSpPr>
        <p:grpSpPr>
          <a:xfrm>
            <a:off x="748666" y="1945519"/>
            <a:ext cx="457200" cy="457200"/>
            <a:chOff x="980803" y="4872021"/>
            <a:chExt cx="609600" cy="609600"/>
          </a:xfrm>
        </p:grpSpPr>
        <p:sp>
          <p:nvSpPr>
            <p:cNvPr id="21" name="Oval 20">
              <a:extLst>
                <a:ext uri="{FF2B5EF4-FFF2-40B4-BE49-F238E27FC236}">
                  <a16:creationId xmlns:a16="http://schemas.microsoft.com/office/drawing/2014/main" id="{B72378E4-174E-46D3-A810-11C3054C7DF8}"/>
                </a:ext>
              </a:extLst>
            </p:cNvPr>
            <p:cNvSpPr/>
            <p:nvPr/>
          </p:nvSpPr>
          <p:spPr>
            <a:xfrm>
              <a:off x="980803" y="4872021"/>
              <a:ext cx="609600" cy="6096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9" name="Graphic 8" descr="Question Mark outline">
              <a:extLst>
                <a:ext uri="{FF2B5EF4-FFF2-40B4-BE49-F238E27FC236}">
                  <a16:creationId xmlns:a16="http://schemas.microsoft.com/office/drawing/2014/main" id="{D42C8D9E-985B-4E80-96D2-5E29915482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9792" y="4951010"/>
              <a:ext cx="451621" cy="451621"/>
            </a:xfrm>
            <a:prstGeom prst="rect">
              <a:avLst/>
            </a:prstGeom>
          </p:spPr>
        </p:pic>
      </p:grpSp>
      <p:sp>
        <p:nvSpPr>
          <p:cNvPr id="24" name="Content Placeholder 2">
            <a:extLst>
              <a:ext uri="{FF2B5EF4-FFF2-40B4-BE49-F238E27FC236}">
                <a16:creationId xmlns:a16="http://schemas.microsoft.com/office/drawing/2014/main" id="{6AA7C903-1C99-4CF9-B535-AB8888AE244F}"/>
              </a:ext>
            </a:extLst>
          </p:cNvPr>
          <p:cNvSpPr>
            <a:spLocks noGrp="1"/>
          </p:cNvSpPr>
          <p:nvPr>
            <p:ph idx="1"/>
          </p:nvPr>
        </p:nvSpPr>
        <p:spPr>
          <a:xfrm>
            <a:off x="1331107" y="1277173"/>
            <a:ext cx="4753247" cy="387140"/>
          </a:xfrm>
        </p:spPr>
        <p:txBody>
          <a:bodyP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None/>
            </a:pPr>
            <a:r>
              <a:rPr lang="en-AU" sz="2000" dirty="0"/>
              <a:t>How to treat </a:t>
            </a:r>
            <a:r>
              <a:rPr lang="en-AU" sz="2000" dirty="0" err="1"/>
              <a:t>flystruck</a:t>
            </a:r>
            <a:r>
              <a:rPr lang="en-AU" sz="2000" dirty="0"/>
              <a:t> sheep</a:t>
            </a:r>
          </a:p>
        </p:txBody>
      </p:sp>
      <p:sp>
        <p:nvSpPr>
          <p:cNvPr id="29" name="Content Placeholder 2">
            <a:extLst>
              <a:ext uri="{FF2B5EF4-FFF2-40B4-BE49-F238E27FC236}">
                <a16:creationId xmlns:a16="http://schemas.microsoft.com/office/drawing/2014/main" id="{363D09EB-42E3-45D5-AD4A-68B203A1E0DE}"/>
              </a:ext>
            </a:extLst>
          </p:cNvPr>
          <p:cNvSpPr txBox="1">
            <a:spLocks/>
          </p:cNvSpPr>
          <p:nvPr/>
        </p:nvSpPr>
        <p:spPr>
          <a:xfrm>
            <a:off x="1332577" y="1962428"/>
            <a:ext cx="4753247" cy="457201"/>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000" dirty="0"/>
              <a:t>Overall questions</a:t>
            </a:r>
          </a:p>
        </p:txBody>
      </p:sp>
      <p:sp>
        <p:nvSpPr>
          <p:cNvPr id="18" name="Oval 17">
            <a:extLst>
              <a:ext uri="{FF2B5EF4-FFF2-40B4-BE49-F238E27FC236}">
                <a16:creationId xmlns:a16="http://schemas.microsoft.com/office/drawing/2014/main" id="{7378B9A1-4579-4453-87DC-E33137348A27}"/>
              </a:ext>
            </a:extLst>
          </p:cNvPr>
          <p:cNvSpPr/>
          <p:nvPr/>
        </p:nvSpPr>
        <p:spPr>
          <a:xfrm>
            <a:off x="752432" y="1236609"/>
            <a:ext cx="457200" cy="457200"/>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7" name="Picture 6" descr="Icon&#10;&#10;Description automatically generated">
            <a:extLst>
              <a:ext uri="{FF2B5EF4-FFF2-40B4-BE49-F238E27FC236}">
                <a16:creationId xmlns:a16="http://schemas.microsoft.com/office/drawing/2014/main" id="{68894F4D-DF59-9595-B230-FA16F6E918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420" t="3048" b="44065"/>
          <a:stretch/>
        </p:blipFill>
        <p:spPr>
          <a:xfrm>
            <a:off x="807909" y="1335812"/>
            <a:ext cx="338716" cy="265221"/>
          </a:xfrm>
          <a:prstGeom prst="rect">
            <a:avLst/>
          </a:prstGeom>
        </p:spPr>
      </p:pic>
    </p:spTree>
    <p:extLst>
      <p:ext uri="{BB962C8B-B14F-4D97-AF65-F5344CB8AC3E}">
        <p14:creationId xmlns:p14="http://schemas.microsoft.com/office/powerpoint/2010/main" val="17442207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85F6F804-BFD6-48BB-8A79-8CF620C543ED}"/>
              </a:ext>
            </a:extLst>
          </p:cNvPr>
          <p:cNvSpPr/>
          <p:nvPr/>
        </p:nvSpPr>
        <p:spPr>
          <a:xfrm>
            <a:off x="712286" y="1437445"/>
            <a:ext cx="749353" cy="749353"/>
          </a:xfrm>
          <a:prstGeom prst="ellipse">
            <a:avLst/>
          </a:prstGeom>
          <a:solidFill>
            <a:srgbClr val="FEBE10"/>
          </a:solidFill>
          <a:ln>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a:xfrm>
            <a:off x="1571503" y="1362361"/>
            <a:ext cx="3316248" cy="746521"/>
          </a:xfrm>
        </p:spPr>
        <p:txBody>
          <a:bodyPr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spcBef>
                <a:spcPts val="0"/>
              </a:spcBef>
              <a:buNone/>
            </a:pPr>
            <a:r>
              <a:rPr lang="en-AU" sz="3200" b="0" dirty="0"/>
              <a:t>How to treat </a:t>
            </a:r>
            <a:r>
              <a:rPr lang="en-AU" sz="3200" b="0" dirty="0" err="1"/>
              <a:t>flystruck</a:t>
            </a:r>
            <a:r>
              <a:rPr lang="en-AU" sz="3200" b="0" dirty="0"/>
              <a:t> sheep</a:t>
            </a:r>
          </a:p>
        </p:txBody>
      </p:sp>
      <p:pic>
        <p:nvPicPr>
          <p:cNvPr id="19" name="Picture 18" descr="Icon&#10;&#10;Description automatically generated">
            <a:extLst>
              <a:ext uri="{FF2B5EF4-FFF2-40B4-BE49-F238E27FC236}">
                <a16:creationId xmlns:a16="http://schemas.microsoft.com/office/drawing/2014/main" id="{6DFC8214-FBB7-42FD-1439-3BEA5B0F69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20" t="3048" b="44065"/>
          <a:stretch/>
        </p:blipFill>
        <p:spPr>
          <a:xfrm>
            <a:off x="780613" y="1567825"/>
            <a:ext cx="594739" cy="465692"/>
          </a:xfrm>
          <a:prstGeom prst="rect">
            <a:avLst/>
          </a:prstGeom>
        </p:spPr>
      </p:pic>
    </p:spTree>
    <p:extLst>
      <p:ext uri="{BB962C8B-B14F-4D97-AF65-F5344CB8AC3E}">
        <p14:creationId xmlns:p14="http://schemas.microsoft.com/office/powerpoint/2010/main" val="3725687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29E504-455D-4E92-8845-6C281A2FA83C}"/>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Steps to follow</a:t>
            </a:r>
          </a:p>
        </p:txBody>
      </p:sp>
      <p:sp>
        <p:nvSpPr>
          <p:cNvPr id="14" name="Shape 33618">
            <a:extLst>
              <a:ext uri="{FF2B5EF4-FFF2-40B4-BE49-F238E27FC236}">
                <a16:creationId xmlns:a16="http://schemas.microsoft.com/office/drawing/2014/main" id="{6987BAC9-0155-4749-9234-15D9F7884FF5}"/>
              </a:ext>
            </a:extLst>
          </p:cNvPr>
          <p:cNvSpPr/>
          <p:nvPr/>
        </p:nvSpPr>
        <p:spPr>
          <a:xfrm>
            <a:off x="4531251" y="1146670"/>
            <a:ext cx="1520128" cy="1813033"/>
          </a:xfrm>
          <a:custGeom>
            <a:avLst/>
            <a:gdLst/>
            <a:ahLst/>
            <a:cxnLst>
              <a:cxn ang="0">
                <a:pos x="wd2" y="hd2"/>
              </a:cxn>
              <a:cxn ang="5400000">
                <a:pos x="wd2" y="hd2"/>
              </a:cxn>
              <a:cxn ang="10800000">
                <a:pos x="wd2" y="hd2"/>
              </a:cxn>
              <a:cxn ang="16200000">
                <a:pos x="wd2" y="hd2"/>
              </a:cxn>
            </a:cxnLst>
            <a:rect l="0" t="0" r="r" b="b"/>
            <a:pathLst>
              <a:path w="21600" h="21594" extrusionOk="0">
                <a:moveTo>
                  <a:pt x="812" y="292"/>
                </a:moveTo>
                <a:cubicBezTo>
                  <a:pt x="2362" y="951"/>
                  <a:pt x="3583" y="2050"/>
                  <a:pt x="4246" y="3396"/>
                </a:cubicBezTo>
                <a:cubicBezTo>
                  <a:pt x="4316" y="3539"/>
                  <a:pt x="4380" y="3685"/>
                  <a:pt x="4439" y="3832"/>
                </a:cubicBezTo>
                <a:cubicBezTo>
                  <a:pt x="4498" y="3980"/>
                  <a:pt x="4929" y="4937"/>
                  <a:pt x="4929" y="5873"/>
                </a:cubicBezTo>
                <a:cubicBezTo>
                  <a:pt x="4929" y="5903"/>
                  <a:pt x="4928" y="6735"/>
                  <a:pt x="4927" y="7860"/>
                </a:cubicBezTo>
                <a:cubicBezTo>
                  <a:pt x="4925" y="10312"/>
                  <a:pt x="4920" y="14111"/>
                  <a:pt x="4920" y="14112"/>
                </a:cubicBezTo>
                <a:lnTo>
                  <a:pt x="11997" y="14040"/>
                </a:lnTo>
                <a:lnTo>
                  <a:pt x="12427" y="14040"/>
                </a:lnTo>
                <a:lnTo>
                  <a:pt x="12427" y="14400"/>
                </a:lnTo>
                <a:lnTo>
                  <a:pt x="12427" y="21594"/>
                </a:lnTo>
                <a:lnTo>
                  <a:pt x="14532" y="21591"/>
                </a:lnTo>
                <a:cubicBezTo>
                  <a:pt x="15796" y="21543"/>
                  <a:pt x="17030" y="21257"/>
                  <a:pt x="18142" y="20753"/>
                </a:cubicBezTo>
                <a:cubicBezTo>
                  <a:pt x="18288" y="20687"/>
                  <a:pt x="18431" y="20618"/>
                  <a:pt x="18571" y="20544"/>
                </a:cubicBezTo>
                <a:cubicBezTo>
                  <a:pt x="19423" y="20092"/>
                  <a:pt x="20137" y="19482"/>
                  <a:pt x="20681" y="18771"/>
                </a:cubicBezTo>
                <a:cubicBezTo>
                  <a:pt x="20771" y="18653"/>
                  <a:pt x="20856" y="18533"/>
                  <a:pt x="20935" y="18410"/>
                </a:cubicBezTo>
                <a:cubicBezTo>
                  <a:pt x="21015" y="18287"/>
                  <a:pt x="21088" y="18161"/>
                  <a:pt x="21155" y="18034"/>
                </a:cubicBezTo>
                <a:cubicBezTo>
                  <a:pt x="21222" y="17906"/>
                  <a:pt x="21283" y="17775"/>
                  <a:pt x="21339" y="17643"/>
                </a:cubicBezTo>
                <a:cubicBezTo>
                  <a:pt x="21394" y="17511"/>
                  <a:pt x="21445" y="17376"/>
                  <a:pt x="21486" y="17240"/>
                </a:cubicBezTo>
                <a:cubicBezTo>
                  <a:pt x="21536" y="17077"/>
                  <a:pt x="21574" y="16911"/>
                  <a:pt x="21600" y="16744"/>
                </a:cubicBezTo>
                <a:cubicBezTo>
                  <a:pt x="20795" y="7376"/>
                  <a:pt x="11474" y="-6"/>
                  <a:pt x="110" y="0"/>
                </a:cubicBezTo>
                <a:cubicBezTo>
                  <a:pt x="73" y="0"/>
                  <a:pt x="37" y="0"/>
                  <a:pt x="0" y="1"/>
                </a:cubicBezTo>
                <a:cubicBezTo>
                  <a:pt x="103" y="31"/>
                  <a:pt x="205" y="63"/>
                  <a:pt x="307" y="98"/>
                </a:cubicBezTo>
                <a:cubicBezTo>
                  <a:pt x="478" y="156"/>
                  <a:pt x="647" y="222"/>
                  <a:pt x="812" y="292"/>
                </a:cubicBezTo>
                <a:close/>
              </a:path>
            </a:pathLst>
          </a:custGeom>
          <a:solidFill>
            <a:schemeClr val="tx1"/>
          </a:solidFill>
          <a:ln w="12700" cap="flat">
            <a:noFill/>
            <a:miter lim="400000"/>
          </a:ln>
          <a:effectLst/>
        </p:spPr>
        <p:txBody>
          <a:bodyPr wrap="square" lIns="40184" tIns="40184" rIns="40184" bIns="40184"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15" name="Shape 33619">
            <a:extLst>
              <a:ext uri="{FF2B5EF4-FFF2-40B4-BE49-F238E27FC236}">
                <a16:creationId xmlns:a16="http://schemas.microsoft.com/office/drawing/2014/main" id="{6C611F8D-B8DB-41AC-81B9-6BED44246ACA}"/>
              </a:ext>
            </a:extLst>
          </p:cNvPr>
          <p:cNvSpPr/>
          <p:nvPr/>
        </p:nvSpPr>
        <p:spPr>
          <a:xfrm>
            <a:off x="5504759" y="2418370"/>
            <a:ext cx="362702" cy="362702"/>
          </a:xfrm>
          <a:prstGeom prst="ellipse">
            <a:avLst/>
          </a:prstGeom>
          <a:solidFill>
            <a:srgbClr val="FFFFFF"/>
          </a:solidFill>
          <a:ln w="12700" cap="flat">
            <a:noFill/>
            <a:miter lim="400000"/>
          </a:ln>
          <a:effectLst/>
        </p:spPr>
        <p:txBody>
          <a:bodyPr wrap="square" lIns="0" tIns="0" rIns="0" bIns="0"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26" name="TextBox 25">
            <a:extLst>
              <a:ext uri="{FF2B5EF4-FFF2-40B4-BE49-F238E27FC236}">
                <a16:creationId xmlns:a16="http://schemas.microsoft.com/office/drawing/2014/main" id="{962F9273-4BFA-423B-BB7B-D678F33A6CAB}"/>
              </a:ext>
            </a:extLst>
          </p:cNvPr>
          <p:cNvSpPr txBox="1"/>
          <p:nvPr/>
        </p:nvSpPr>
        <p:spPr>
          <a:xfrm rot="2700000">
            <a:off x="4715118" y="1675705"/>
            <a:ext cx="1244813" cy="461665"/>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1200" b="1" dirty="0">
                <a:solidFill>
                  <a:schemeClr val="bg1"/>
                </a:solidFill>
                <a:latin typeface="Poppins" pitchFamily="2" charset="77"/>
                <a:ea typeface="League Spartan" charset="0"/>
                <a:cs typeface="Poppins" pitchFamily="2" charset="77"/>
              </a:rPr>
              <a:t>COLLECT &amp; KILL MAGGOTS</a:t>
            </a:r>
          </a:p>
        </p:txBody>
      </p:sp>
      <p:sp>
        <p:nvSpPr>
          <p:cNvPr id="30" name="TextBox 29">
            <a:extLst>
              <a:ext uri="{FF2B5EF4-FFF2-40B4-BE49-F238E27FC236}">
                <a16:creationId xmlns:a16="http://schemas.microsoft.com/office/drawing/2014/main" id="{3611D3DC-003A-4380-9946-6D079046695C}"/>
              </a:ext>
            </a:extLst>
          </p:cNvPr>
          <p:cNvSpPr txBox="1"/>
          <p:nvPr/>
        </p:nvSpPr>
        <p:spPr>
          <a:xfrm>
            <a:off x="6389455" y="1283418"/>
            <a:ext cx="2161010"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sz="1400" b="1" dirty="0">
                <a:ea typeface="League Spartan" charset="0"/>
                <a:cs typeface="Poppins" pitchFamily="2" charset="77"/>
              </a:rPr>
              <a:t>COLLECT &amp; KILL MAGGOTS</a:t>
            </a:r>
          </a:p>
        </p:txBody>
      </p:sp>
      <p:sp>
        <p:nvSpPr>
          <p:cNvPr id="31" name="Subtitle 2">
            <a:extLst>
              <a:ext uri="{FF2B5EF4-FFF2-40B4-BE49-F238E27FC236}">
                <a16:creationId xmlns:a16="http://schemas.microsoft.com/office/drawing/2014/main" id="{FB1177AD-BF42-4AEE-A4A8-13C04443AA18}"/>
              </a:ext>
            </a:extLst>
          </p:cNvPr>
          <p:cNvSpPr txBox="1">
            <a:spLocks/>
          </p:cNvSpPr>
          <p:nvPr/>
        </p:nvSpPr>
        <p:spPr>
          <a:xfrm>
            <a:off x="6405978" y="1553702"/>
            <a:ext cx="2033131" cy="692498"/>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l">
              <a:lnSpc>
                <a:spcPct val="100000"/>
              </a:lnSpc>
              <a:spcBef>
                <a:spcPts val="0"/>
              </a:spcBef>
            </a:pPr>
            <a:r>
              <a:rPr lang="en-US" sz="1350" dirty="0">
                <a:solidFill>
                  <a:schemeClr val="tx1"/>
                </a:solidFill>
                <a:latin typeface="+mn-lt"/>
              </a:rPr>
              <a:t>Put wool and maggots into plastic bag, seal and leave in sun to kill maggots.</a:t>
            </a:r>
          </a:p>
        </p:txBody>
      </p:sp>
      <p:grpSp>
        <p:nvGrpSpPr>
          <p:cNvPr id="59" name="Group 58">
            <a:extLst>
              <a:ext uri="{FF2B5EF4-FFF2-40B4-BE49-F238E27FC236}">
                <a16:creationId xmlns:a16="http://schemas.microsoft.com/office/drawing/2014/main" id="{889957E0-8234-4CA1-A1BB-EDEB3EC86160}"/>
              </a:ext>
            </a:extLst>
          </p:cNvPr>
          <p:cNvGrpSpPr/>
          <p:nvPr/>
        </p:nvGrpSpPr>
        <p:grpSpPr>
          <a:xfrm>
            <a:off x="5897150" y="1204657"/>
            <a:ext cx="620486" cy="715581"/>
            <a:chOff x="1058313" y="3311124"/>
            <a:chExt cx="827314" cy="954107"/>
          </a:xfrm>
        </p:grpSpPr>
        <p:sp>
          <p:nvSpPr>
            <p:cNvPr id="60" name="TextBox 59">
              <a:extLst>
                <a:ext uri="{FF2B5EF4-FFF2-40B4-BE49-F238E27FC236}">
                  <a16:creationId xmlns:a16="http://schemas.microsoft.com/office/drawing/2014/main" id="{A90AA1EE-A8B8-48B7-8BA2-A5B3913704C5}"/>
                </a:ext>
              </a:extLst>
            </p:cNvPr>
            <p:cNvSpPr txBox="1"/>
            <p:nvPr/>
          </p:nvSpPr>
          <p:spPr>
            <a:xfrm>
              <a:off x="1058313" y="3311124"/>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2</a:t>
              </a:r>
            </a:p>
          </p:txBody>
        </p:sp>
        <p:grpSp>
          <p:nvGrpSpPr>
            <p:cNvPr id="61" name="Group 60">
              <a:extLst>
                <a:ext uri="{FF2B5EF4-FFF2-40B4-BE49-F238E27FC236}">
                  <a16:creationId xmlns:a16="http://schemas.microsoft.com/office/drawing/2014/main" id="{65C44EA9-8CEE-4FF4-A496-C524823261D1}"/>
                </a:ext>
              </a:extLst>
            </p:cNvPr>
            <p:cNvGrpSpPr/>
            <p:nvPr/>
          </p:nvGrpSpPr>
          <p:grpSpPr>
            <a:xfrm>
              <a:off x="1476322" y="3899915"/>
              <a:ext cx="144000" cy="144000"/>
              <a:chOff x="9762301" y="2213409"/>
              <a:chExt cx="1227899" cy="1227900"/>
            </a:xfrm>
          </p:grpSpPr>
          <p:sp>
            <p:nvSpPr>
              <p:cNvPr id="62" name="Oval 61">
                <a:extLst>
                  <a:ext uri="{FF2B5EF4-FFF2-40B4-BE49-F238E27FC236}">
                    <a16:creationId xmlns:a16="http://schemas.microsoft.com/office/drawing/2014/main" id="{D4464F45-A2AE-498A-B1E5-12DA5A841B60}"/>
                  </a:ext>
                </a:extLst>
              </p:cNvPr>
              <p:cNvSpPr/>
              <p:nvPr/>
            </p:nvSpPr>
            <p:spPr>
              <a:xfrm>
                <a:off x="9762301" y="2213409"/>
                <a:ext cx="1227899" cy="12279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3" name="Graphic 62" descr="Checkmark with solid fill">
                <a:extLst>
                  <a:ext uri="{FF2B5EF4-FFF2-40B4-BE49-F238E27FC236}">
                    <a16:creationId xmlns:a16="http://schemas.microsoft.com/office/drawing/2014/main" id="{92C2B0EB-0542-4381-8095-CE2773F3AFC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48" name="Group 47">
            <a:extLst>
              <a:ext uri="{FF2B5EF4-FFF2-40B4-BE49-F238E27FC236}">
                <a16:creationId xmlns:a16="http://schemas.microsoft.com/office/drawing/2014/main" id="{A4B3E557-30C2-4CD0-9F11-FB976BED59CF}"/>
              </a:ext>
            </a:extLst>
          </p:cNvPr>
          <p:cNvGrpSpPr/>
          <p:nvPr/>
        </p:nvGrpSpPr>
        <p:grpSpPr>
          <a:xfrm>
            <a:off x="5607629" y="2484954"/>
            <a:ext cx="172080" cy="238238"/>
            <a:chOff x="10392588" y="4214370"/>
            <a:chExt cx="1120704" cy="1551574"/>
          </a:xfrm>
        </p:grpSpPr>
        <p:sp>
          <p:nvSpPr>
            <p:cNvPr id="49" name="Teardrop 48">
              <a:extLst>
                <a:ext uri="{FF2B5EF4-FFF2-40B4-BE49-F238E27FC236}">
                  <a16:creationId xmlns:a16="http://schemas.microsoft.com/office/drawing/2014/main" id="{90A675C8-E205-44AF-AAA4-082EA76059B2}"/>
                </a:ext>
              </a:extLst>
            </p:cNvPr>
            <p:cNvSpPr/>
            <p:nvPr/>
          </p:nvSpPr>
          <p:spPr>
            <a:xfrm rot="19064986">
              <a:off x="10392588" y="4619435"/>
              <a:ext cx="1120704" cy="1146509"/>
            </a:xfrm>
            <a:prstGeom prst="teardrop">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0" name="Rectangle 49">
              <a:extLst>
                <a:ext uri="{FF2B5EF4-FFF2-40B4-BE49-F238E27FC236}">
                  <a16:creationId xmlns:a16="http://schemas.microsoft.com/office/drawing/2014/main" id="{6D9C460E-F6DB-41D5-9496-44D74FB8B9CB}"/>
                </a:ext>
              </a:extLst>
            </p:cNvPr>
            <p:cNvSpPr/>
            <p:nvPr/>
          </p:nvSpPr>
          <p:spPr>
            <a:xfrm>
              <a:off x="10475668" y="4280695"/>
              <a:ext cx="896109" cy="36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51" name="Straight Connector 50">
              <a:extLst>
                <a:ext uri="{FF2B5EF4-FFF2-40B4-BE49-F238E27FC236}">
                  <a16:creationId xmlns:a16="http://schemas.microsoft.com/office/drawing/2014/main" id="{9849CE50-656D-4824-AF1D-21D0767A960F}"/>
                </a:ext>
              </a:extLst>
            </p:cNvPr>
            <p:cNvCxnSpPr>
              <a:cxnSpLocks/>
            </p:cNvCxnSpPr>
            <p:nvPr/>
          </p:nvCxnSpPr>
          <p:spPr>
            <a:xfrm flipH="1">
              <a:off x="10768912" y="4527354"/>
              <a:ext cx="194049" cy="3112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788D48F-1B34-4486-A4D7-566ACB9365EE}"/>
                </a:ext>
              </a:extLst>
            </p:cNvPr>
            <p:cNvCxnSpPr>
              <a:cxnSpLocks/>
            </p:cNvCxnSpPr>
            <p:nvPr/>
          </p:nvCxnSpPr>
          <p:spPr>
            <a:xfrm>
              <a:off x="10962961" y="4507526"/>
              <a:ext cx="0" cy="3598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5FF055-A3B1-4F09-A61B-34D3C4FAF5C5}"/>
                </a:ext>
              </a:extLst>
            </p:cNvPr>
            <p:cNvCxnSpPr>
              <a:cxnSpLocks/>
            </p:cNvCxnSpPr>
            <p:nvPr/>
          </p:nvCxnSpPr>
          <p:spPr>
            <a:xfrm>
              <a:off x="10982010" y="4555709"/>
              <a:ext cx="160888" cy="2721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rapezoid 53">
              <a:extLst>
                <a:ext uri="{FF2B5EF4-FFF2-40B4-BE49-F238E27FC236}">
                  <a16:creationId xmlns:a16="http://schemas.microsoft.com/office/drawing/2014/main" id="{7C6F454B-8068-42B9-903B-7399241CE17A}"/>
                </a:ext>
              </a:extLst>
            </p:cNvPr>
            <p:cNvSpPr/>
            <p:nvPr/>
          </p:nvSpPr>
          <p:spPr>
            <a:xfrm rot="10800000">
              <a:off x="10653887" y="4214370"/>
              <a:ext cx="618147" cy="36038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grpSp>
      <p:sp>
        <p:nvSpPr>
          <p:cNvPr id="18" name="Shape 33632">
            <a:extLst>
              <a:ext uri="{FF2B5EF4-FFF2-40B4-BE49-F238E27FC236}">
                <a16:creationId xmlns:a16="http://schemas.microsoft.com/office/drawing/2014/main" id="{2DF5E82D-BB57-4AA4-A775-9615C5C00883}"/>
              </a:ext>
            </a:extLst>
          </p:cNvPr>
          <p:cNvSpPr/>
          <p:nvPr/>
        </p:nvSpPr>
        <p:spPr>
          <a:xfrm>
            <a:off x="3035399" y="2367763"/>
            <a:ext cx="1504360" cy="1806884"/>
          </a:xfrm>
          <a:custGeom>
            <a:avLst/>
            <a:gdLst/>
            <a:ahLst/>
            <a:cxnLst>
              <a:cxn ang="0">
                <a:pos x="wd2" y="hd2"/>
              </a:cxn>
              <a:cxn ang="5400000">
                <a:pos x="wd2" y="hd2"/>
              </a:cxn>
              <a:cxn ang="10800000">
                <a:pos x="wd2" y="hd2"/>
              </a:cxn>
              <a:cxn ang="16200000">
                <a:pos x="wd2" y="hd2"/>
              </a:cxn>
            </a:cxnLst>
            <a:rect l="0" t="0" r="r" b="b"/>
            <a:pathLst>
              <a:path w="21600" h="21562" extrusionOk="0">
                <a:moveTo>
                  <a:pt x="20858" y="21294"/>
                </a:moveTo>
                <a:cubicBezTo>
                  <a:pt x="20690" y="21223"/>
                  <a:pt x="20527" y="21146"/>
                  <a:pt x="20367" y="21064"/>
                </a:cubicBezTo>
                <a:cubicBezTo>
                  <a:pt x="20207" y="20982"/>
                  <a:pt x="20051" y="20894"/>
                  <a:pt x="19900" y="20801"/>
                </a:cubicBezTo>
                <a:cubicBezTo>
                  <a:pt x="19748" y="20708"/>
                  <a:pt x="19600" y="20610"/>
                  <a:pt x="19457" y="20507"/>
                </a:cubicBezTo>
                <a:cubicBezTo>
                  <a:pt x="19313" y="20404"/>
                  <a:pt x="19174" y="20297"/>
                  <a:pt x="19040" y="20185"/>
                </a:cubicBezTo>
                <a:cubicBezTo>
                  <a:pt x="18907" y="20074"/>
                  <a:pt x="18778" y="19959"/>
                  <a:pt x="18654" y="19839"/>
                </a:cubicBezTo>
                <a:cubicBezTo>
                  <a:pt x="18531" y="19720"/>
                  <a:pt x="18414" y="19598"/>
                  <a:pt x="18302" y="19471"/>
                </a:cubicBezTo>
                <a:cubicBezTo>
                  <a:pt x="18190" y="19345"/>
                  <a:pt x="18085" y="19216"/>
                  <a:pt x="17986" y="19084"/>
                </a:cubicBezTo>
                <a:cubicBezTo>
                  <a:pt x="17888" y="18951"/>
                  <a:pt x="17795" y="18816"/>
                  <a:pt x="17710" y="18678"/>
                </a:cubicBezTo>
                <a:cubicBezTo>
                  <a:pt x="17625" y="18540"/>
                  <a:pt x="17547" y="18399"/>
                  <a:pt x="17475" y="18256"/>
                </a:cubicBezTo>
                <a:cubicBezTo>
                  <a:pt x="17403" y="18113"/>
                  <a:pt x="17339" y="17967"/>
                  <a:pt x="17280" y="17819"/>
                </a:cubicBezTo>
                <a:cubicBezTo>
                  <a:pt x="17072" y="17294"/>
                  <a:pt x="16875" y="16518"/>
                  <a:pt x="16806" y="15748"/>
                </a:cubicBezTo>
                <a:cubicBezTo>
                  <a:pt x="16740" y="15015"/>
                  <a:pt x="16719" y="14201"/>
                  <a:pt x="16787" y="13439"/>
                </a:cubicBezTo>
                <a:lnTo>
                  <a:pt x="16787" y="7496"/>
                </a:lnTo>
                <a:lnTo>
                  <a:pt x="9635" y="7496"/>
                </a:lnTo>
                <a:lnTo>
                  <a:pt x="9201" y="7496"/>
                </a:lnTo>
                <a:lnTo>
                  <a:pt x="9201" y="7135"/>
                </a:lnTo>
                <a:lnTo>
                  <a:pt x="9201" y="0"/>
                </a:lnTo>
                <a:lnTo>
                  <a:pt x="7085" y="3"/>
                </a:lnTo>
                <a:cubicBezTo>
                  <a:pt x="7038" y="3"/>
                  <a:pt x="6209" y="-36"/>
                  <a:pt x="4844" y="305"/>
                </a:cubicBezTo>
                <a:cubicBezTo>
                  <a:pt x="4681" y="345"/>
                  <a:pt x="4519" y="388"/>
                  <a:pt x="4359" y="435"/>
                </a:cubicBezTo>
                <a:cubicBezTo>
                  <a:pt x="4200" y="482"/>
                  <a:pt x="4044" y="533"/>
                  <a:pt x="3889" y="589"/>
                </a:cubicBezTo>
                <a:cubicBezTo>
                  <a:pt x="2023" y="1271"/>
                  <a:pt x="675" y="2653"/>
                  <a:pt x="145" y="4291"/>
                </a:cubicBezTo>
                <a:cubicBezTo>
                  <a:pt x="101" y="4428"/>
                  <a:pt x="62" y="4567"/>
                  <a:pt x="29" y="4707"/>
                </a:cubicBezTo>
                <a:cubicBezTo>
                  <a:pt x="19" y="4751"/>
                  <a:pt x="9" y="4795"/>
                  <a:pt x="0" y="4839"/>
                </a:cubicBezTo>
                <a:cubicBezTo>
                  <a:pt x="765" y="14182"/>
                  <a:pt x="10126" y="21564"/>
                  <a:pt x="21560" y="21562"/>
                </a:cubicBezTo>
                <a:cubicBezTo>
                  <a:pt x="21574" y="21562"/>
                  <a:pt x="21587" y="21562"/>
                  <a:pt x="21600" y="21562"/>
                </a:cubicBezTo>
                <a:cubicBezTo>
                  <a:pt x="21522" y="21539"/>
                  <a:pt x="21445" y="21514"/>
                  <a:pt x="21369" y="21488"/>
                </a:cubicBezTo>
                <a:cubicBezTo>
                  <a:pt x="21195" y="21430"/>
                  <a:pt x="21025" y="21365"/>
                  <a:pt x="20858" y="21294"/>
                </a:cubicBezTo>
                <a:close/>
              </a:path>
            </a:pathLst>
          </a:custGeom>
          <a:solidFill>
            <a:srgbClr val="7CC7BA"/>
          </a:solidFill>
          <a:ln w="12700" cap="flat">
            <a:noFill/>
            <a:miter lim="400000"/>
          </a:ln>
          <a:effectLst/>
        </p:spPr>
        <p:txBody>
          <a:bodyPr wrap="square" lIns="40184" tIns="40184" rIns="40184" bIns="40184"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19" name="Shape 33633">
            <a:extLst>
              <a:ext uri="{FF2B5EF4-FFF2-40B4-BE49-F238E27FC236}">
                <a16:creationId xmlns:a16="http://schemas.microsoft.com/office/drawing/2014/main" id="{320128E4-C823-4485-94A6-F24B7F446FCC}"/>
              </a:ext>
            </a:extLst>
          </p:cNvPr>
          <p:cNvSpPr/>
          <p:nvPr/>
        </p:nvSpPr>
        <p:spPr>
          <a:xfrm>
            <a:off x="3195184" y="2545314"/>
            <a:ext cx="363080" cy="363080"/>
          </a:xfrm>
          <a:prstGeom prst="ellipse">
            <a:avLst/>
          </a:prstGeom>
          <a:solidFill>
            <a:srgbClr val="FFFFFF"/>
          </a:solidFill>
          <a:ln w="12700" cap="flat">
            <a:noFill/>
            <a:miter lim="400000"/>
          </a:ln>
          <a:effectLst/>
        </p:spPr>
        <p:txBody>
          <a:bodyPr wrap="square" lIns="0" tIns="0" rIns="0" bIns="0" numCol="1"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27" name="TextBox 26">
            <a:extLst>
              <a:ext uri="{FF2B5EF4-FFF2-40B4-BE49-F238E27FC236}">
                <a16:creationId xmlns:a16="http://schemas.microsoft.com/office/drawing/2014/main" id="{9F4D0CB0-FE88-4198-BF8E-39674A956C28}"/>
              </a:ext>
            </a:extLst>
          </p:cNvPr>
          <p:cNvSpPr txBox="1"/>
          <p:nvPr/>
        </p:nvSpPr>
        <p:spPr>
          <a:xfrm rot="2700000">
            <a:off x="2992441" y="3270204"/>
            <a:ext cx="1395431" cy="461665"/>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1200" b="1" dirty="0">
                <a:solidFill>
                  <a:schemeClr val="bg1"/>
                </a:solidFill>
                <a:latin typeface="Poppins" pitchFamily="2" charset="77"/>
                <a:ea typeface="League Spartan" charset="0"/>
                <a:cs typeface="Poppins" pitchFamily="2" charset="77"/>
              </a:rPr>
              <a:t>MOVE TO ‘HOSPITAL’</a:t>
            </a:r>
          </a:p>
        </p:txBody>
      </p:sp>
      <p:sp>
        <p:nvSpPr>
          <p:cNvPr id="32" name="TextBox 31">
            <a:extLst>
              <a:ext uri="{FF2B5EF4-FFF2-40B4-BE49-F238E27FC236}">
                <a16:creationId xmlns:a16="http://schemas.microsoft.com/office/drawing/2014/main" id="{19321B12-3D45-4A13-98B8-6EABC581C1EE}"/>
              </a:ext>
            </a:extLst>
          </p:cNvPr>
          <p:cNvSpPr txBox="1"/>
          <p:nvPr/>
        </p:nvSpPr>
        <p:spPr>
          <a:xfrm>
            <a:off x="61691" y="3101538"/>
            <a:ext cx="2525114"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1400" b="1" dirty="0"/>
              <a:t>MOVE TO ‘HOSPITAL’</a:t>
            </a:r>
          </a:p>
        </p:txBody>
      </p:sp>
      <p:sp>
        <p:nvSpPr>
          <p:cNvPr id="33" name="Subtitle 2">
            <a:extLst>
              <a:ext uri="{FF2B5EF4-FFF2-40B4-BE49-F238E27FC236}">
                <a16:creationId xmlns:a16="http://schemas.microsoft.com/office/drawing/2014/main" id="{28AC2244-6E36-49F2-A997-F674A27A2B85}"/>
              </a:ext>
            </a:extLst>
          </p:cNvPr>
          <p:cNvSpPr txBox="1">
            <a:spLocks/>
          </p:cNvSpPr>
          <p:nvPr/>
        </p:nvSpPr>
        <p:spPr>
          <a:xfrm>
            <a:off x="374521" y="3374120"/>
            <a:ext cx="2186286" cy="692498"/>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lnSpc>
                <a:spcPct val="100000"/>
              </a:lnSpc>
              <a:spcBef>
                <a:spcPts val="0"/>
              </a:spcBef>
            </a:pPr>
            <a:r>
              <a:rPr lang="en-US" sz="1350" dirty="0">
                <a:solidFill>
                  <a:schemeClr val="tx1"/>
                </a:solidFill>
                <a:latin typeface="+mn-lt"/>
              </a:rPr>
              <a:t>Move struck, treated sheep to a hospital paddock to reduce risk to rest of flock.</a:t>
            </a:r>
          </a:p>
        </p:txBody>
      </p:sp>
      <p:grpSp>
        <p:nvGrpSpPr>
          <p:cNvPr id="84" name="Group 83">
            <a:extLst>
              <a:ext uri="{FF2B5EF4-FFF2-40B4-BE49-F238E27FC236}">
                <a16:creationId xmlns:a16="http://schemas.microsoft.com/office/drawing/2014/main" id="{A06D87E1-B3D3-42E0-B902-17456E04838F}"/>
              </a:ext>
            </a:extLst>
          </p:cNvPr>
          <p:cNvGrpSpPr/>
          <p:nvPr/>
        </p:nvGrpSpPr>
        <p:grpSpPr>
          <a:xfrm>
            <a:off x="2564109" y="3009695"/>
            <a:ext cx="620486" cy="715581"/>
            <a:chOff x="1092762" y="1942039"/>
            <a:chExt cx="827314" cy="954107"/>
          </a:xfrm>
        </p:grpSpPr>
        <p:sp>
          <p:nvSpPr>
            <p:cNvPr id="85" name="TextBox 84">
              <a:extLst>
                <a:ext uri="{FF2B5EF4-FFF2-40B4-BE49-F238E27FC236}">
                  <a16:creationId xmlns:a16="http://schemas.microsoft.com/office/drawing/2014/main" id="{C8893E09-C968-499F-A186-88AA4B13DF7A}"/>
                </a:ext>
              </a:extLst>
            </p:cNvPr>
            <p:cNvSpPr txBox="1"/>
            <p:nvPr/>
          </p:nvSpPr>
          <p:spPr>
            <a:xfrm>
              <a:off x="1092762" y="1942039"/>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7CC7BA"/>
                  </a:solidFill>
                  <a:latin typeface="Arial Rounded MT Bold" panose="020F0704030504030204" pitchFamily="34" charset="0"/>
                </a:rPr>
                <a:t>4</a:t>
              </a:r>
            </a:p>
          </p:txBody>
        </p:sp>
        <p:grpSp>
          <p:nvGrpSpPr>
            <p:cNvPr id="86" name="Group 85">
              <a:extLst>
                <a:ext uri="{FF2B5EF4-FFF2-40B4-BE49-F238E27FC236}">
                  <a16:creationId xmlns:a16="http://schemas.microsoft.com/office/drawing/2014/main" id="{0CD395DF-CB4D-418E-9298-1F0309D64200}"/>
                </a:ext>
              </a:extLst>
            </p:cNvPr>
            <p:cNvGrpSpPr/>
            <p:nvPr/>
          </p:nvGrpSpPr>
          <p:grpSpPr>
            <a:xfrm>
              <a:off x="1467226" y="2530830"/>
              <a:ext cx="144000" cy="144000"/>
              <a:chOff x="9762309" y="2213409"/>
              <a:chExt cx="1227900" cy="1227900"/>
            </a:xfrm>
          </p:grpSpPr>
          <p:sp>
            <p:nvSpPr>
              <p:cNvPr id="87" name="Oval 86">
                <a:extLst>
                  <a:ext uri="{FF2B5EF4-FFF2-40B4-BE49-F238E27FC236}">
                    <a16:creationId xmlns:a16="http://schemas.microsoft.com/office/drawing/2014/main" id="{A81F0FE9-3093-4C51-9C43-E9D71B81CBA7}"/>
                  </a:ext>
                </a:extLst>
              </p:cNvPr>
              <p:cNvSpPr/>
              <p:nvPr/>
            </p:nvSpPr>
            <p:spPr>
              <a:xfrm>
                <a:off x="9762309" y="2213409"/>
                <a:ext cx="1227900" cy="1227900"/>
              </a:xfrm>
              <a:prstGeom prst="ellipse">
                <a:avLst/>
              </a:prstGeom>
              <a:solidFill>
                <a:srgbClr val="7CC7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88" name="Graphic 87" descr="Checkmark with solid fill">
                <a:extLst>
                  <a:ext uri="{FF2B5EF4-FFF2-40B4-BE49-F238E27FC236}">
                    <a16:creationId xmlns:a16="http://schemas.microsoft.com/office/drawing/2014/main" id="{D800B990-44CE-48F9-AFF8-D13173F0F0A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sp>
        <p:nvSpPr>
          <p:cNvPr id="21" name="Freeform 752">
            <a:extLst>
              <a:ext uri="{FF2B5EF4-FFF2-40B4-BE49-F238E27FC236}">
                <a16:creationId xmlns:a16="http://schemas.microsoft.com/office/drawing/2014/main" id="{C66DC6F7-0CB9-4345-9528-58527BA3EB9F}"/>
              </a:ext>
            </a:extLst>
          </p:cNvPr>
          <p:cNvSpPr>
            <a:spLocks noChangeArrowheads="1"/>
          </p:cNvSpPr>
          <p:nvPr/>
        </p:nvSpPr>
        <p:spPr bwMode="auto">
          <a:xfrm>
            <a:off x="3268724" y="2605878"/>
            <a:ext cx="216000" cy="216000"/>
          </a:xfrm>
          <a:custGeom>
            <a:avLst/>
            <a:gdLst>
              <a:gd name="T0" fmla="*/ 350614 w 306027"/>
              <a:gd name="T1" fmla="*/ 538708 h 306026"/>
              <a:gd name="T2" fmla="*/ 205126 w 306027"/>
              <a:gd name="T3" fmla="*/ 380198 h 306026"/>
              <a:gd name="T4" fmla="*/ 269350 w 306027"/>
              <a:gd name="T5" fmla="*/ 380198 h 306026"/>
              <a:gd name="T6" fmla="*/ 367655 w 306027"/>
              <a:gd name="T7" fmla="*/ 363168 h 306026"/>
              <a:gd name="T8" fmla="*/ 367655 w 306027"/>
              <a:gd name="T9" fmla="*/ 257712 h 306026"/>
              <a:gd name="T10" fmla="*/ 350614 w 306027"/>
              <a:gd name="T11" fmla="*/ 363168 h 306026"/>
              <a:gd name="T12" fmla="*/ 205126 w 306027"/>
              <a:gd name="T13" fmla="*/ 257712 h 306026"/>
              <a:gd name="T14" fmla="*/ 269350 w 306027"/>
              <a:gd name="T15" fmla="*/ 257712 h 306026"/>
              <a:gd name="T16" fmla="*/ 123861 w 306027"/>
              <a:gd name="T17" fmla="*/ 363168 h 306026"/>
              <a:gd name="T18" fmla="*/ 123861 w 306027"/>
              <a:gd name="T19" fmla="*/ 257712 h 306026"/>
              <a:gd name="T20" fmla="*/ 218888 w 306027"/>
              <a:gd name="T21" fmla="*/ 126712 h 306026"/>
              <a:gd name="T22" fmla="*/ 41942 w 306027"/>
              <a:gd name="T23" fmla="*/ 538708 h 306026"/>
              <a:gd name="T24" fmla="*/ 67502 w 306027"/>
              <a:gd name="T25" fmla="*/ 502028 h 306026"/>
              <a:gd name="T26" fmla="*/ 188087 w 306027"/>
              <a:gd name="T27" fmla="*/ 485654 h 306026"/>
              <a:gd name="T28" fmla="*/ 123861 w 306027"/>
              <a:gd name="T29" fmla="*/ 460108 h 306026"/>
              <a:gd name="T30" fmla="*/ 106822 w 306027"/>
              <a:gd name="T31" fmla="*/ 380198 h 306026"/>
              <a:gd name="T32" fmla="*/ 67502 w 306027"/>
              <a:gd name="T33" fmla="*/ 363168 h 306026"/>
              <a:gd name="T34" fmla="*/ 67502 w 306027"/>
              <a:gd name="T35" fmla="*/ 257712 h 306026"/>
              <a:gd name="T36" fmla="*/ 106822 w 306027"/>
              <a:gd name="T37" fmla="*/ 240683 h 306026"/>
              <a:gd name="T38" fmla="*/ 123861 w 306027"/>
              <a:gd name="T39" fmla="*/ 160117 h 306026"/>
              <a:gd name="T40" fmla="*/ 188087 w 306027"/>
              <a:gd name="T41" fmla="*/ 160117 h 306026"/>
              <a:gd name="T42" fmla="*/ 205126 w 306027"/>
              <a:gd name="T43" fmla="*/ 240683 h 306026"/>
              <a:gd name="T44" fmla="*/ 277871 w 306027"/>
              <a:gd name="T45" fmla="*/ 151602 h 306026"/>
              <a:gd name="T46" fmla="*/ 350614 w 306027"/>
              <a:gd name="T47" fmla="*/ 240683 h 306026"/>
              <a:gd name="T48" fmla="*/ 367655 w 306027"/>
              <a:gd name="T49" fmla="*/ 160117 h 306026"/>
              <a:gd name="T50" fmla="*/ 432535 w 306027"/>
              <a:gd name="T51" fmla="*/ 160117 h 306026"/>
              <a:gd name="T52" fmla="*/ 448918 w 306027"/>
              <a:gd name="T53" fmla="*/ 240683 h 306026"/>
              <a:gd name="T54" fmla="*/ 488240 w 306027"/>
              <a:gd name="T55" fmla="*/ 257712 h 306026"/>
              <a:gd name="T56" fmla="*/ 488240 w 306027"/>
              <a:gd name="T57" fmla="*/ 363168 h 306026"/>
              <a:gd name="T58" fmla="*/ 448918 w 306027"/>
              <a:gd name="T59" fmla="*/ 380198 h 306026"/>
              <a:gd name="T60" fmla="*/ 432535 w 306027"/>
              <a:gd name="T61" fmla="*/ 460108 h 306026"/>
              <a:gd name="T62" fmla="*/ 367655 w 306027"/>
              <a:gd name="T63" fmla="*/ 485654 h 306026"/>
              <a:gd name="T64" fmla="*/ 488240 w 306027"/>
              <a:gd name="T65" fmla="*/ 502028 h 306026"/>
              <a:gd name="T66" fmla="*/ 513798 w 306027"/>
              <a:gd name="T67" fmla="*/ 538708 h 306026"/>
              <a:gd name="T68" fmla="*/ 336852 w 306027"/>
              <a:gd name="T69" fmla="*/ 126712 h 306026"/>
              <a:gd name="T70" fmla="*/ 530182 w 306027"/>
              <a:gd name="T71" fmla="*/ 126712 h 306026"/>
              <a:gd name="T72" fmla="*/ 555740 w 306027"/>
              <a:gd name="T73" fmla="*/ 547223 h 306026"/>
              <a:gd name="T74" fmla="*/ 359134 w 306027"/>
              <a:gd name="T75" fmla="*/ 555738 h 306026"/>
              <a:gd name="T76" fmla="*/ 8519 w 306027"/>
              <a:gd name="T77" fmla="*/ 555738 h 306026"/>
              <a:gd name="T78" fmla="*/ 25558 w 306027"/>
              <a:gd name="T79" fmla="*/ 538708 h 306026"/>
              <a:gd name="T80" fmla="*/ 279311 w 306027"/>
              <a:gd name="T81" fmla="*/ 31711 h 306026"/>
              <a:gd name="T82" fmla="*/ 305668 w 306027"/>
              <a:gd name="T83" fmla="*/ 57167 h 306026"/>
              <a:gd name="T84" fmla="*/ 287877 w 306027"/>
              <a:gd name="T85" fmla="*/ 74138 h 306026"/>
              <a:gd name="T86" fmla="*/ 270745 w 306027"/>
              <a:gd name="T87" fmla="*/ 91762 h 306026"/>
              <a:gd name="T88" fmla="*/ 245045 w 306027"/>
              <a:gd name="T89" fmla="*/ 65653 h 306026"/>
              <a:gd name="T90" fmla="*/ 270745 w 306027"/>
              <a:gd name="T91" fmla="*/ 40197 h 306026"/>
              <a:gd name="T92" fmla="*/ 229776 w 306027"/>
              <a:gd name="T93" fmla="*/ 67090 h 306026"/>
              <a:gd name="T94" fmla="*/ 280422 w 306027"/>
              <a:gd name="T95" fmla="*/ 16444 h 306026"/>
              <a:gd name="T96" fmla="*/ 280422 w 306027"/>
              <a:gd name="T97" fmla="*/ 134837 h 3060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6027" h="306026">
                <a:moveTo>
                  <a:pt x="157705" y="209362"/>
                </a:moveTo>
                <a:lnTo>
                  <a:pt x="157705" y="296648"/>
                </a:lnTo>
                <a:lnTo>
                  <a:pt x="193071" y="296648"/>
                </a:lnTo>
                <a:lnTo>
                  <a:pt x="193071" y="209362"/>
                </a:lnTo>
                <a:lnTo>
                  <a:pt x="157705" y="209362"/>
                </a:lnTo>
                <a:close/>
                <a:moveTo>
                  <a:pt x="112956" y="209362"/>
                </a:moveTo>
                <a:lnTo>
                  <a:pt x="112956" y="296648"/>
                </a:lnTo>
                <a:lnTo>
                  <a:pt x="148322" y="296648"/>
                </a:lnTo>
                <a:lnTo>
                  <a:pt x="148322" y="209362"/>
                </a:lnTo>
                <a:lnTo>
                  <a:pt x="112956" y="209362"/>
                </a:lnTo>
                <a:close/>
                <a:moveTo>
                  <a:pt x="202455" y="141913"/>
                </a:moveTo>
                <a:lnTo>
                  <a:pt x="202455" y="199984"/>
                </a:lnTo>
                <a:lnTo>
                  <a:pt x="238182" y="199984"/>
                </a:lnTo>
                <a:lnTo>
                  <a:pt x="238182" y="141913"/>
                </a:lnTo>
                <a:lnTo>
                  <a:pt x="202455" y="141913"/>
                </a:lnTo>
                <a:close/>
                <a:moveTo>
                  <a:pt x="157705" y="141913"/>
                </a:moveTo>
                <a:lnTo>
                  <a:pt x="157705" y="199984"/>
                </a:lnTo>
                <a:lnTo>
                  <a:pt x="193071" y="199984"/>
                </a:lnTo>
                <a:lnTo>
                  <a:pt x="193071" y="141913"/>
                </a:lnTo>
                <a:lnTo>
                  <a:pt x="157705" y="141913"/>
                </a:lnTo>
                <a:close/>
                <a:moveTo>
                  <a:pt x="112956" y="141913"/>
                </a:moveTo>
                <a:lnTo>
                  <a:pt x="112956" y="199984"/>
                </a:lnTo>
                <a:lnTo>
                  <a:pt x="148322" y="199984"/>
                </a:lnTo>
                <a:lnTo>
                  <a:pt x="148322" y="141913"/>
                </a:lnTo>
                <a:lnTo>
                  <a:pt x="112956" y="141913"/>
                </a:lnTo>
                <a:close/>
                <a:moveTo>
                  <a:pt x="68206" y="141913"/>
                </a:moveTo>
                <a:lnTo>
                  <a:pt x="68206" y="199984"/>
                </a:lnTo>
                <a:lnTo>
                  <a:pt x="103573" y="199984"/>
                </a:lnTo>
                <a:lnTo>
                  <a:pt x="103573" y="141913"/>
                </a:lnTo>
                <a:lnTo>
                  <a:pt x="68206" y="141913"/>
                </a:lnTo>
                <a:close/>
                <a:moveTo>
                  <a:pt x="18405" y="65087"/>
                </a:moveTo>
                <a:lnTo>
                  <a:pt x="116204" y="65087"/>
                </a:lnTo>
                <a:cubicBezTo>
                  <a:pt x="118730" y="65087"/>
                  <a:pt x="120534" y="67251"/>
                  <a:pt x="120534" y="69776"/>
                </a:cubicBezTo>
                <a:cubicBezTo>
                  <a:pt x="120534" y="72301"/>
                  <a:pt x="118730" y="74465"/>
                  <a:pt x="116204" y="74465"/>
                </a:cubicBezTo>
                <a:lnTo>
                  <a:pt x="23096" y="74465"/>
                </a:lnTo>
                <a:lnTo>
                  <a:pt x="23096" y="296648"/>
                </a:lnTo>
                <a:lnTo>
                  <a:pt x="103573" y="296648"/>
                </a:lnTo>
                <a:lnTo>
                  <a:pt x="103573" y="276450"/>
                </a:lnTo>
                <a:lnTo>
                  <a:pt x="37171" y="276450"/>
                </a:lnTo>
                <a:cubicBezTo>
                  <a:pt x="34644" y="276450"/>
                  <a:pt x="32479" y="274647"/>
                  <a:pt x="32479" y="272122"/>
                </a:cubicBezTo>
                <a:cubicBezTo>
                  <a:pt x="32479" y="269236"/>
                  <a:pt x="34644" y="267433"/>
                  <a:pt x="37171" y="267433"/>
                </a:cubicBezTo>
                <a:lnTo>
                  <a:pt x="103573" y="267433"/>
                </a:lnTo>
                <a:lnTo>
                  <a:pt x="103573" y="209362"/>
                </a:lnTo>
                <a:lnTo>
                  <a:pt x="68206" y="209362"/>
                </a:lnTo>
                <a:lnTo>
                  <a:pt x="68206" y="253366"/>
                </a:lnTo>
                <a:cubicBezTo>
                  <a:pt x="68206" y="255891"/>
                  <a:pt x="66041" y="258055"/>
                  <a:pt x="63515" y="258055"/>
                </a:cubicBezTo>
                <a:cubicBezTo>
                  <a:pt x="60989" y="258055"/>
                  <a:pt x="58823" y="255891"/>
                  <a:pt x="58823" y="253366"/>
                </a:cubicBezTo>
                <a:lnTo>
                  <a:pt x="58823" y="209362"/>
                </a:lnTo>
                <a:lnTo>
                  <a:pt x="37171" y="209362"/>
                </a:lnTo>
                <a:cubicBezTo>
                  <a:pt x="34644" y="209362"/>
                  <a:pt x="32479" y="207198"/>
                  <a:pt x="32479" y="204673"/>
                </a:cubicBezTo>
                <a:cubicBezTo>
                  <a:pt x="32479" y="202148"/>
                  <a:pt x="34644" y="199984"/>
                  <a:pt x="37171" y="199984"/>
                </a:cubicBezTo>
                <a:lnTo>
                  <a:pt x="58823" y="199984"/>
                </a:lnTo>
                <a:lnTo>
                  <a:pt x="58823" y="141913"/>
                </a:lnTo>
                <a:lnTo>
                  <a:pt x="37171" y="141913"/>
                </a:lnTo>
                <a:cubicBezTo>
                  <a:pt x="34644" y="141913"/>
                  <a:pt x="32479" y="139749"/>
                  <a:pt x="32479" y="137225"/>
                </a:cubicBezTo>
                <a:cubicBezTo>
                  <a:pt x="32479" y="134700"/>
                  <a:pt x="34644" y="132536"/>
                  <a:pt x="37171" y="132536"/>
                </a:cubicBezTo>
                <a:lnTo>
                  <a:pt x="58823" y="132536"/>
                </a:lnTo>
                <a:lnTo>
                  <a:pt x="58823" y="88171"/>
                </a:lnTo>
                <a:cubicBezTo>
                  <a:pt x="58823" y="85646"/>
                  <a:pt x="60989" y="83482"/>
                  <a:pt x="63515" y="83482"/>
                </a:cubicBezTo>
                <a:cubicBezTo>
                  <a:pt x="66041" y="83482"/>
                  <a:pt x="68206" y="85646"/>
                  <a:pt x="68206" y="88171"/>
                </a:cubicBezTo>
                <a:lnTo>
                  <a:pt x="68206" y="132536"/>
                </a:lnTo>
                <a:lnTo>
                  <a:pt x="103573" y="132536"/>
                </a:lnTo>
                <a:lnTo>
                  <a:pt x="103573" y="88171"/>
                </a:lnTo>
                <a:cubicBezTo>
                  <a:pt x="103573" y="85646"/>
                  <a:pt x="105738" y="83482"/>
                  <a:pt x="108264" y="83482"/>
                </a:cubicBezTo>
                <a:cubicBezTo>
                  <a:pt x="110790" y="83482"/>
                  <a:pt x="112956" y="85646"/>
                  <a:pt x="112956" y="88171"/>
                </a:cubicBezTo>
                <a:lnTo>
                  <a:pt x="112956" y="132536"/>
                </a:lnTo>
                <a:lnTo>
                  <a:pt x="148322" y="132536"/>
                </a:lnTo>
                <a:lnTo>
                  <a:pt x="148322" y="88171"/>
                </a:lnTo>
                <a:cubicBezTo>
                  <a:pt x="148322" y="85646"/>
                  <a:pt x="150488" y="83482"/>
                  <a:pt x="153014" y="83482"/>
                </a:cubicBezTo>
                <a:cubicBezTo>
                  <a:pt x="155540" y="83482"/>
                  <a:pt x="157705" y="85646"/>
                  <a:pt x="157705" y="88171"/>
                </a:cubicBezTo>
                <a:lnTo>
                  <a:pt x="157705" y="132536"/>
                </a:lnTo>
                <a:lnTo>
                  <a:pt x="193071" y="132536"/>
                </a:lnTo>
                <a:lnTo>
                  <a:pt x="193071" y="88171"/>
                </a:lnTo>
                <a:cubicBezTo>
                  <a:pt x="193071" y="85646"/>
                  <a:pt x="195237" y="83482"/>
                  <a:pt x="197763" y="83482"/>
                </a:cubicBezTo>
                <a:cubicBezTo>
                  <a:pt x="200289" y="83482"/>
                  <a:pt x="202455" y="85646"/>
                  <a:pt x="202455" y="88171"/>
                </a:cubicBezTo>
                <a:lnTo>
                  <a:pt x="202455" y="132536"/>
                </a:lnTo>
                <a:lnTo>
                  <a:pt x="238182" y="132536"/>
                </a:lnTo>
                <a:lnTo>
                  <a:pt x="238182" y="88171"/>
                </a:lnTo>
                <a:cubicBezTo>
                  <a:pt x="238182" y="85646"/>
                  <a:pt x="239986" y="83482"/>
                  <a:pt x="242512" y="83482"/>
                </a:cubicBezTo>
                <a:cubicBezTo>
                  <a:pt x="245399" y="83482"/>
                  <a:pt x="247204" y="85646"/>
                  <a:pt x="247204" y="88171"/>
                </a:cubicBezTo>
                <a:lnTo>
                  <a:pt x="247204" y="132536"/>
                </a:lnTo>
                <a:lnTo>
                  <a:pt x="268857" y="132536"/>
                </a:lnTo>
                <a:cubicBezTo>
                  <a:pt x="271383" y="132536"/>
                  <a:pt x="273548" y="134700"/>
                  <a:pt x="273548" y="137225"/>
                </a:cubicBezTo>
                <a:cubicBezTo>
                  <a:pt x="273548" y="139749"/>
                  <a:pt x="271383" y="141913"/>
                  <a:pt x="268857" y="141913"/>
                </a:cubicBezTo>
                <a:lnTo>
                  <a:pt x="247204" y="141913"/>
                </a:lnTo>
                <a:lnTo>
                  <a:pt x="247204" y="199984"/>
                </a:lnTo>
                <a:lnTo>
                  <a:pt x="268857" y="199984"/>
                </a:lnTo>
                <a:cubicBezTo>
                  <a:pt x="271383" y="199984"/>
                  <a:pt x="273548" y="202148"/>
                  <a:pt x="273548" y="204673"/>
                </a:cubicBezTo>
                <a:cubicBezTo>
                  <a:pt x="273548" y="207198"/>
                  <a:pt x="271383" y="209362"/>
                  <a:pt x="268857" y="209362"/>
                </a:cubicBezTo>
                <a:lnTo>
                  <a:pt x="247204" y="209362"/>
                </a:lnTo>
                <a:lnTo>
                  <a:pt x="247204" y="253366"/>
                </a:lnTo>
                <a:cubicBezTo>
                  <a:pt x="247204" y="255891"/>
                  <a:pt x="245399" y="258055"/>
                  <a:pt x="242512" y="258055"/>
                </a:cubicBezTo>
                <a:cubicBezTo>
                  <a:pt x="239986" y="258055"/>
                  <a:pt x="238182" y="255891"/>
                  <a:pt x="238182" y="253366"/>
                </a:cubicBezTo>
                <a:lnTo>
                  <a:pt x="238182" y="209362"/>
                </a:lnTo>
                <a:lnTo>
                  <a:pt x="202455" y="209362"/>
                </a:lnTo>
                <a:lnTo>
                  <a:pt x="202455" y="267433"/>
                </a:lnTo>
                <a:lnTo>
                  <a:pt x="268857" y="267433"/>
                </a:lnTo>
                <a:cubicBezTo>
                  <a:pt x="271383" y="267433"/>
                  <a:pt x="273548" y="269236"/>
                  <a:pt x="273548" y="272122"/>
                </a:cubicBezTo>
                <a:cubicBezTo>
                  <a:pt x="273548" y="274647"/>
                  <a:pt x="271383" y="276450"/>
                  <a:pt x="268857" y="276450"/>
                </a:cubicBezTo>
                <a:lnTo>
                  <a:pt x="202455" y="276450"/>
                </a:lnTo>
                <a:lnTo>
                  <a:pt x="202455" y="296648"/>
                </a:lnTo>
                <a:lnTo>
                  <a:pt x="282931" y="296648"/>
                </a:lnTo>
                <a:lnTo>
                  <a:pt x="282931" y="74465"/>
                </a:lnTo>
                <a:lnTo>
                  <a:pt x="190184" y="74465"/>
                </a:lnTo>
                <a:cubicBezTo>
                  <a:pt x="187658" y="74465"/>
                  <a:pt x="185493" y="72301"/>
                  <a:pt x="185493" y="69776"/>
                </a:cubicBezTo>
                <a:cubicBezTo>
                  <a:pt x="185493" y="67251"/>
                  <a:pt x="187658" y="65087"/>
                  <a:pt x="190184" y="65087"/>
                </a:cubicBezTo>
                <a:lnTo>
                  <a:pt x="287622" y="65087"/>
                </a:lnTo>
                <a:cubicBezTo>
                  <a:pt x="290149" y="65087"/>
                  <a:pt x="291953" y="67251"/>
                  <a:pt x="291953" y="69776"/>
                </a:cubicBezTo>
                <a:lnTo>
                  <a:pt x="291953" y="296648"/>
                </a:lnTo>
                <a:lnTo>
                  <a:pt x="301336" y="296648"/>
                </a:lnTo>
                <a:cubicBezTo>
                  <a:pt x="303862" y="296648"/>
                  <a:pt x="306027" y="298813"/>
                  <a:pt x="306027" y="301337"/>
                </a:cubicBezTo>
                <a:cubicBezTo>
                  <a:pt x="306027" y="303862"/>
                  <a:pt x="303862" y="306026"/>
                  <a:pt x="301336" y="306026"/>
                </a:cubicBezTo>
                <a:lnTo>
                  <a:pt x="287622" y="306026"/>
                </a:lnTo>
                <a:lnTo>
                  <a:pt x="197763" y="306026"/>
                </a:lnTo>
                <a:lnTo>
                  <a:pt x="108264" y="306026"/>
                </a:lnTo>
                <a:lnTo>
                  <a:pt x="18405" y="306026"/>
                </a:lnTo>
                <a:lnTo>
                  <a:pt x="4691" y="306026"/>
                </a:lnTo>
                <a:cubicBezTo>
                  <a:pt x="2165" y="306026"/>
                  <a:pt x="0" y="303862"/>
                  <a:pt x="0" y="301337"/>
                </a:cubicBezTo>
                <a:cubicBezTo>
                  <a:pt x="0" y="298813"/>
                  <a:pt x="2165" y="296648"/>
                  <a:pt x="4691" y="296648"/>
                </a:cubicBezTo>
                <a:lnTo>
                  <a:pt x="14074" y="296648"/>
                </a:lnTo>
                <a:lnTo>
                  <a:pt x="14074" y="69776"/>
                </a:lnTo>
                <a:cubicBezTo>
                  <a:pt x="14074" y="67251"/>
                  <a:pt x="15879" y="65087"/>
                  <a:pt x="18405" y="65087"/>
                </a:cubicBezTo>
                <a:close/>
                <a:moveTo>
                  <a:pt x="153807" y="17462"/>
                </a:moveTo>
                <a:cubicBezTo>
                  <a:pt x="156347" y="17462"/>
                  <a:pt x="158524" y="19259"/>
                  <a:pt x="158524" y="22135"/>
                </a:cubicBezTo>
                <a:lnTo>
                  <a:pt x="158524" y="31480"/>
                </a:lnTo>
                <a:lnTo>
                  <a:pt x="168321" y="31480"/>
                </a:lnTo>
                <a:cubicBezTo>
                  <a:pt x="170861" y="31480"/>
                  <a:pt x="172675" y="33637"/>
                  <a:pt x="172675" y="36153"/>
                </a:cubicBezTo>
                <a:cubicBezTo>
                  <a:pt x="172675" y="38669"/>
                  <a:pt x="170861" y="40825"/>
                  <a:pt x="168321" y="40825"/>
                </a:cubicBezTo>
                <a:lnTo>
                  <a:pt x="158524" y="40825"/>
                </a:lnTo>
                <a:lnTo>
                  <a:pt x="158524" y="50530"/>
                </a:lnTo>
                <a:cubicBezTo>
                  <a:pt x="158524" y="53046"/>
                  <a:pt x="156347" y="55203"/>
                  <a:pt x="153807" y="55203"/>
                </a:cubicBezTo>
                <a:cubicBezTo>
                  <a:pt x="151267" y="55203"/>
                  <a:pt x="149090" y="53046"/>
                  <a:pt x="149090" y="50530"/>
                </a:cubicBezTo>
                <a:lnTo>
                  <a:pt x="149090" y="40825"/>
                </a:lnTo>
                <a:lnTo>
                  <a:pt x="139292" y="40825"/>
                </a:lnTo>
                <a:cubicBezTo>
                  <a:pt x="136752" y="40825"/>
                  <a:pt x="134938" y="38669"/>
                  <a:pt x="134938" y="36153"/>
                </a:cubicBezTo>
                <a:cubicBezTo>
                  <a:pt x="134938" y="33637"/>
                  <a:pt x="136752" y="31480"/>
                  <a:pt x="139292" y="31480"/>
                </a:cubicBezTo>
                <a:lnTo>
                  <a:pt x="149090" y="31480"/>
                </a:lnTo>
                <a:lnTo>
                  <a:pt x="149090" y="22135"/>
                </a:lnTo>
                <a:cubicBezTo>
                  <a:pt x="149090" y="19259"/>
                  <a:pt x="151267" y="17462"/>
                  <a:pt x="153807" y="17462"/>
                </a:cubicBezTo>
                <a:close/>
                <a:moveTo>
                  <a:pt x="154419" y="9055"/>
                </a:moveTo>
                <a:cubicBezTo>
                  <a:pt x="138845" y="9055"/>
                  <a:pt x="126530" y="21369"/>
                  <a:pt x="126530" y="36944"/>
                </a:cubicBezTo>
                <a:cubicBezTo>
                  <a:pt x="126530" y="52518"/>
                  <a:pt x="138845" y="64833"/>
                  <a:pt x="154419" y="64833"/>
                </a:cubicBezTo>
                <a:cubicBezTo>
                  <a:pt x="169632" y="64833"/>
                  <a:pt x="182309" y="52518"/>
                  <a:pt x="182309" y="36944"/>
                </a:cubicBezTo>
                <a:cubicBezTo>
                  <a:pt x="182309" y="21369"/>
                  <a:pt x="169632" y="9055"/>
                  <a:pt x="154419" y="9055"/>
                </a:cubicBezTo>
                <a:close/>
                <a:moveTo>
                  <a:pt x="154419" y="0"/>
                </a:moveTo>
                <a:cubicBezTo>
                  <a:pt x="175065" y="0"/>
                  <a:pt x="191726" y="16299"/>
                  <a:pt x="191726" y="36944"/>
                </a:cubicBezTo>
                <a:cubicBezTo>
                  <a:pt x="191726" y="57589"/>
                  <a:pt x="175065" y="74250"/>
                  <a:pt x="154419" y="74250"/>
                </a:cubicBezTo>
                <a:cubicBezTo>
                  <a:pt x="133774" y="74250"/>
                  <a:pt x="117475" y="57589"/>
                  <a:pt x="117475" y="36944"/>
                </a:cubicBezTo>
                <a:cubicBezTo>
                  <a:pt x="117475" y="16299"/>
                  <a:pt x="133774" y="0"/>
                  <a:pt x="154419" y="0"/>
                </a:cubicBezTo>
                <a:close/>
              </a:path>
            </a:pathLst>
          </a:custGeom>
          <a:solidFill>
            <a:srgbClr val="B0917F"/>
          </a:solidFill>
          <a:ln>
            <a:solidFill>
              <a:srgbClr val="7CC7BA"/>
            </a:solidFill>
          </a:ln>
          <a:effectLst/>
        </p:spPr>
        <p:txBody>
          <a:bodyPr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750" dirty="0">
              <a:latin typeface="Lato Light" panose="020F0502020204030203" pitchFamily="34" charset="0"/>
            </a:endParaRPr>
          </a:p>
        </p:txBody>
      </p:sp>
      <p:sp>
        <p:nvSpPr>
          <p:cNvPr id="34" name="TextBox 33">
            <a:extLst>
              <a:ext uri="{FF2B5EF4-FFF2-40B4-BE49-F238E27FC236}">
                <a16:creationId xmlns:a16="http://schemas.microsoft.com/office/drawing/2014/main" id="{BE80E0DA-18D2-4423-ADF6-BD8B0ED557A0}"/>
              </a:ext>
            </a:extLst>
          </p:cNvPr>
          <p:cNvSpPr txBox="1"/>
          <p:nvPr/>
        </p:nvSpPr>
        <p:spPr>
          <a:xfrm>
            <a:off x="6203205" y="3597884"/>
            <a:ext cx="1991252"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US" sz="1400" b="1" dirty="0">
                <a:ea typeface="League Spartan" charset="0"/>
                <a:cs typeface="Poppins" pitchFamily="2" charset="77"/>
              </a:rPr>
              <a:t>DRESS INFECTED AREA</a:t>
            </a:r>
          </a:p>
        </p:txBody>
      </p:sp>
      <p:sp>
        <p:nvSpPr>
          <p:cNvPr id="35" name="Subtitle 2">
            <a:extLst>
              <a:ext uri="{FF2B5EF4-FFF2-40B4-BE49-F238E27FC236}">
                <a16:creationId xmlns:a16="http://schemas.microsoft.com/office/drawing/2014/main" id="{1841FB6F-4985-49A6-A723-AB27753F3922}"/>
              </a:ext>
            </a:extLst>
          </p:cNvPr>
          <p:cNvSpPr txBox="1">
            <a:spLocks/>
          </p:cNvSpPr>
          <p:nvPr/>
        </p:nvSpPr>
        <p:spPr>
          <a:xfrm>
            <a:off x="6222872" y="3868611"/>
            <a:ext cx="2221581" cy="692498"/>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nSpc>
                <a:spcPct val="100000"/>
              </a:lnSpc>
              <a:spcBef>
                <a:spcPts val="0"/>
              </a:spcBef>
            </a:pPr>
            <a:r>
              <a:rPr lang="en-US" sz="1350" dirty="0">
                <a:solidFill>
                  <a:schemeClr val="tx1"/>
                </a:solidFill>
                <a:latin typeface="+mn-lt"/>
              </a:rPr>
              <a:t>Dress the infected area using suitable registered chemical to prevent restrike.</a:t>
            </a:r>
          </a:p>
        </p:txBody>
      </p:sp>
      <p:grpSp>
        <p:nvGrpSpPr>
          <p:cNvPr id="69" name="Group 68">
            <a:extLst>
              <a:ext uri="{FF2B5EF4-FFF2-40B4-BE49-F238E27FC236}">
                <a16:creationId xmlns:a16="http://schemas.microsoft.com/office/drawing/2014/main" id="{F52DFC5E-4F6F-410E-802C-FCCF740F9290}"/>
              </a:ext>
            </a:extLst>
          </p:cNvPr>
          <p:cNvGrpSpPr/>
          <p:nvPr/>
        </p:nvGrpSpPr>
        <p:grpSpPr>
          <a:xfrm>
            <a:off x="5712026" y="3507612"/>
            <a:ext cx="620486" cy="715581"/>
            <a:chOff x="8212183" y="1744228"/>
            <a:chExt cx="827314" cy="954107"/>
          </a:xfrm>
        </p:grpSpPr>
        <p:sp>
          <p:nvSpPr>
            <p:cNvPr id="70" name="TextBox 69">
              <a:extLst>
                <a:ext uri="{FF2B5EF4-FFF2-40B4-BE49-F238E27FC236}">
                  <a16:creationId xmlns:a16="http://schemas.microsoft.com/office/drawing/2014/main" id="{E089D933-1A69-469D-9679-EB8F27D10A2C}"/>
                </a:ext>
              </a:extLst>
            </p:cNvPr>
            <p:cNvSpPr txBox="1"/>
            <p:nvPr/>
          </p:nvSpPr>
          <p:spPr>
            <a:xfrm>
              <a:off x="8212183" y="17442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FEBE10"/>
                  </a:solidFill>
                  <a:latin typeface="Arial Rounded MT Bold" panose="020F0704030504030204" pitchFamily="34" charset="0"/>
                </a:rPr>
                <a:t>3</a:t>
              </a:r>
            </a:p>
          </p:txBody>
        </p:sp>
        <p:grpSp>
          <p:nvGrpSpPr>
            <p:cNvPr id="71" name="Group 70">
              <a:extLst>
                <a:ext uri="{FF2B5EF4-FFF2-40B4-BE49-F238E27FC236}">
                  <a16:creationId xmlns:a16="http://schemas.microsoft.com/office/drawing/2014/main" id="{B565B374-DA56-4697-976D-D82636A7501A}"/>
                </a:ext>
              </a:extLst>
            </p:cNvPr>
            <p:cNvGrpSpPr/>
            <p:nvPr/>
          </p:nvGrpSpPr>
          <p:grpSpPr>
            <a:xfrm>
              <a:off x="8630192" y="2333019"/>
              <a:ext cx="144000" cy="144000"/>
              <a:chOff x="9762309" y="2213409"/>
              <a:chExt cx="1227900" cy="1227900"/>
            </a:xfrm>
          </p:grpSpPr>
          <p:sp>
            <p:nvSpPr>
              <p:cNvPr id="72" name="Oval 71">
                <a:extLst>
                  <a:ext uri="{FF2B5EF4-FFF2-40B4-BE49-F238E27FC236}">
                    <a16:creationId xmlns:a16="http://schemas.microsoft.com/office/drawing/2014/main" id="{E2578639-40D3-428A-8B0C-2A89B9764C61}"/>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73" name="Graphic 72" descr="Checkmark with solid fill">
                <a:extLst>
                  <a:ext uri="{FF2B5EF4-FFF2-40B4-BE49-F238E27FC236}">
                    <a16:creationId xmlns:a16="http://schemas.microsoft.com/office/drawing/2014/main" id="{C9FF77B4-AB09-4D75-AE0E-33E761956AA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0832" y="2418347"/>
                <a:ext cx="870853" cy="870853"/>
              </a:xfrm>
              <a:prstGeom prst="rect">
                <a:avLst/>
              </a:prstGeom>
            </p:spPr>
          </p:pic>
        </p:grpSp>
      </p:grpSp>
      <p:sp>
        <p:nvSpPr>
          <p:cNvPr id="12" name="Shape 33611">
            <a:extLst>
              <a:ext uri="{FF2B5EF4-FFF2-40B4-BE49-F238E27FC236}">
                <a16:creationId xmlns:a16="http://schemas.microsoft.com/office/drawing/2014/main" id="{CB5EF25C-A6D1-4D8E-9B45-A676C65B2F5C}"/>
              </a:ext>
            </a:extLst>
          </p:cNvPr>
          <p:cNvSpPr/>
          <p:nvPr/>
        </p:nvSpPr>
        <p:spPr>
          <a:xfrm>
            <a:off x="4244402" y="2666404"/>
            <a:ext cx="1806977" cy="1508243"/>
          </a:xfrm>
          <a:custGeom>
            <a:avLst/>
            <a:gdLst/>
            <a:ahLst/>
            <a:cxnLst>
              <a:cxn ang="0">
                <a:pos x="wd2" y="hd2"/>
              </a:cxn>
              <a:cxn ang="5400000">
                <a:pos x="wd2" y="hd2"/>
              </a:cxn>
              <a:cxn ang="10800000">
                <a:pos x="wd2" y="hd2"/>
              </a:cxn>
              <a:cxn ang="16200000">
                <a:pos x="wd2" y="hd2"/>
              </a:cxn>
            </a:cxnLst>
            <a:rect l="0" t="0" r="r" b="b"/>
            <a:pathLst>
              <a:path w="21567" h="21600" extrusionOk="0">
                <a:moveTo>
                  <a:pt x="21326" y="732"/>
                </a:moveTo>
                <a:cubicBezTo>
                  <a:pt x="20434" y="3023"/>
                  <a:pt x="18543" y="4477"/>
                  <a:pt x="16442" y="4773"/>
                </a:cubicBezTo>
                <a:cubicBezTo>
                  <a:pt x="15892" y="4850"/>
                  <a:pt x="15337" y="4845"/>
                  <a:pt x="14783" y="4845"/>
                </a:cubicBezTo>
                <a:cubicBezTo>
                  <a:pt x="14336" y="4846"/>
                  <a:pt x="13889" y="4850"/>
                  <a:pt x="13442" y="4857"/>
                </a:cubicBezTo>
                <a:lnTo>
                  <a:pt x="7497" y="4770"/>
                </a:lnTo>
                <a:lnTo>
                  <a:pt x="7497" y="11903"/>
                </a:lnTo>
                <a:lnTo>
                  <a:pt x="7497" y="12336"/>
                </a:lnTo>
                <a:lnTo>
                  <a:pt x="7137" y="12336"/>
                </a:lnTo>
                <a:lnTo>
                  <a:pt x="0" y="12336"/>
                </a:lnTo>
                <a:lnTo>
                  <a:pt x="3" y="14446"/>
                </a:lnTo>
                <a:cubicBezTo>
                  <a:pt x="2" y="14494"/>
                  <a:pt x="-33" y="15320"/>
                  <a:pt x="304" y="16681"/>
                </a:cubicBezTo>
                <a:cubicBezTo>
                  <a:pt x="344" y="16844"/>
                  <a:pt x="386" y="17006"/>
                  <a:pt x="434" y="17165"/>
                </a:cubicBezTo>
                <a:cubicBezTo>
                  <a:pt x="1067" y="19261"/>
                  <a:pt x="2498" y="20871"/>
                  <a:pt x="4291" y="21455"/>
                </a:cubicBezTo>
                <a:cubicBezTo>
                  <a:pt x="4428" y="21499"/>
                  <a:pt x="4567" y="21538"/>
                  <a:pt x="4707" y="21570"/>
                </a:cubicBezTo>
                <a:cubicBezTo>
                  <a:pt x="4752" y="21581"/>
                  <a:pt x="4797" y="21591"/>
                  <a:pt x="4841" y="21600"/>
                </a:cubicBezTo>
                <a:cubicBezTo>
                  <a:pt x="14195" y="20790"/>
                  <a:pt x="21567" y="11429"/>
                  <a:pt x="21566" y="9"/>
                </a:cubicBezTo>
                <a:cubicBezTo>
                  <a:pt x="21566" y="6"/>
                  <a:pt x="21566" y="3"/>
                  <a:pt x="21566" y="0"/>
                </a:cubicBezTo>
                <a:cubicBezTo>
                  <a:pt x="21546" y="74"/>
                  <a:pt x="21525" y="148"/>
                  <a:pt x="21502" y="222"/>
                </a:cubicBezTo>
                <a:cubicBezTo>
                  <a:pt x="21450" y="395"/>
                  <a:pt x="21391" y="565"/>
                  <a:pt x="21326" y="732"/>
                </a:cubicBezTo>
                <a:close/>
              </a:path>
            </a:pathLst>
          </a:custGeom>
          <a:solidFill>
            <a:srgbClr val="FEBE10"/>
          </a:solidFill>
          <a:ln w="12700" cap="flat">
            <a:noFill/>
            <a:miter lim="400000"/>
          </a:ln>
          <a:effectLst/>
        </p:spPr>
        <p:txBody>
          <a:bodyPr wrap="square" lIns="40184" tIns="40184" rIns="40184" bIns="40184"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13" name="Shape 33612">
            <a:extLst>
              <a:ext uri="{FF2B5EF4-FFF2-40B4-BE49-F238E27FC236}">
                <a16:creationId xmlns:a16="http://schemas.microsoft.com/office/drawing/2014/main" id="{BA870A0B-5564-4237-B344-16AF285CDCB8}"/>
              </a:ext>
            </a:extLst>
          </p:cNvPr>
          <p:cNvSpPr/>
          <p:nvPr/>
        </p:nvSpPr>
        <p:spPr>
          <a:xfrm>
            <a:off x="4440457" y="3657598"/>
            <a:ext cx="363080" cy="363080"/>
          </a:xfrm>
          <a:prstGeom prst="ellipse">
            <a:avLst/>
          </a:prstGeom>
          <a:solidFill>
            <a:srgbClr val="FFFFFF"/>
          </a:solidFill>
          <a:ln w="12700" cap="flat">
            <a:noFill/>
            <a:miter lim="400000"/>
          </a:ln>
          <a:effectLst/>
        </p:spPr>
        <p:txBody>
          <a:bodyPr wrap="square" lIns="0" tIns="0" rIns="0" bIns="0" numCol="1"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25" name="TextBox 24">
            <a:extLst>
              <a:ext uri="{FF2B5EF4-FFF2-40B4-BE49-F238E27FC236}">
                <a16:creationId xmlns:a16="http://schemas.microsoft.com/office/drawing/2014/main" id="{2787FA79-D30E-409D-BAC0-7C5631383057}"/>
              </a:ext>
            </a:extLst>
          </p:cNvPr>
          <p:cNvSpPr txBox="1"/>
          <p:nvPr/>
        </p:nvSpPr>
        <p:spPr>
          <a:xfrm rot="18900000">
            <a:off x="4716560" y="3295344"/>
            <a:ext cx="1234955" cy="461665"/>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1200" b="1" dirty="0">
                <a:solidFill>
                  <a:schemeClr val="bg1"/>
                </a:solidFill>
                <a:latin typeface="Poppins" pitchFamily="2" charset="77"/>
                <a:ea typeface="League Spartan" charset="0"/>
                <a:cs typeface="Poppins" pitchFamily="2" charset="77"/>
              </a:rPr>
              <a:t>DRESS INFECTED AREA</a:t>
            </a:r>
          </a:p>
        </p:txBody>
      </p:sp>
      <p:pic>
        <p:nvPicPr>
          <p:cNvPr id="47" name="Graphic 46" descr="Adhesive Bandage with solid fill">
            <a:extLst>
              <a:ext uri="{FF2B5EF4-FFF2-40B4-BE49-F238E27FC236}">
                <a16:creationId xmlns:a16="http://schemas.microsoft.com/office/drawing/2014/main" id="{E79ED190-8246-4ED4-AE46-3771F1E2D9F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95196" y="3717638"/>
            <a:ext cx="243000" cy="243000"/>
          </a:xfrm>
          <a:prstGeom prst="rect">
            <a:avLst/>
          </a:prstGeom>
        </p:spPr>
      </p:pic>
      <p:sp>
        <p:nvSpPr>
          <p:cNvPr id="16" name="Shape 33625">
            <a:extLst>
              <a:ext uri="{FF2B5EF4-FFF2-40B4-BE49-F238E27FC236}">
                <a16:creationId xmlns:a16="http://schemas.microsoft.com/office/drawing/2014/main" id="{5821DAF0-1F23-4AF3-8367-05016310977A}"/>
              </a:ext>
            </a:extLst>
          </p:cNvPr>
          <p:cNvSpPr/>
          <p:nvPr/>
        </p:nvSpPr>
        <p:spPr>
          <a:xfrm>
            <a:off x="3029354" y="1152715"/>
            <a:ext cx="1813500" cy="1509850"/>
          </a:xfrm>
          <a:custGeom>
            <a:avLst/>
            <a:gdLst/>
            <a:ahLst/>
            <a:cxnLst>
              <a:cxn ang="0">
                <a:pos x="wd2" y="hd2"/>
              </a:cxn>
              <a:cxn ang="5400000">
                <a:pos x="wd2" y="hd2"/>
              </a:cxn>
              <a:cxn ang="10800000">
                <a:pos x="wd2" y="hd2"/>
              </a:cxn>
              <a:cxn ang="16200000">
                <a:pos x="wd2" y="hd2"/>
              </a:cxn>
            </a:cxnLst>
            <a:rect l="0" t="0" r="r" b="b"/>
            <a:pathLst>
              <a:path w="21598" h="21600" extrusionOk="0">
                <a:moveTo>
                  <a:pt x="267" y="20862"/>
                </a:moveTo>
                <a:cubicBezTo>
                  <a:pt x="912" y="19341"/>
                  <a:pt x="1986" y="18145"/>
                  <a:pt x="3299" y="17492"/>
                </a:cubicBezTo>
                <a:cubicBezTo>
                  <a:pt x="3442" y="17421"/>
                  <a:pt x="3588" y="17357"/>
                  <a:pt x="3735" y="17298"/>
                </a:cubicBezTo>
                <a:cubicBezTo>
                  <a:pt x="4164" y="17126"/>
                  <a:pt x="4952" y="16889"/>
                  <a:pt x="5731" y="16820"/>
                </a:cubicBezTo>
                <a:cubicBezTo>
                  <a:pt x="6462" y="16755"/>
                  <a:pt x="7195" y="16781"/>
                  <a:pt x="7927" y="16805"/>
                </a:cubicBezTo>
                <a:cubicBezTo>
                  <a:pt x="9964" y="16870"/>
                  <a:pt x="12002" y="16870"/>
                  <a:pt x="14039" y="16805"/>
                </a:cubicBezTo>
                <a:lnTo>
                  <a:pt x="14039" y="9679"/>
                </a:lnTo>
                <a:lnTo>
                  <a:pt x="14039" y="9247"/>
                </a:lnTo>
                <a:lnTo>
                  <a:pt x="14399" y="9247"/>
                </a:lnTo>
                <a:lnTo>
                  <a:pt x="21598" y="9247"/>
                </a:lnTo>
                <a:lnTo>
                  <a:pt x="21595" y="7168"/>
                </a:lnTo>
                <a:cubicBezTo>
                  <a:pt x="21592" y="6239"/>
                  <a:pt x="21446" y="5318"/>
                  <a:pt x="21164" y="4452"/>
                </a:cubicBezTo>
                <a:cubicBezTo>
                  <a:pt x="20492" y="2382"/>
                  <a:pt x="19099" y="746"/>
                  <a:pt x="17316" y="167"/>
                </a:cubicBezTo>
                <a:cubicBezTo>
                  <a:pt x="17179" y="122"/>
                  <a:pt x="17040" y="84"/>
                  <a:pt x="16901" y="51"/>
                </a:cubicBezTo>
                <a:cubicBezTo>
                  <a:pt x="16823" y="33"/>
                  <a:pt x="16744" y="16"/>
                  <a:pt x="16666" y="0"/>
                </a:cubicBezTo>
                <a:cubicBezTo>
                  <a:pt x="7347" y="819"/>
                  <a:pt x="-2" y="10159"/>
                  <a:pt x="0" y="21561"/>
                </a:cubicBezTo>
                <a:cubicBezTo>
                  <a:pt x="0" y="21574"/>
                  <a:pt x="0" y="21587"/>
                  <a:pt x="0" y="21600"/>
                </a:cubicBezTo>
                <a:cubicBezTo>
                  <a:pt x="23" y="21523"/>
                  <a:pt x="48" y="21447"/>
                  <a:pt x="73" y="21371"/>
                </a:cubicBezTo>
                <a:cubicBezTo>
                  <a:pt x="132" y="21198"/>
                  <a:pt x="197" y="21029"/>
                  <a:pt x="267" y="20862"/>
                </a:cubicBezTo>
                <a:close/>
              </a:path>
            </a:pathLst>
          </a:custGeom>
          <a:solidFill>
            <a:srgbClr val="B0917F"/>
          </a:solidFill>
          <a:ln w="12700" cap="flat">
            <a:noFill/>
            <a:miter lim="400000"/>
          </a:ln>
          <a:effectLst/>
        </p:spPr>
        <p:txBody>
          <a:bodyPr wrap="square" lIns="40184" tIns="40184" rIns="40184" bIns="40184" numCol="1" anchor="ctr">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17" name="Shape 33626">
            <a:extLst>
              <a:ext uri="{FF2B5EF4-FFF2-40B4-BE49-F238E27FC236}">
                <a16:creationId xmlns:a16="http://schemas.microsoft.com/office/drawing/2014/main" id="{8F3239C6-9F61-4FB8-9F06-77A94BF0111B}"/>
              </a:ext>
            </a:extLst>
          </p:cNvPr>
          <p:cNvSpPr/>
          <p:nvPr/>
        </p:nvSpPr>
        <p:spPr>
          <a:xfrm>
            <a:off x="4295377" y="1320341"/>
            <a:ext cx="363080" cy="363080"/>
          </a:xfrm>
          <a:prstGeom prst="ellipse">
            <a:avLst/>
          </a:prstGeom>
          <a:solidFill>
            <a:srgbClr val="FFFFFF"/>
          </a:solidFill>
          <a:ln w="12700" cap="flat">
            <a:noFill/>
            <a:miter lim="400000"/>
          </a:ln>
          <a:effectLst/>
        </p:spPr>
        <p:txBody>
          <a:bodyPr wrap="square" lIns="0" tIns="0" rIns="0" bIns="0" numCol="1" anchor="t">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sz="2100" dirty="0">
              <a:latin typeface="Lato Light" panose="020F0502020204030203" pitchFamily="34" charset="0"/>
            </a:endParaRPr>
          </a:p>
        </p:txBody>
      </p:sp>
      <p:sp>
        <p:nvSpPr>
          <p:cNvPr id="24" name="TextBox 23">
            <a:extLst>
              <a:ext uri="{FF2B5EF4-FFF2-40B4-BE49-F238E27FC236}">
                <a16:creationId xmlns:a16="http://schemas.microsoft.com/office/drawing/2014/main" id="{F63956AF-AEC2-461E-A7AD-46596519C237}"/>
              </a:ext>
            </a:extLst>
          </p:cNvPr>
          <p:cNvSpPr txBox="1"/>
          <p:nvPr/>
        </p:nvSpPr>
        <p:spPr>
          <a:xfrm rot="18900000">
            <a:off x="3077184" y="1607405"/>
            <a:ext cx="1303722" cy="461665"/>
          </a:xfrm>
          <a:prstGeom prst="rect">
            <a:avLst/>
          </a:prstGeom>
          <a:noFill/>
        </p:spPr>
        <p:txBody>
          <a:bodyPr wrap="square" rtlCol="0" anchor="b"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US" sz="1200" b="1" dirty="0">
                <a:solidFill>
                  <a:schemeClr val="bg1"/>
                </a:solidFill>
                <a:latin typeface="Poppins" pitchFamily="2" charset="77"/>
                <a:ea typeface="League Spartan" charset="0"/>
                <a:cs typeface="Poppins" pitchFamily="2" charset="77"/>
              </a:rPr>
              <a:t>CLEAN STRIKE AREA</a:t>
            </a:r>
          </a:p>
        </p:txBody>
      </p:sp>
      <p:sp>
        <p:nvSpPr>
          <p:cNvPr id="28" name="TextBox 27">
            <a:extLst>
              <a:ext uri="{FF2B5EF4-FFF2-40B4-BE49-F238E27FC236}">
                <a16:creationId xmlns:a16="http://schemas.microsoft.com/office/drawing/2014/main" id="{0C393208-F26D-4132-87E8-E24251DB8410}"/>
              </a:ext>
            </a:extLst>
          </p:cNvPr>
          <p:cNvSpPr txBox="1"/>
          <p:nvPr/>
        </p:nvSpPr>
        <p:spPr>
          <a:xfrm>
            <a:off x="914556" y="937857"/>
            <a:ext cx="2065196" cy="307777"/>
          </a:xfrm>
          <a:prstGeom prst="rect">
            <a:avLst/>
          </a:prstGeom>
          <a:noFill/>
        </p:spPr>
        <p:txBody>
          <a:bodyPr wrap="square" rtlCol="0" anchor="ctr" anchorCtr="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r>
              <a:rPr lang="en-US" sz="1400" b="1" dirty="0">
                <a:ea typeface="League Spartan" charset="0"/>
                <a:cs typeface="Poppins" pitchFamily="2" charset="77"/>
              </a:rPr>
              <a:t>CLEAN THE STRIKE AREA</a:t>
            </a:r>
          </a:p>
        </p:txBody>
      </p:sp>
      <p:sp>
        <p:nvSpPr>
          <p:cNvPr id="29" name="Subtitle 2">
            <a:extLst>
              <a:ext uri="{FF2B5EF4-FFF2-40B4-BE49-F238E27FC236}">
                <a16:creationId xmlns:a16="http://schemas.microsoft.com/office/drawing/2014/main" id="{9E2D6159-E5C4-41A6-88F7-1632515F18AA}"/>
              </a:ext>
            </a:extLst>
          </p:cNvPr>
          <p:cNvSpPr txBox="1">
            <a:spLocks/>
          </p:cNvSpPr>
          <p:nvPr/>
        </p:nvSpPr>
        <p:spPr>
          <a:xfrm>
            <a:off x="704891" y="1208141"/>
            <a:ext cx="2254587" cy="692498"/>
          </a:xfrm>
          <a:prstGeom prst="rect">
            <a:avLst/>
          </a:prstGeom>
        </p:spPr>
        <p:txBody>
          <a:bodyPr vert="horz" wrap="square" lIns="68580" tIns="34290" rIns="68580" bIns="34290" rtlCol="0" anchor="t">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a:lnSpc>
                <a:spcPct val="100000"/>
              </a:lnSpc>
              <a:spcBef>
                <a:spcPts val="0"/>
              </a:spcBef>
            </a:pPr>
            <a:r>
              <a:rPr lang="en-US" sz="1350" dirty="0">
                <a:solidFill>
                  <a:schemeClr val="tx1"/>
                </a:solidFill>
                <a:latin typeface="+mn-lt"/>
                <a:ea typeface="Lato Light" panose="020F0502020204030203" pitchFamily="34" charset="0"/>
                <a:cs typeface="Mukta ExtraLight" panose="020B0000000000000000" pitchFamily="34" charset="77"/>
              </a:rPr>
              <a:t>Clip wool close to the skin on the strike area and 5cm into clean wool around the site. </a:t>
            </a:r>
          </a:p>
        </p:txBody>
      </p:sp>
      <p:grpSp>
        <p:nvGrpSpPr>
          <p:cNvPr id="64" name="Group 63">
            <a:extLst>
              <a:ext uri="{FF2B5EF4-FFF2-40B4-BE49-F238E27FC236}">
                <a16:creationId xmlns:a16="http://schemas.microsoft.com/office/drawing/2014/main" id="{9FEA50BC-7EF1-4BC9-97E7-F770FE082E55}"/>
              </a:ext>
            </a:extLst>
          </p:cNvPr>
          <p:cNvGrpSpPr/>
          <p:nvPr/>
        </p:nvGrpSpPr>
        <p:grpSpPr>
          <a:xfrm>
            <a:off x="2931538" y="829187"/>
            <a:ext cx="620486" cy="715581"/>
            <a:chOff x="1210713" y="2056828"/>
            <a:chExt cx="827314" cy="954107"/>
          </a:xfrm>
        </p:grpSpPr>
        <p:sp>
          <p:nvSpPr>
            <p:cNvPr id="65" name="TextBox 64">
              <a:extLst>
                <a:ext uri="{FF2B5EF4-FFF2-40B4-BE49-F238E27FC236}">
                  <a16:creationId xmlns:a16="http://schemas.microsoft.com/office/drawing/2014/main" id="{F1865470-01A4-4CDF-9E1E-B09C44E4D919}"/>
                </a:ext>
              </a:extLst>
            </p:cNvPr>
            <p:cNvSpPr txBox="1"/>
            <p:nvPr/>
          </p:nvSpPr>
          <p:spPr>
            <a:xfrm>
              <a:off x="1210713" y="2056828"/>
              <a:ext cx="827314" cy="954107"/>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solidFill>
                    <a:srgbClr val="B0917F"/>
                  </a:solidFill>
                  <a:latin typeface="Arial Rounded MT Bold" panose="020F0704030504030204" pitchFamily="34" charset="0"/>
                </a:rPr>
                <a:t>1</a:t>
              </a:r>
            </a:p>
          </p:txBody>
        </p:sp>
        <p:grpSp>
          <p:nvGrpSpPr>
            <p:cNvPr id="66" name="Group 65">
              <a:extLst>
                <a:ext uri="{FF2B5EF4-FFF2-40B4-BE49-F238E27FC236}">
                  <a16:creationId xmlns:a16="http://schemas.microsoft.com/office/drawing/2014/main" id="{CE401EDD-DDAD-444A-B81C-1786026AE36A}"/>
                </a:ext>
              </a:extLst>
            </p:cNvPr>
            <p:cNvGrpSpPr/>
            <p:nvPr/>
          </p:nvGrpSpPr>
          <p:grpSpPr>
            <a:xfrm>
              <a:off x="1550341" y="2645619"/>
              <a:ext cx="144000" cy="144000"/>
              <a:chOff x="9762309" y="2213409"/>
              <a:chExt cx="1227900" cy="1227900"/>
            </a:xfrm>
          </p:grpSpPr>
          <p:sp>
            <p:nvSpPr>
              <p:cNvPr id="67" name="Oval 66">
                <a:extLst>
                  <a:ext uri="{FF2B5EF4-FFF2-40B4-BE49-F238E27FC236}">
                    <a16:creationId xmlns:a16="http://schemas.microsoft.com/office/drawing/2014/main" id="{0D13363D-090F-4237-BA8E-3D8856CA8492}"/>
                  </a:ext>
                </a:extLst>
              </p:cNvPr>
              <p:cNvSpPr/>
              <p:nvPr/>
            </p:nvSpPr>
            <p:spPr>
              <a:xfrm>
                <a:off x="9762309" y="2213409"/>
                <a:ext cx="1227900" cy="1227900"/>
              </a:xfrm>
              <a:prstGeom prst="ellipse">
                <a:avLst/>
              </a:prstGeom>
              <a:solidFill>
                <a:srgbClr val="B091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68" name="Graphic 67" descr="Checkmark with solid fill">
                <a:extLst>
                  <a:ext uri="{FF2B5EF4-FFF2-40B4-BE49-F238E27FC236}">
                    <a16:creationId xmlns:a16="http://schemas.microsoft.com/office/drawing/2014/main" id="{8E1DE5E6-A187-4C3D-BF99-DEB23738E76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pic>
        <p:nvPicPr>
          <p:cNvPr id="5" name="Picture 4" descr="Icon&#10;&#10;Description automatically generated">
            <a:extLst>
              <a:ext uri="{FF2B5EF4-FFF2-40B4-BE49-F238E27FC236}">
                <a16:creationId xmlns:a16="http://schemas.microsoft.com/office/drawing/2014/main" id="{6B8119BC-191C-E871-E217-83B30F29865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76" t="4533" r="5676" b="44600"/>
          <a:stretch/>
        </p:blipFill>
        <p:spPr>
          <a:xfrm>
            <a:off x="4344607" y="1383765"/>
            <a:ext cx="252000" cy="204629"/>
          </a:xfrm>
          <a:prstGeom prst="rect">
            <a:avLst/>
          </a:prstGeom>
        </p:spPr>
      </p:pic>
    </p:spTree>
    <p:extLst>
      <p:ext uri="{BB962C8B-B14F-4D97-AF65-F5344CB8AC3E}">
        <p14:creationId xmlns:p14="http://schemas.microsoft.com/office/powerpoint/2010/main" val="552271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4FBE2-B1C1-4A9A-88B0-5C171DC39735}"/>
              </a:ext>
            </a:extLst>
          </p:cNvPr>
          <p:cNvSpPr/>
          <p:nvPr/>
        </p:nvSpPr>
        <p:spPr>
          <a:xfrm>
            <a:off x="728420" y="1104584"/>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7" name="Content Placeholder 2">
            <a:extLst>
              <a:ext uri="{FF2B5EF4-FFF2-40B4-BE49-F238E27FC236}">
                <a16:creationId xmlns:a16="http://schemas.microsoft.com/office/drawing/2014/main" id="{C3A32A69-DC23-4528-8B91-C9D147A2A9EB}"/>
              </a:ext>
            </a:extLst>
          </p:cNvPr>
          <p:cNvSpPr txBox="1">
            <a:spLocks/>
          </p:cNvSpPr>
          <p:nvPr/>
        </p:nvSpPr>
        <p:spPr>
          <a:xfrm>
            <a:off x="1557338" y="1209093"/>
            <a:ext cx="3550444" cy="665183"/>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900"/>
              </a:spcAft>
              <a:buNone/>
              <a:tabLst>
                <a:tab pos="218599" algn="l"/>
              </a:tabLst>
            </a:pPr>
            <a:r>
              <a:rPr lang="en-AU" sz="1800" dirty="0">
                <a:latin typeface="Calibri" panose="020F0502020204030204" pitchFamily="34" charset="0"/>
                <a:cs typeface="Times New Roman" panose="02020603050405020304" pitchFamily="18" charset="0"/>
              </a:rPr>
              <a:t>Use a combination of treatment activities, not one single activity</a:t>
            </a:r>
            <a:endParaRPr lang="en-AU" sz="1725" dirty="0"/>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Take to the farm messages</a:t>
            </a:r>
          </a:p>
        </p:txBody>
      </p:sp>
      <p:sp>
        <p:nvSpPr>
          <p:cNvPr id="15" name="Rectangle 14">
            <a:extLst>
              <a:ext uri="{FF2B5EF4-FFF2-40B4-BE49-F238E27FC236}">
                <a16:creationId xmlns:a16="http://schemas.microsoft.com/office/drawing/2014/main" id="{34208E78-9E46-41E3-AE75-33E225EDC119}"/>
              </a:ext>
            </a:extLst>
          </p:cNvPr>
          <p:cNvSpPr/>
          <p:nvPr/>
        </p:nvSpPr>
        <p:spPr>
          <a:xfrm>
            <a:off x="728420" y="2133479"/>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16" name="Rectangle 15">
            <a:extLst>
              <a:ext uri="{FF2B5EF4-FFF2-40B4-BE49-F238E27FC236}">
                <a16:creationId xmlns:a16="http://schemas.microsoft.com/office/drawing/2014/main" id="{79C518D1-FA5A-4515-AAE5-6335862B85C5}"/>
              </a:ext>
            </a:extLst>
          </p:cNvPr>
          <p:cNvSpPr/>
          <p:nvPr/>
        </p:nvSpPr>
        <p:spPr>
          <a:xfrm>
            <a:off x="728420" y="3162374"/>
            <a:ext cx="4379361" cy="865337"/>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cxnSp>
        <p:nvCxnSpPr>
          <p:cNvPr id="9" name="Straight Connector 8">
            <a:extLst>
              <a:ext uri="{FF2B5EF4-FFF2-40B4-BE49-F238E27FC236}">
                <a16:creationId xmlns:a16="http://schemas.microsoft.com/office/drawing/2014/main" id="{A625BDCF-E56B-4B20-A2F3-4912AF55EB09}"/>
              </a:ext>
            </a:extLst>
          </p:cNvPr>
          <p:cNvCxnSpPr>
            <a:cxnSpLocks/>
          </p:cNvCxnSpPr>
          <p:nvPr/>
        </p:nvCxnSpPr>
        <p:spPr>
          <a:xfrm>
            <a:off x="1414220" y="1084989"/>
            <a:ext cx="0" cy="30929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759BD73-1B58-4203-8954-C7473FB0E793}"/>
              </a:ext>
            </a:extLst>
          </p:cNvPr>
          <p:cNvSpPr txBox="1">
            <a:spLocks/>
          </p:cNvSpPr>
          <p:nvPr/>
        </p:nvSpPr>
        <p:spPr>
          <a:xfrm>
            <a:off x="1550806" y="2256945"/>
            <a:ext cx="3550444" cy="710129"/>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lvl="0" indent="0">
              <a:lnSpc>
                <a:spcPct val="100000"/>
              </a:lnSpc>
              <a:spcBef>
                <a:spcPts val="0"/>
              </a:spcBef>
              <a:spcAft>
                <a:spcPts val="600"/>
              </a:spcAft>
              <a:buNone/>
              <a:tabLst>
                <a:tab pos="218599" algn="l"/>
              </a:tabLst>
            </a:pPr>
            <a:r>
              <a:rPr lang="en-AU" sz="1800" dirty="0">
                <a:latin typeface="Calibri" panose="020F0502020204030204" pitchFamily="34" charset="0"/>
                <a:cs typeface="Times New Roman" panose="02020603050405020304" pitchFamily="18" charset="0"/>
              </a:rPr>
              <a:t>Correctly treat sheep, kill maggots and remove protein sources</a:t>
            </a:r>
          </a:p>
        </p:txBody>
      </p:sp>
      <p:grpSp>
        <p:nvGrpSpPr>
          <p:cNvPr id="42" name="Group 41">
            <a:extLst>
              <a:ext uri="{FF2B5EF4-FFF2-40B4-BE49-F238E27FC236}">
                <a16:creationId xmlns:a16="http://schemas.microsoft.com/office/drawing/2014/main" id="{A734D273-1FDD-4A4E-A8C4-751AC2785A73}"/>
              </a:ext>
            </a:extLst>
          </p:cNvPr>
          <p:cNvGrpSpPr/>
          <p:nvPr/>
        </p:nvGrpSpPr>
        <p:grpSpPr>
          <a:xfrm>
            <a:off x="826393" y="2219899"/>
            <a:ext cx="620486" cy="692498"/>
            <a:chOff x="1058313" y="3311124"/>
            <a:chExt cx="827314" cy="923330"/>
          </a:xfrm>
        </p:grpSpPr>
        <p:sp>
          <p:nvSpPr>
            <p:cNvPr id="22" name="TextBox 21">
              <a:extLst>
                <a:ext uri="{FF2B5EF4-FFF2-40B4-BE49-F238E27FC236}">
                  <a16:creationId xmlns:a16="http://schemas.microsoft.com/office/drawing/2014/main" id="{9D9547E1-AEA0-4AD0-AA6F-117C846F2682}"/>
                </a:ext>
              </a:extLst>
            </p:cNvPr>
            <p:cNvSpPr txBox="1"/>
            <p:nvPr/>
          </p:nvSpPr>
          <p:spPr>
            <a:xfrm>
              <a:off x="1058313" y="3311124"/>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2</a:t>
              </a:r>
            </a:p>
          </p:txBody>
        </p:sp>
        <p:grpSp>
          <p:nvGrpSpPr>
            <p:cNvPr id="26" name="Group 25">
              <a:extLst>
                <a:ext uri="{FF2B5EF4-FFF2-40B4-BE49-F238E27FC236}">
                  <a16:creationId xmlns:a16="http://schemas.microsoft.com/office/drawing/2014/main" id="{CED9C738-6771-4966-80C9-010C9B41A5BD}"/>
                </a:ext>
              </a:extLst>
            </p:cNvPr>
            <p:cNvGrpSpPr/>
            <p:nvPr/>
          </p:nvGrpSpPr>
          <p:grpSpPr>
            <a:xfrm>
              <a:off x="1476322" y="3899915"/>
              <a:ext cx="144000" cy="144000"/>
              <a:chOff x="9762301" y="2213409"/>
              <a:chExt cx="1227899" cy="1227900"/>
            </a:xfrm>
          </p:grpSpPr>
          <p:sp>
            <p:nvSpPr>
              <p:cNvPr id="25" name="Oval 24">
                <a:extLst>
                  <a:ext uri="{FF2B5EF4-FFF2-40B4-BE49-F238E27FC236}">
                    <a16:creationId xmlns:a16="http://schemas.microsoft.com/office/drawing/2014/main" id="{C8CD71F1-2E60-4232-B4A8-18667813D289}"/>
                  </a:ext>
                </a:extLst>
              </p:cNvPr>
              <p:cNvSpPr/>
              <p:nvPr/>
            </p:nvSpPr>
            <p:spPr>
              <a:xfrm>
                <a:off x="9762301" y="2213409"/>
                <a:ext cx="1227899"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pic>
            <p:nvPicPr>
              <p:cNvPr id="24" name="Graphic 23" descr="Checkmark with solid fill">
                <a:extLst>
                  <a:ext uri="{FF2B5EF4-FFF2-40B4-BE49-F238E27FC236}">
                    <a16:creationId xmlns:a16="http://schemas.microsoft.com/office/drawing/2014/main" id="{2CED8055-4E93-4A82-853D-DCE408C5B3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0832" y="2418347"/>
                <a:ext cx="870853" cy="870853"/>
              </a:xfrm>
              <a:prstGeom prst="rect">
                <a:avLst/>
              </a:prstGeom>
            </p:spPr>
          </p:pic>
        </p:grpSp>
      </p:grpSp>
      <p:grpSp>
        <p:nvGrpSpPr>
          <p:cNvPr id="41" name="Group 40">
            <a:extLst>
              <a:ext uri="{FF2B5EF4-FFF2-40B4-BE49-F238E27FC236}">
                <a16:creationId xmlns:a16="http://schemas.microsoft.com/office/drawing/2014/main" id="{AAFFE775-207C-4444-B7FD-815889F26167}"/>
              </a:ext>
            </a:extLst>
          </p:cNvPr>
          <p:cNvGrpSpPr/>
          <p:nvPr/>
        </p:nvGrpSpPr>
        <p:grpSpPr>
          <a:xfrm>
            <a:off x="819571" y="1193085"/>
            <a:ext cx="620486" cy="692498"/>
            <a:chOff x="1210713" y="2056828"/>
            <a:chExt cx="827314" cy="923330"/>
          </a:xfrm>
        </p:grpSpPr>
        <p:sp>
          <p:nvSpPr>
            <p:cNvPr id="32" name="TextBox 31">
              <a:extLst>
                <a:ext uri="{FF2B5EF4-FFF2-40B4-BE49-F238E27FC236}">
                  <a16:creationId xmlns:a16="http://schemas.microsoft.com/office/drawing/2014/main" id="{FED1EA1A-8854-466D-B31D-26BD7D15560F}"/>
                </a:ext>
              </a:extLst>
            </p:cNvPr>
            <p:cNvSpPr txBox="1"/>
            <p:nvPr/>
          </p:nvSpPr>
          <p:spPr>
            <a:xfrm>
              <a:off x="1210713" y="2056828"/>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1</a:t>
              </a:r>
            </a:p>
          </p:txBody>
        </p:sp>
        <p:grpSp>
          <p:nvGrpSpPr>
            <p:cNvPr id="33" name="Group 32">
              <a:extLst>
                <a:ext uri="{FF2B5EF4-FFF2-40B4-BE49-F238E27FC236}">
                  <a16:creationId xmlns:a16="http://schemas.microsoft.com/office/drawing/2014/main" id="{48A0CEE3-DC8D-4EC7-AF29-51785304A43D}"/>
                </a:ext>
              </a:extLst>
            </p:cNvPr>
            <p:cNvGrpSpPr/>
            <p:nvPr/>
          </p:nvGrpSpPr>
          <p:grpSpPr>
            <a:xfrm>
              <a:off x="1590535" y="2645619"/>
              <a:ext cx="144000" cy="144000"/>
              <a:chOff x="10105029" y="2213409"/>
              <a:chExt cx="1227900" cy="1227900"/>
            </a:xfrm>
          </p:grpSpPr>
          <p:sp>
            <p:nvSpPr>
              <p:cNvPr id="34" name="Oval 33">
                <a:extLst>
                  <a:ext uri="{FF2B5EF4-FFF2-40B4-BE49-F238E27FC236}">
                    <a16:creationId xmlns:a16="http://schemas.microsoft.com/office/drawing/2014/main" id="{E299145B-0A71-478C-9FA5-31ACC49A66FA}"/>
                  </a:ext>
                </a:extLst>
              </p:cNvPr>
              <p:cNvSpPr/>
              <p:nvPr/>
            </p:nvSpPr>
            <p:spPr>
              <a:xfrm>
                <a:off x="1010502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35" name="Graphic 34" descr="Checkmark with solid fill">
                <a:extLst>
                  <a:ext uri="{FF2B5EF4-FFF2-40B4-BE49-F238E27FC236}">
                    <a16:creationId xmlns:a16="http://schemas.microsoft.com/office/drawing/2014/main" id="{C0042878-7BDC-4013-9E36-B1DFB73A8B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83529" y="2418343"/>
                <a:ext cx="870854" cy="870854"/>
              </a:xfrm>
              <a:prstGeom prst="rect">
                <a:avLst/>
              </a:prstGeom>
            </p:spPr>
          </p:pic>
        </p:grpSp>
      </p:grpSp>
      <p:grpSp>
        <p:nvGrpSpPr>
          <p:cNvPr id="36" name="Group 35">
            <a:extLst>
              <a:ext uri="{FF2B5EF4-FFF2-40B4-BE49-F238E27FC236}">
                <a16:creationId xmlns:a16="http://schemas.microsoft.com/office/drawing/2014/main" id="{A40531A1-2560-466E-9E17-BCE370A54A0B}"/>
              </a:ext>
            </a:extLst>
          </p:cNvPr>
          <p:cNvGrpSpPr/>
          <p:nvPr/>
        </p:nvGrpSpPr>
        <p:grpSpPr>
          <a:xfrm>
            <a:off x="819233" y="3245456"/>
            <a:ext cx="620486" cy="692498"/>
            <a:chOff x="8212183" y="1744228"/>
            <a:chExt cx="827314" cy="923330"/>
          </a:xfrm>
        </p:grpSpPr>
        <p:sp>
          <p:nvSpPr>
            <p:cNvPr id="37" name="TextBox 36">
              <a:extLst>
                <a:ext uri="{FF2B5EF4-FFF2-40B4-BE49-F238E27FC236}">
                  <a16:creationId xmlns:a16="http://schemas.microsoft.com/office/drawing/2014/main" id="{AA2B9F50-5338-444F-956D-05520741C893}"/>
                </a:ext>
              </a:extLst>
            </p:cNvPr>
            <p:cNvSpPr txBox="1"/>
            <p:nvPr/>
          </p:nvSpPr>
          <p:spPr>
            <a:xfrm>
              <a:off x="8212183" y="1744228"/>
              <a:ext cx="827314" cy="923330"/>
            </a:xfrm>
            <a:prstGeom prst="rect">
              <a:avLst/>
            </a:prstGeom>
            <a:noFill/>
          </p:spPr>
          <p:txBody>
            <a:bodyPr wrap="square"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4050" dirty="0">
                  <a:latin typeface="Arial Rounded MT Bold" panose="020F0704030504030204" pitchFamily="34" charset="0"/>
                </a:rPr>
                <a:t>3</a:t>
              </a:r>
            </a:p>
          </p:txBody>
        </p:sp>
        <p:grpSp>
          <p:nvGrpSpPr>
            <p:cNvPr id="38" name="Group 37">
              <a:extLst>
                <a:ext uri="{FF2B5EF4-FFF2-40B4-BE49-F238E27FC236}">
                  <a16:creationId xmlns:a16="http://schemas.microsoft.com/office/drawing/2014/main" id="{A9D640B1-1EAB-4919-8BEB-4FA3446FDC88}"/>
                </a:ext>
              </a:extLst>
            </p:cNvPr>
            <p:cNvGrpSpPr/>
            <p:nvPr/>
          </p:nvGrpSpPr>
          <p:grpSpPr>
            <a:xfrm>
              <a:off x="8630192" y="2333019"/>
              <a:ext cx="144000" cy="144000"/>
              <a:chOff x="9762309" y="2213409"/>
              <a:chExt cx="1227900" cy="1227900"/>
            </a:xfrm>
          </p:grpSpPr>
          <p:sp>
            <p:nvSpPr>
              <p:cNvPr id="39" name="Oval 38">
                <a:extLst>
                  <a:ext uri="{FF2B5EF4-FFF2-40B4-BE49-F238E27FC236}">
                    <a16:creationId xmlns:a16="http://schemas.microsoft.com/office/drawing/2014/main" id="{448FD775-0C16-492A-9245-27A2CF8E7E36}"/>
                  </a:ext>
                </a:extLst>
              </p:cNvPr>
              <p:cNvSpPr/>
              <p:nvPr/>
            </p:nvSpPr>
            <p:spPr>
              <a:xfrm>
                <a:off x="9762309" y="2213409"/>
                <a:ext cx="1227900" cy="1227900"/>
              </a:xfrm>
              <a:prstGeom prst="ellipse">
                <a:avLst/>
              </a:prstGeom>
              <a:solidFill>
                <a:srgbClr val="FEBE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40" name="Graphic 39" descr="Checkmark with solid fill">
                <a:extLst>
                  <a:ext uri="{FF2B5EF4-FFF2-40B4-BE49-F238E27FC236}">
                    <a16:creationId xmlns:a16="http://schemas.microsoft.com/office/drawing/2014/main" id="{CB0CBA95-CB29-484D-9B6F-9AD7BCF093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0832" y="2418347"/>
                <a:ext cx="870853" cy="870853"/>
              </a:xfrm>
              <a:prstGeom prst="rect">
                <a:avLst/>
              </a:prstGeom>
            </p:spPr>
          </p:pic>
        </p:grpSp>
      </p:grpSp>
      <p:sp>
        <p:nvSpPr>
          <p:cNvPr id="44" name="Content Placeholder 2">
            <a:extLst>
              <a:ext uri="{FF2B5EF4-FFF2-40B4-BE49-F238E27FC236}">
                <a16:creationId xmlns:a16="http://schemas.microsoft.com/office/drawing/2014/main" id="{3DA01D37-32A0-46EE-9330-C0D2F352871F}"/>
              </a:ext>
            </a:extLst>
          </p:cNvPr>
          <p:cNvSpPr txBox="1">
            <a:spLocks/>
          </p:cNvSpPr>
          <p:nvPr/>
        </p:nvSpPr>
        <p:spPr>
          <a:xfrm>
            <a:off x="1550194" y="3290476"/>
            <a:ext cx="3550444" cy="676054"/>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900"/>
              </a:spcAft>
              <a:buNone/>
              <a:tabLst>
                <a:tab pos="218599" algn="l"/>
              </a:tabLst>
            </a:pPr>
            <a:r>
              <a:rPr lang="en-AU" sz="1800" dirty="0">
                <a:latin typeface="Calibri" panose="020F0502020204030204" pitchFamily="34" charset="0"/>
                <a:cs typeface="Times New Roman" panose="02020603050405020304" pitchFamily="18" charset="0"/>
              </a:rPr>
              <a:t>Flystrike management should also consider prevention and monitoring</a:t>
            </a:r>
            <a:endParaRPr lang="en-AU" sz="1725" dirty="0"/>
          </a:p>
        </p:txBody>
      </p:sp>
    </p:spTree>
    <p:extLst>
      <p:ext uri="{BB962C8B-B14F-4D97-AF65-F5344CB8AC3E}">
        <p14:creationId xmlns:p14="http://schemas.microsoft.com/office/powerpoint/2010/main" val="1406003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5DFEC7B-A6D1-46B1-B999-49D3BC3E2514}"/>
              </a:ext>
            </a:extLst>
          </p:cNvPr>
          <p:cNvSpPr/>
          <p:nvPr/>
        </p:nvSpPr>
        <p:spPr>
          <a:xfrm>
            <a:off x="728420" y="2930020"/>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56" name="Rectangle 55">
            <a:extLst>
              <a:ext uri="{FF2B5EF4-FFF2-40B4-BE49-F238E27FC236}">
                <a16:creationId xmlns:a16="http://schemas.microsoft.com/office/drawing/2014/main" id="{C8C54454-E592-4B1F-9593-1E301FA0218A}"/>
              </a:ext>
            </a:extLst>
          </p:cNvPr>
          <p:cNvSpPr/>
          <p:nvPr/>
        </p:nvSpPr>
        <p:spPr>
          <a:xfrm>
            <a:off x="728420" y="2023510"/>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44" name="Rectangle 43">
            <a:extLst>
              <a:ext uri="{FF2B5EF4-FFF2-40B4-BE49-F238E27FC236}">
                <a16:creationId xmlns:a16="http://schemas.microsoft.com/office/drawing/2014/main" id="{B9322FBF-7D2F-43DC-9EE3-F3F4B4486736}"/>
              </a:ext>
            </a:extLst>
          </p:cNvPr>
          <p:cNvSpPr/>
          <p:nvPr/>
        </p:nvSpPr>
        <p:spPr>
          <a:xfrm>
            <a:off x="728420" y="1115221"/>
            <a:ext cx="4379361" cy="712688"/>
          </a:xfrm>
          <a:prstGeom prst="rect">
            <a:avLst/>
          </a:prstGeom>
          <a:solidFill>
            <a:srgbClr val="7CC7BA"/>
          </a:solidFill>
          <a:ln>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Progress check</a:t>
            </a:r>
          </a:p>
        </p:txBody>
      </p:sp>
      <p:cxnSp>
        <p:nvCxnSpPr>
          <p:cNvPr id="55" name="Straight Connector 54">
            <a:extLst>
              <a:ext uri="{FF2B5EF4-FFF2-40B4-BE49-F238E27FC236}">
                <a16:creationId xmlns:a16="http://schemas.microsoft.com/office/drawing/2014/main" id="{874915AC-EAE0-4B3D-90E6-2D86DAA99B9D}"/>
              </a:ext>
            </a:extLst>
          </p:cNvPr>
          <p:cNvCxnSpPr>
            <a:cxnSpLocks/>
          </p:cNvCxnSpPr>
          <p:nvPr/>
        </p:nvCxnSpPr>
        <p:spPr>
          <a:xfrm>
            <a:off x="1414220" y="1095626"/>
            <a:ext cx="0" cy="28969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279958D2-AAB0-47A9-88C3-91158EB2CA8E}"/>
              </a:ext>
            </a:extLst>
          </p:cNvPr>
          <p:cNvSpPr txBox="1">
            <a:spLocks/>
          </p:cNvSpPr>
          <p:nvPr/>
        </p:nvSpPr>
        <p:spPr>
          <a:xfrm>
            <a:off x="1557338" y="2123925"/>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Monitoring</a:t>
            </a:r>
          </a:p>
        </p:txBody>
      </p:sp>
      <p:sp>
        <p:nvSpPr>
          <p:cNvPr id="20" name="Content Placeholder 2">
            <a:extLst>
              <a:ext uri="{FF2B5EF4-FFF2-40B4-BE49-F238E27FC236}">
                <a16:creationId xmlns:a16="http://schemas.microsoft.com/office/drawing/2014/main" id="{23AB2F48-3338-4CB1-B840-7889B04D0769}"/>
              </a:ext>
            </a:extLst>
          </p:cNvPr>
          <p:cNvSpPr txBox="1">
            <a:spLocks/>
          </p:cNvSpPr>
          <p:nvPr/>
        </p:nvSpPr>
        <p:spPr>
          <a:xfrm>
            <a:off x="1557338" y="1194370"/>
            <a:ext cx="3550444" cy="387140"/>
          </a:xfrm>
          <a:prstGeom prst="rect">
            <a:avLst/>
          </a:prstGeom>
        </p:spPr>
        <p:txBody>
          <a:bodyPr vert="horz" lIns="91440" tIns="45720" rIns="91440" bIns="45720" rtlCol="0">
            <a:noAutofit/>
          </a:bodyPr>
          <a:lstStyle>
            <a:defPPr>
              <a:defRPr lang="en-US"/>
            </a:defPPr>
            <a:lvl1pPr marL="0" indent="-228600" algn="l" defTabSz="685983"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91"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983"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974"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966"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957"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949"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940"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932" indent="-228600" algn="l" defTabSz="685983"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spcBef>
                <a:spcPts val="0"/>
              </a:spcBef>
              <a:spcAft>
                <a:spcPts val="2700"/>
              </a:spcAft>
              <a:buFont typeface="Arial" panose="020B0604020202020204" pitchFamily="34" charset="0"/>
              <a:buNone/>
            </a:pPr>
            <a:r>
              <a:rPr lang="en-AU" sz="2800" dirty="0">
                <a:solidFill>
                  <a:schemeClr val="bg1"/>
                </a:solidFill>
              </a:rPr>
              <a:t>Prevention</a:t>
            </a:r>
          </a:p>
        </p:txBody>
      </p:sp>
      <p:sp>
        <p:nvSpPr>
          <p:cNvPr id="21" name="Content Placeholder 2">
            <a:extLst>
              <a:ext uri="{FF2B5EF4-FFF2-40B4-BE49-F238E27FC236}">
                <a16:creationId xmlns:a16="http://schemas.microsoft.com/office/drawing/2014/main" id="{819A0E07-C65B-4E86-80A6-5B5E0A857F63}"/>
              </a:ext>
            </a:extLst>
          </p:cNvPr>
          <p:cNvSpPr txBox="1">
            <a:spLocks/>
          </p:cNvSpPr>
          <p:nvPr/>
        </p:nvSpPr>
        <p:spPr>
          <a:xfrm>
            <a:off x="1557338" y="3030434"/>
            <a:ext cx="3550444" cy="387140"/>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00000"/>
              </a:lnSpc>
              <a:spcBef>
                <a:spcPts val="0"/>
              </a:spcBef>
              <a:spcAft>
                <a:spcPts val="2700"/>
              </a:spcAft>
              <a:buFont typeface="Arial" panose="020B0604020202020204" pitchFamily="34" charset="0"/>
              <a:buNone/>
            </a:pPr>
            <a:r>
              <a:rPr lang="en-AU" sz="2800" dirty="0">
                <a:solidFill>
                  <a:schemeClr val="bg1"/>
                </a:solidFill>
              </a:rPr>
              <a:t>Treatment</a:t>
            </a:r>
          </a:p>
        </p:txBody>
      </p:sp>
      <p:grpSp>
        <p:nvGrpSpPr>
          <p:cNvPr id="15" name="Group 14">
            <a:extLst>
              <a:ext uri="{FF2B5EF4-FFF2-40B4-BE49-F238E27FC236}">
                <a16:creationId xmlns:a16="http://schemas.microsoft.com/office/drawing/2014/main" id="{3738BB3F-165C-447A-8650-3865B6D47C68}"/>
              </a:ext>
            </a:extLst>
          </p:cNvPr>
          <p:cNvGrpSpPr/>
          <p:nvPr/>
        </p:nvGrpSpPr>
        <p:grpSpPr>
          <a:xfrm>
            <a:off x="4879181" y="1675009"/>
            <a:ext cx="457200" cy="457200"/>
            <a:chOff x="3898920" y="1400097"/>
            <a:chExt cx="457200" cy="457200"/>
          </a:xfrm>
        </p:grpSpPr>
        <p:sp>
          <p:nvSpPr>
            <p:cNvPr id="16" name="Oval 15">
              <a:extLst>
                <a:ext uri="{FF2B5EF4-FFF2-40B4-BE49-F238E27FC236}">
                  <a16:creationId xmlns:a16="http://schemas.microsoft.com/office/drawing/2014/main" id="{F93A4ED8-A82C-4988-81BD-58934B66C885}"/>
                </a:ext>
              </a:extLst>
            </p:cNvPr>
            <p:cNvSpPr/>
            <p:nvPr/>
          </p:nvSpPr>
          <p:spPr>
            <a:xfrm>
              <a:off x="3898920" y="1400097"/>
              <a:ext cx="457200" cy="457200"/>
            </a:xfrm>
            <a:prstGeom prst="ellipse">
              <a:avLst/>
            </a:prstGeom>
            <a:solidFill>
              <a:srgbClr val="383E5B"/>
            </a:solidFill>
            <a:ln>
              <a:solidFill>
                <a:srgbClr val="383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17" name="Graphic 16" descr="Checkmark with solid fill">
              <a:extLst>
                <a:ext uri="{FF2B5EF4-FFF2-40B4-BE49-F238E27FC236}">
                  <a16:creationId xmlns:a16="http://schemas.microsoft.com/office/drawing/2014/main" id="{F4237409-0E9F-495D-A115-38DF53B8FE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grpSp>
        <p:nvGrpSpPr>
          <p:cNvPr id="18" name="Group 17">
            <a:extLst>
              <a:ext uri="{FF2B5EF4-FFF2-40B4-BE49-F238E27FC236}">
                <a16:creationId xmlns:a16="http://schemas.microsoft.com/office/drawing/2014/main" id="{FC72FB56-C78F-4E17-BB3B-C6F8005B064E}"/>
              </a:ext>
            </a:extLst>
          </p:cNvPr>
          <p:cNvGrpSpPr/>
          <p:nvPr/>
        </p:nvGrpSpPr>
        <p:grpSpPr>
          <a:xfrm>
            <a:off x="4879181" y="2579795"/>
            <a:ext cx="457200" cy="457200"/>
            <a:chOff x="3898920" y="1400097"/>
            <a:chExt cx="457200" cy="457200"/>
          </a:xfrm>
        </p:grpSpPr>
        <p:sp>
          <p:nvSpPr>
            <p:cNvPr id="22" name="Oval 21">
              <a:extLst>
                <a:ext uri="{FF2B5EF4-FFF2-40B4-BE49-F238E27FC236}">
                  <a16:creationId xmlns:a16="http://schemas.microsoft.com/office/drawing/2014/main" id="{AE637AFD-285C-4EBB-821F-F0D50C7E24DC}"/>
                </a:ext>
              </a:extLst>
            </p:cNvPr>
            <p:cNvSpPr/>
            <p:nvPr/>
          </p:nvSpPr>
          <p:spPr>
            <a:xfrm>
              <a:off x="3898920" y="1400097"/>
              <a:ext cx="457200" cy="457200"/>
            </a:xfrm>
            <a:prstGeom prst="ellipse">
              <a:avLst/>
            </a:prstGeom>
            <a:solidFill>
              <a:srgbClr val="383E5B"/>
            </a:solidFill>
            <a:ln>
              <a:solidFill>
                <a:srgbClr val="383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3" name="Graphic 22" descr="Checkmark with solid fill">
              <a:extLst>
                <a:ext uri="{FF2B5EF4-FFF2-40B4-BE49-F238E27FC236}">
                  <a16:creationId xmlns:a16="http://schemas.microsoft.com/office/drawing/2014/main" id="{20E59CB9-5FD7-4CC7-BFED-D8C96AB76DD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grpSp>
        <p:nvGrpSpPr>
          <p:cNvPr id="24" name="Group 23">
            <a:extLst>
              <a:ext uri="{FF2B5EF4-FFF2-40B4-BE49-F238E27FC236}">
                <a16:creationId xmlns:a16="http://schemas.microsoft.com/office/drawing/2014/main" id="{C70F7E2F-F332-4C43-AB5A-2AA451B6D213}"/>
              </a:ext>
            </a:extLst>
          </p:cNvPr>
          <p:cNvGrpSpPr/>
          <p:nvPr/>
        </p:nvGrpSpPr>
        <p:grpSpPr>
          <a:xfrm>
            <a:off x="4879181" y="3443111"/>
            <a:ext cx="457200" cy="457200"/>
            <a:chOff x="3898920" y="1400097"/>
            <a:chExt cx="457200" cy="457200"/>
          </a:xfrm>
        </p:grpSpPr>
        <p:sp>
          <p:nvSpPr>
            <p:cNvPr id="25" name="Oval 24">
              <a:extLst>
                <a:ext uri="{FF2B5EF4-FFF2-40B4-BE49-F238E27FC236}">
                  <a16:creationId xmlns:a16="http://schemas.microsoft.com/office/drawing/2014/main" id="{E0C26294-0E00-4CA0-8E78-F8946780C006}"/>
                </a:ext>
              </a:extLst>
            </p:cNvPr>
            <p:cNvSpPr/>
            <p:nvPr/>
          </p:nvSpPr>
          <p:spPr>
            <a:xfrm>
              <a:off x="3898920" y="1400097"/>
              <a:ext cx="457200" cy="457200"/>
            </a:xfrm>
            <a:prstGeom prst="ellipse">
              <a:avLst/>
            </a:prstGeom>
            <a:solidFill>
              <a:srgbClr val="383E5B"/>
            </a:solidFill>
            <a:ln>
              <a:solidFill>
                <a:srgbClr val="383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dirty="0"/>
            </a:p>
          </p:txBody>
        </p:sp>
        <p:pic>
          <p:nvPicPr>
            <p:cNvPr id="26" name="Graphic 25" descr="Checkmark with solid fill">
              <a:extLst>
                <a:ext uri="{FF2B5EF4-FFF2-40B4-BE49-F238E27FC236}">
                  <a16:creationId xmlns:a16="http://schemas.microsoft.com/office/drawing/2014/main" id="{2FE8CFEA-9A90-4FA0-8FD3-D7C72BE5E19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7921" y="1460285"/>
              <a:ext cx="340200" cy="340200"/>
            </a:xfrm>
            <a:prstGeom prst="rect">
              <a:avLst/>
            </a:prstGeom>
          </p:spPr>
        </p:pic>
      </p:grpSp>
      <p:pic>
        <p:nvPicPr>
          <p:cNvPr id="27" name="Graphic 26" descr="Medical outline">
            <a:extLst>
              <a:ext uri="{FF2B5EF4-FFF2-40B4-BE49-F238E27FC236}">
                <a16:creationId xmlns:a16="http://schemas.microsoft.com/office/drawing/2014/main" id="{1B969F92-5390-91F5-CD76-C5D1A8B627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05521" y="3081942"/>
            <a:ext cx="465583" cy="465583"/>
          </a:xfrm>
          <a:prstGeom prst="rect">
            <a:avLst/>
          </a:prstGeom>
        </p:spPr>
      </p:pic>
      <p:pic>
        <p:nvPicPr>
          <p:cNvPr id="28" name="Graphic 27" descr="Shield outline">
            <a:extLst>
              <a:ext uri="{FF2B5EF4-FFF2-40B4-BE49-F238E27FC236}">
                <a16:creationId xmlns:a16="http://schemas.microsoft.com/office/drawing/2014/main" id="{E8D33A89-9037-A14D-2D3D-2D40DA23BB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2957" y="1246715"/>
            <a:ext cx="486011" cy="486011"/>
          </a:xfrm>
          <a:prstGeom prst="rect">
            <a:avLst/>
          </a:prstGeom>
        </p:spPr>
      </p:pic>
      <p:pic>
        <p:nvPicPr>
          <p:cNvPr id="29" name="Graphic 28" descr="Magnifying glass outline">
            <a:extLst>
              <a:ext uri="{FF2B5EF4-FFF2-40B4-BE49-F238E27FC236}">
                <a16:creationId xmlns:a16="http://schemas.microsoft.com/office/drawing/2014/main" id="{05974672-1628-1CD7-AC81-EB79AA17D5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92957" y="2136847"/>
            <a:ext cx="486011" cy="486011"/>
          </a:xfrm>
          <a:prstGeom prst="rect">
            <a:avLst/>
          </a:prstGeom>
        </p:spPr>
      </p:pic>
      <p:pic>
        <p:nvPicPr>
          <p:cNvPr id="30" name="Graphic 29" descr="Heartbeat with solid fill">
            <a:extLst>
              <a:ext uri="{FF2B5EF4-FFF2-40B4-BE49-F238E27FC236}">
                <a16:creationId xmlns:a16="http://schemas.microsoft.com/office/drawing/2014/main" id="{2AEC67EB-DBB4-537F-D346-D9F0D6DC3E6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4253" y="2187391"/>
            <a:ext cx="310144" cy="310144"/>
          </a:xfrm>
          <a:prstGeom prst="rect">
            <a:avLst/>
          </a:prstGeom>
        </p:spPr>
      </p:pic>
    </p:spTree>
    <p:extLst>
      <p:ext uri="{BB962C8B-B14F-4D97-AF65-F5344CB8AC3E}">
        <p14:creationId xmlns:p14="http://schemas.microsoft.com/office/powerpoint/2010/main" val="24271797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Summary</a:t>
            </a:r>
          </a:p>
        </p:txBody>
      </p:sp>
      <p:sp>
        <p:nvSpPr>
          <p:cNvPr id="42" name="Freeform 2">
            <a:extLst>
              <a:ext uri="{FF2B5EF4-FFF2-40B4-BE49-F238E27FC236}">
                <a16:creationId xmlns:a16="http://schemas.microsoft.com/office/drawing/2014/main" id="{D5560464-E00F-4560-8C46-9A26C7F15F2E}"/>
              </a:ext>
            </a:extLst>
          </p:cNvPr>
          <p:cNvSpPr>
            <a:spLocks noChangeArrowheads="1"/>
          </p:cNvSpPr>
          <p:nvPr/>
        </p:nvSpPr>
        <p:spPr bwMode="auto">
          <a:xfrm>
            <a:off x="708360" y="889851"/>
            <a:ext cx="5563101" cy="889700"/>
          </a:xfrm>
          <a:prstGeom prst="rect">
            <a:avLst/>
          </a:pr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43" name="Freeform 3">
            <a:extLst>
              <a:ext uri="{FF2B5EF4-FFF2-40B4-BE49-F238E27FC236}">
                <a16:creationId xmlns:a16="http://schemas.microsoft.com/office/drawing/2014/main" id="{37D68ADE-0DEF-46F2-9C28-0D72AB411338}"/>
              </a:ext>
            </a:extLst>
          </p:cNvPr>
          <p:cNvSpPr>
            <a:spLocks noChangeArrowheads="1"/>
          </p:cNvSpPr>
          <p:nvPr/>
        </p:nvSpPr>
        <p:spPr bwMode="auto">
          <a:xfrm>
            <a:off x="704318" y="987282"/>
            <a:ext cx="758937" cy="694838"/>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4"/>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45" name="Subtitle 2">
            <a:extLst>
              <a:ext uri="{FF2B5EF4-FFF2-40B4-BE49-F238E27FC236}">
                <a16:creationId xmlns:a16="http://schemas.microsoft.com/office/drawing/2014/main" id="{C05E44FC-EAC8-4C9F-8B0F-37B05F0595D9}"/>
              </a:ext>
            </a:extLst>
          </p:cNvPr>
          <p:cNvSpPr txBox="1">
            <a:spLocks/>
          </p:cNvSpPr>
          <p:nvPr/>
        </p:nvSpPr>
        <p:spPr>
          <a:xfrm>
            <a:off x="1658557" y="1015734"/>
            <a:ext cx="4369255" cy="600645"/>
          </a:xfrm>
          <a:prstGeom prst="rect">
            <a:avLst/>
          </a:prstGeom>
        </p:spPr>
        <p:txBody>
          <a:bodyPr vert="horz" wrap="square" lIns="68580" tIns="34290" rIns="68580" bIns="34290"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lvl="0" algn="l">
              <a:lnSpc>
                <a:spcPct val="107000"/>
              </a:lnSpc>
              <a:spcAft>
                <a:spcPts val="600"/>
              </a:spcAft>
              <a:tabLst>
                <a:tab pos="171450" algn="l"/>
                <a:tab pos="342900" algn="l"/>
              </a:tabLst>
            </a:pPr>
            <a:r>
              <a:rPr lang="en-AU" sz="16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Prevention, monitoring and treatment activities are all important </a:t>
            </a:r>
            <a:r>
              <a:rPr lang="en-AU" sz="165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but</a:t>
            </a:r>
            <a:r>
              <a:rPr lang="en-AU" sz="16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preventing flystrike is key.</a:t>
            </a:r>
          </a:p>
        </p:txBody>
      </p:sp>
      <p:sp>
        <p:nvSpPr>
          <p:cNvPr id="48" name="Rectangle 47">
            <a:extLst>
              <a:ext uri="{FF2B5EF4-FFF2-40B4-BE49-F238E27FC236}">
                <a16:creationId xmlns:a16="http://schemas.microsoft.com/office/drawing/2014/main" id="{1EF5F4BD-A38B-48BF-8B14-3B0BBB3308BC}"/>
              </a:ext>
            </a:extLst>
          </p:cNvPr>
          <p:cNvSpPr>
            <a:spLocks noChangeArrowheads="1"/>
          </p:cNvSpPr>
          <p:nvPr/>
        </p:nvSpPr>
        <p:spPr bwMode="auto">
          <a:xfrm>
            <a:off x="708360" y="2133380"/>
            <a:ext cx="5563101" cy="889700"/>
          </a:xfrm>
          <a:prstGeom prst="rect">
            <a:avLst/>
          </a:pr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50" name="Freeform 6">
            <a:extLst>
              <a:ext uri="{FF2B5EF4-FFF2-40B4-BE49-F238E27FC236}">
                <a16:creationId xmlns:a16="http://schemas.microsoft.com/office/drawing/2014/main" id="{B171DA42-C339-4E56-9517-A0EBDCBFED8A}"/>
              </a:ext>
            </a:extLst>
          </p:cNvPr>
          <p:cNvSpPr>
            <a:spLocks noChangeArrowheads="1"/>
          </p:cNvSpPr>
          <p:nvPr/>
        </p:nvSpPr>
        <p:spPr bwMode="auto">
          <a:xfrm>
            <a:off x="704318" y="2230812"/>
            <a:ext cx="758937" cy="694837"/>
          </a:xfrm>
          <a:custGeom>
            <a:avLst/>
            <a:gdLst>
              <a:gd name="T0" fmla="*/ 487 w 1307"/>
              <a:gd name="T1" fmla="*/ 217 h 1194"/>
              <a:gd name="T2" fmla="*/ 0 w 1307"/>
              <a:gd name="T3" fmla="*/ 217 h 1194"/>
              <a:gd name="T4" fmla="*/ 0 w 1307"/>
              <a:gd name="T5" fmla="*/ 978 h 1194"/>
              <a:gd name="T6" fmla="*/ 487 w 1307"/>
              <a:gd name="T7" fmla="*/ 978 h 1194"/>
              <a:gd name="T8" fmla="*/ 487 w 1307"/>
              <a:gd name="T9" fmla="*/ 978 h 1194"/>
              <a:gd name="T10" fmla="*/ 520 w 1307"/>
              <a:gd name="T11" fmla="*/ 1012 h 1194"/>
              <a:gd name="T12" fmla="*/ 520 w 1307"/>
              <a:gd name="T13" fmla="*/ 1150 h 1194"/>
              <a:gd name="T14" fmla="*/ 520 w 1307"/>
              <a:gd name="T15" fmla="*/ 1150 h 1194"/>
              <a:gd name="T16" fmla="*/ 576 w 1307"/>
              <a:gd name="T17" fmla="*/ 1176 h 1194"/>
              <a:gd name="T18" fmla="*/ 1289 w 1307"/>
              <a:gd name="T19" fmla="*/ 623 h 1194"/>
              <a:gd name="T20" fmla="*/ 1289 w 1307"/>
              <a:gd name="T21" fmla="*/ 623 h 1194"/>
              <a:gd name="T22" fmla="*/ 1289 w 1307"/>
              <a:gd name="T23" fmla="*/ 570 h 1194"/>
              <a:gd name="T24" fmla="*/ 576 w 1307"/>
              <a:gd name="T25" fmla="*/ 17 h 1194"/>
              <a:gd name="T26" fmla="*/ 576 w 1307"/>
              <a:gd name="T27" fmla="*/ 17 h 1194"/>
              <a:gd name="T28" fmla="*/ 520 w 1307"/>
              <a:gd name="T29" fmla="*/ 44 h 1194"/>
              <a:gd name="T30" fmla="*/ 520 w 1307"/>
              <a:gd name="T31" fmla="*/ 184 h 1194"/>
              <a:gd name="T32" fmla="*/ 520 w 1307"/>
              <a:gd name="T33" fmla="*/ 184 h 1194"/>
              <a:gd name="T34" fmla="*/ 487 w 1307"/>
              <a:gd name="T35" fmla="*/ 217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4">
                <a:moveTo>
                  <a:pt x="487" y="217"/>
                </a:moveTo>
                <a:lnTo>
                  <a:pt x="0" y="217"/>
                </a:lnTo>
                <a:lnTo>
                  <a:pt x="0" y="978"/>
                </a:lnTo>
                <a:lnTo>
                  <a:pt x="487" y="978"/>
                </a:lnTo>
                <a:lnTo>
                  <a:pt x="487" y="978"/>
                </a:lnTo>
                <a:cubicBezTo>
                  <a:pt x="506" y="978"/>
                  <a:pt x="520" y="993"/>
                  <a:pt x="520" y="1012"/>
                </a:cubicBezTo>
                <a:lnTo>
                  <a:pt x="520" y="1150"/>
                </a:lnTo>
                <a:lnTo>
                  <a:pt x="520" y="1150"/>
                </a:lnTo>
                <a:cubicBezTo>
                  <a:pt x="520" y="1178"/>
                  <a:pt x="553" y="1193"/>
                  <a:pt x="576" y="1176"/>
                </a:cubicBezTo>
                <a:lnTo>
                  <a:pt x="1289" y="623"/>
                </a:lnTo>
                <a:lnTo>
                  <a:pt x="1289" y="623"/>
                </a:lnTo>
                <a:cubicBezTo>
                  <a:pt x="1306" y="610"/>
                  <a:pt x="1306" y="583"/>
                  <a:pt x="1289" y="570"/>
                </a:cubicBezTo>
                <a:lnTo>
                  <a:pt x="576" y="17"/>
                </a:lnTo>
                <a:lnTo>
                  <a:pt x="576" y="17"/>
                </a:lnTo>
                <a:cubicBezTo>
                  <a:pt x="553" y="0"/>
                  <a:pt x="520" y="15"/>
                  <a:pt x="520" y="44"/>
                </a:cubicBezTo>
                <a:lnTo>
                  <a:pt x="520" y="184"/>
                </a:lnTo>
                <a:lnTo>
                  <a:pt x="520" y="184"/>
                </a:lnTo>
                <a:cubicBezTo>
                  <a:pt x="520" y="203"/>
                  <a:pt x="506" y="217"/>
                  <a:pt x="487" y="217"/>
                </a:cubicBezTo>
              </a:path>
            </a:pathLst>
          </a:custGeom>
          <a:solidFill>
            <a:schemeClr val="bg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52" name="Subtitle 2">
            <a:extLst>
              <a:ext uri="{FF2B5EF4-FFF2-40B4-BE49-F238E27FC236}">
                <a16:creationId xmlns:a16="http://schemas.microsoft.com/office/drawing/2014/main" id="{A700D177-D067-458A-9361-A62B909E2A3D}"/>
              </a:ext>
            </a:extLst>
          </p:cNvPr>
          <p:cNvSpPr txBox="1">
            <a:spLocks/>
          </p:cNvSpPr>
          <p:nvPr/>
        </p:nvSpPr>
        <p:spPr>
          <a:xfrm>
            <a:off x="1658560" y="2265774"/>
            <a:ext cx="4391361" cy="600549"/>
          </a:xfrm>
          <a:prstGeom prst="rect">
            <a:avLst/>
          </a:prstGeom>
        </p:spPr>
        <p:txBody>
          <a:bodyPr vert="horz" wrap="square" lIns="68580" tIns="34290" rIns="68580" bIns="34290"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l">
              <a:lnSpc>
                <a:spcPct val="107000"/>
              </a:lnSpc>
              <a:spcAft>
                <a:spcPts val="600"/>
              </a:spcAft>
              <a:tabLst>
                <a:tab pos="171450" algn="l"/>
                <a:tab pos="342900" algn="l"/>
              </a:tabLst>
            </a:pPr>
            <a:r>
              <a:rPr lang="en-AU" sz="1650" dirty="0">
                <a:solidFill>
                  <a:schemeClr val="bg1"/>
                </a:solidFill>
                <a:latin typeface="Calibri" panose="020F0502020204030204" pitchFamily="34" charset="0"/>
                <a:cs typeface="Times New Roman" panose="02020603050405020304" pitchFamily="18" charset="0"/>
              </a:rPr>
              <a:t>Have an integrated plan for p</a:t>
            </a:r>
            <a:r>
              <a:rPr lang="en-AU" sz="16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revention, monitoring and treatment – review regularly</a:t>
            </a:r>
            <a:endParaRPr lang="en-AU" sz="1650" dirty="0">
              <a:solidFill>
                <a:schemeClr val="bg1"/>
              </a:solidFill>
              <a:latin typeface="Calibri" panose="020F0502020204030204" pitchFamily="34" charset="0"/>
              <a:cs typeface="Times New Roman" panose="02020603050405020304" pitchFamily="18" charset="0"/>
            </a:endParaRPr>
          </a:p>
        </p:txBody>
      </p:sp>
      <p:sp>
        <p:nvSpPr>
          <p:cNvPr id="62" name="Freeform 11">
            <a:extLst>
              <a:ext uri="{FF2B5EF4-FFF2-40B4-BE49-F238E27FC236}">
                <a16:creationId xmlns:a16="http://schemas.microsoft.com/office/drawing/2014/main" id="{F6210FD6-C407-457F-B9B5-0C9971F1DFAC}"/>
              </a:ext>
            </a:extLst>
          </p:cNvPr>
          <p:cNvSpPr>
            <a:spLocks noChangeArrowheads="1"/>
          </p:cNvSpPr>
          <p:nvPr/>
        </p:nvSpPr>
        <p:spPr bwMode="auto">
          <a:xfrm>
            <a:off x="708360" y="3379472"/>
            <a:ext cx="5563101" cy="889700"/>
          </a:xfrm>
          <a:prstGeom prst="rect">
            <a:avLst/>
          </a:prstGeom>
          <a:solidFill>
            <a:srgbClr val="383E5B"/>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64" name="Freeform 12">
            <a:extLst>
              <a:ext uri="{FF2B5EF4-FFF2-40B4-BE49-F238E27FC236}">
                <a16:creationId xmlns:a16="http://schemas.microsoft.com/office/drawing/2014/main" id="{F0B2F5D9-26C6-44FA-861F-207D130DD8B9}"/>
              </a:ext>
            </a:extLst>
          </p:cNvPr>
          <p:cNvSpPr>
            <a:spLocks noChangeArrowheads="1"/>
          </p:cNvSpPr>
          <p:nvPr/>
        </p:nvSpPr>
        <p:spPr bwMode="auto">
          <a:xfrm>
            <a:off x="704318" y="3476904"/>
            <a:ext cx="758937" cy="694837"/>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3"/>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en-US" sz="4899"/>
          </a:p>
        </p:txBody>
      </p:sp>
      <p:sp>
        <p:nvSpPr>
          <p:cNvPr id="67" name="Subtitle 2">
            <a:extLst>
              <a:ext uri="{FF2B5EF4-FFF2-40B4-BE49-F238E27FC236}">
                <a16:creationId xmlns:a16="http://schemas.microsoft.com/office/drawing/2014/main" id="{33147E94-226D-4341-A9EC-88EB61A80F91}"/>
              </a:ext>
            </a:extLst>
          </p:cNvPr>
          <p:cNvSpPr txBox="1">
            <a:spLocks/>
          </p:cNvSpPr>
          <p:nvPr/>
        </p:nvSpPr>
        <p:spPr>
          <a:xfrm>
            <a:off x="1658427" y="3524000"/>
            <a:ext cx="4464715" cy="600645"/>
          </a:xfrm>
          <a:prstGeom prst="rect">
            <a:avLst/>
          </a:prstGeom>
        </p:spPr>
        <p:txBody>
          <a:bodyPr vert="horz" wrap="square" lIns="68580" tIns="34290" rIns="68580" bIns="34290" rtlCol="0">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l">
              <a:lnSpc>
                <a:spcPct val="107000"/>
              </a:lnSpc>
              <a:spcAft>
                <a:spcPts val="600"/>
              </a:spcAft>
              <a:tabLst>
                <a:tab pos="171450" algn="l"/>
                <a:tab pos="342900" algn="l"/>
              </a:tabLst>
            </a:pPr>
            <a:r>
              <a:rPr lang="en-AU" sz="1650" dirty="0">
                <a:solidFill>
                  <a:schemeClr val="bg1"/>
                </a:solidFill>
                <a:latin typeface="Calibri" panose="020F0502020204030204" pitchFamily="34" charset="0"/>
                <a:cs typeface="Times New Roman" panose="02020603050405020304" pitchFamily="18" charset="0"/>
              </a:rPr>
              <a:t>Prevention, monitoring and treatment activities consider sheep, flies and weather holistically</a:t>
            </a:r>
            <a:endParaRPr lang="en-US" sz="1650" dirty="0">
              <a:solidFill>
                <a:schemeClr val="bg1"/>
              </a:solidFill>
              <a:latin typeface="Calibri" panose="020F0502020204030204" pitchFamily="34" charset="0"/>
              <a:cs typeface="Times New Roman" panose="02020603050405020304" pitchFamily="18" charset="0"/>
            </a:endParaRPr>
          </a:p>
        </p:txBody>
      </p:sp>
      <p:pic>
        <p:nvPicPr>
          <p:cNvPr id="8" name="Graphic 7" descr="Circles with arrows with solid fill">
            <a:extLst>
              <a:ext uri="{FF2B5EF4-FFF2-40B4-BE49-F238E27FC236}">
                <a16:creationId xmlns:a16="http://schemas.microsoft.com/office/drawing/2014/main" id="{E5D32413-5AA3-4AC5-994D-62F1724683B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9394" y="3641698"/>
            <a:ext cx="382928" cy="382928"/>
          </a:xfrm>
          <a:prstGeom prst="rect">
            <a:avLst/>
          </a:prstGeom>
        </p:spPr>
      </p:pic>
      <p:pic>
        <p:nvPicPr>
          <p:cNvPr id="10" name="Graphic 9" descr="Network diagram with solid fill">
            <a:extLst>
              <a:ext uri="{FF2B5EF4-FFF2-40B4-BE49-F238E27FC236}">
                <a16:creationId xmlns:a16="http://schemas.microsoft.com/office/drawing/2014/main" id="{7E0BF6F6-863A-41B0-8E18-16A3B41F79E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7695" y="1143000"/>
            <a:ext cx="383400" cy="383400"/>
          </a:xfrm>
          <a:prstGeom prst="rect">
            <a:avLst/>
          </a:prstGeom>
        </p:spPr>
      </p:pic>
      <p:pic>
        <p:nvPicPr>
          <p:cNvPr id="12" name="Graphic 11" descr="Link with solid fill">
            <a:extLst>
              <a:ext uri="{FF2B5EF4-FFF2-40B4-BE49-F238E27FC236}">
                <a16:creationId xmlns:a16="http://schemas.microsoft.com/office/drawing/2014/main" id="{C7F806EC-78D0-44E7-A720-A04384CBDD7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2086" y="2374397"/>
            <a:ext cx="383400" cy="383400"/>
          </a:xfrm>
          <a:prstGeom prst="rect">
            <a:avLst/>
          </a:prstGeom>
        </p:spPr>
      </p:pic>
    </p:spTree>
    <p:extLst>
      <p:ext uri="{BB962C8B-B14F-4D97-AF65-F5344CB8AC3E}">
        <p14:creationId xmlns:p14="http://schemas.microsoft.com/office/powerpoint/2010/main" val="516526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64">
            <a:extLst>
              <a:ext uri="{FF2B5EF4-FFF2-40B4-BE49-F238E27FC236}">
                <a16:creationId xmlns:a16="http://schemas.microsoft.com/office/drawing/2014/main" id="{2BC44115-C20C-F1D8-789E-F6238A3329E1}"/>
              </a:ext>
            </a:extLst>
          </p:cNvPr>
          <p:cNvSpPr>
            <a:spLocks noChangeArrowheads="1"/>
          </p:cNvSpPr>
          <p:nvPr/>
        </p:nvSpPr>
        <p:spPr bwMode="auto">
          <a:xfrm>
            <a:off x="1391318" y="365807"/>
            <a:ext cx="2055978" cy="2221627"/>
          </a:xfrm>
          <a:custGeom>
            <a:avLst/>
            <a:gdLst>
              <a:gd name="T0" fmla="*/ 3723 w 3724"/>
              <a:gd name="T1" fmla="*/ 1410 h 4021"/>
              <a:gd name="T2" fmla="*/ 3723 w 3724"/>
              <a:gd name="T3" fmla="*/ 1410 h 4021"/>
              <a:gd name="T4" fmla="*/ 3723 w 3724"/>
              <a:gd name="T5" fmla="*/ 1410 h 4021"/>
              <a:gd name="T6" fmla="*/ 3723 w 3724"/>
              <a:gd name="T7" fmla="*/ 0 h 4021"/>
              <a:gd name="T8" fmla="*/ 2927 w 3724"/>
              <a:gd name="T9" fmla="*/ 0 h 4021"/>
              <a:gd name="T10" fmla="*/ 2927 w 3724"/>
              <a:gd name="T11" fmla="*/ 0 h 4021"/>
              <a:gd name="T12" fmla="*/ 578 w 3724"/>
              <a:gd name="T13" fmla="*/ 9 h 4021"/>
              <a:gd name="T14" fmla="*/ 0 w 3724"/>
              <a:gd name="T15" fmla="*/ 588 h 4021"/>
              <a:gd name="T16" fmla="*/ 0 w 3724"/>
              <a:gd name="T17" fmla="*/ 1401 h 4021"/>
              <a:gd name="T18" fmla="*/ 0 w 3724"/>
              <a:gd name="T19" fmla="*/ 3071 h 4021"/>
              <a:gd name="T20" fmla="*/ 0 w 3724"/>
              <a:gd name="T21" fmla="*/ 3622 h 4021"/>
              <a:gd name="T22" fmla="*/ 1455 w 3724"/>
              <a:gd name="T23" fmla="*/ 3622 h 4021"/>
              <a:gd name="T24" fmla="*/ 1861 w 3724"/>
              <a:gd name="T25" fmla="*/ 4020 h 4021"/>
              <a:gd name="T26" fmla="*/ 2268 w 3724"/>
              <a:gd name="T27" fmla="*/ 3622 h 4021"/>
              <a:gd name="T28" fmla="*/ 3723 w 3724"/>
              <a:gd name="T29" fmla="*/ 3622 h 4021"/>
              <a:gd name="T30" fmla="*/ 3723 w 3724"/>
              <a:gd name="T31" fmla="*/ 2213 h 4021"/>
              <a:gd name="T32" fmla="*/ 3723 w 3724"/>
              <a:gd name="T33" fmla="*/ 2213 h 4021"/>
              <a:gd name="T34" fmla="*/ 3316 w 3724"/>
              <a:gd name="T35" fmla="*/ 1806 h 4021"/>
              <a:gd name="T36" fmla="*/ 3723 w 3724"/>
              <a:gd name="T37" fmla="*/ 141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4" h="4021">
                <a:moveTo>
                  <a:pt x="3723" y="1410"/>
                </a:moveTo>
                <a:lnTo>
                  <a:pt x="3723" y="1410"/>
                </a:lnTo>
                <a:lnTo>
                  <a:pt x="3723" y="1410"/>
                </a:lnTo>
                <a:cubicBezTo>
                  <a:pt x="3723" y="0"/>
                  <a:pt x="3723" y="0"/>
                  <a:pt x="3723" y="0"/>
                </a:cubicBezTo>
                <a:cubicBezTo>
                  <a:pt x="2927" y="0"/>
                  <a:pt x="2927" y="0"/>
                  <a:pt x="2927" y="0"/>
                </a:cubicBezTo>
                <a:lnTo>
                  <a:pt x="2927" y="0"/>
                </a:lnTo>
                <a:cubicBezTo>
                  <a:pt x="578" y="9"/>
                  <a:pt x="578" y="9"/>
                  <a:pt x="578" y="9"/>
                </a:cubicBezTo>
                <a:cubicBezTo>
                  <a:pt x="262" y="9"/>
                  <a:pt x="0" y="271"/>
                  <a:pt x="0" y="588"/>
                </a:cubicBezTo>
                <a:cubicBezTo>
                  <a:pt x="0" y="1401"/>
                  <a:pt x="0" y="1401"/>
                  <a:pt x="0" y="1401"/>
                </a:cubicBezTo>
                <a:cubicBezTo>
                  <a:pt x="0" y="3071"/>
                  <a:pt x="0" y="3071"/>
                  <a:pt x="0" y="3071"/>
                </a:cubicBezTo>
                <a:cubicBezTo>
                  <a:pt x="0" y="3622"/>
                  <a:pt x="0" y="3622"/>
                  <a:pt x="0" y="3622"/>
                </a:cubicBezTo>
                <a:cubicBezTo>
                  <a:pt x="1455" y="3622"/>
                  <a:pt x="1455" y="3622"/>
                  <a:pt x="1455" y="3622"/>
                </a:cubicBezTo>
                <a:cubicBezTo>
                  <a:pt x="1455" y="3839"/>
                  <a:pt x="1635" y="4020"/>
                  <a:pt x="1861" y="4020"/>
                </a:cubicBezTo>
                <a:cubicBezTo>
                  <a:pt x="2087" y="4020"/>
                  <a:pt x="2268" y="3839"/>
                  <a:pt x="2268" y="3622"/>
                </a:cubicBezTo>
                <a:cubicBezTo>
                  <a:pt x="3723" y="3622"/>
                  <a:pt x="3723" y="3622"/>
                  <a:pt x="3723" y="3622"/>
                </a:cubicBezTo>
                <a:cubicBezTo>
                  <a:pt x="3723" y="2213"/>
                  <a:pt x="3723" y="2213"/>
                  <a:pt x="3723" y="2213"/>
                </a:cubicBezTo>
                <a:lnTo>
                  <a:pt x="3723" y="2213"/>
                </a:lnTo>
                <a:cubicBezTo>
                  <a:pt x="3497" y="2213"/>
                  <a:pt x="3316" y="2032"/>
                  <a:pt x="3316" y="1806"/>
                </a:cubicBezTo>
                <a:cubicBezTo>
                  <a:pt x="3316" y="1590"/>
                  <a:pt x="3497" y="1410"/>
                  <a:pt x="3723" y="1410"/>
                </a:cubicBezTo>
              </a:path>
            </a:pathLst>
          </a:custGeom>
          <a:solidFill>
            <a:srgbClr val="383E5B"/>
          </a:solidFill>
          <a:ln w="9525" cap="flat">
            <a:solidFill>
              <a:schemeClr val="bg1"/>
            </a:solidFill>
            <a:bevel/>
            <a:headEnd/>
            <a:tailEnd/>
          </a:ln>
          <a:effectLst/>
        </p:spPr>
        <p:txBody>
          <a:bodyPr wrap="none" anchor="ctr"/>
          <a:lstStyle/>
          <a:p>
            <a:endParaRPr lang="es-MX" sz="1000"/>
          </a:p>
        </p:txBody>
      </p:sp>
      <p:grpSp>
        <p:nvGrpSpPr>
          <p:cNvPr id="47" name="Group 46">
            <a:extLst>
              <a:ext uri="{FF2B5EF4-FFF2-40B4-BE49-F238E27FC236}">
                <a16:creationId xmlns:a16="http://schemas.microsoft.com/office/drawing/2014/main" id="{01A96CAF-D4F6-55EB-79DA-423A94FDD454}"/>
              </a:ext>
            </a:extLst>
          </p:cNvPr>
          <p:cNvGrpSpPr/>
          <p:nvPr/>
        </p:nvGrpSpPr>
        <p:grpSpPr>
          <a:xfrm>
            <a:off x="1644413" y="1599200"/>
            <a:ext cx="1518662" cy="413810"/>
            <a:chOff x="1723281" y="1491412"/>
            <a:chExt cx="1281308" cy="349135"/>
          </a:xfrm>
        </p:grpSpPr>
        <p:sp>
          <p:nvSpPr>
            <p:cNvPr id="42" name="Freeform 2">
              <a:extLst>
                <a:ext uri="{FF2B5EF4-FFF2-40B4-BE49-F238E27FC236}">
                  <a16:creationId xmlns:a16="http://schemas.microsoft.com/office/drawing/2014/main" id="{B5305F3A-BED5-80C1-B305-14EDD682041C}"/>
                </a:ext>
              </a:extLst>
            </p:cNvPr>
            <p:cNvSpPr>
              <a:spLocks noChangeArrowheads="1"/>
            </p:cNvSpPr>
            <p:nvPr/>
          </p:nvSpPr>
          <p:spPr bwMode="auto">
            <a:xfrm>
              <a:off x="1723281" y="1491412"/>
              <a:ext cx="1281308" cy="349135"/>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43" name="Picture 42" descr="A white and black sign&#10;&#10;Description automatically generated with low confidence">
              <a:extLst>
                <a:ext uri="{FF2B5EF4-FFF2-40B4-BE49-F238E27FC236}">
                  <a16:creationId xmlns:a16="http://schemas.microsoft.com/office/drawing/2014/main" id="{B5E06DD4-F0AE-E24A-58A2-F819445E23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2248" y="1555237"/>
              <a:ext cx="1179752" cy="236549"/>
            </a:xfrm>
            <a:prstGeom prst="rect">
              <a:avLst/>
            </a:prstGeom>
          </p:spPr>
        </p:pic>
      </p:grpSp>
      <p:pic>
        <p:nvPicPr>
          <p:cNvPr id="9" name="Picture 8" descr="A picture containing text, scissors&#10;&#10;Description automatically generated">
            <a:extLst>
              <a:ext uri="{FF2B5EF4-FFF2-40B4-BE49-F238E27FC236}">
                <a16:creationId xmlns:a16="http://schemas.microsoft.com/office/drawing/2014/main" id="{ED399CD9-3DB5-78BC-5036-B41CEFDDC7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39" b="13685"/>
          <a:stretch/>
        </p:blipFill>
        <p:spPr>
          <a:xfrm>
            <a:off x="2010563" y="604402"/>
            <a:ext cx="825261" cy="844071"/>
          </a:xfrm>
          <a:prstGeom prst="rect">
            <a:avLst/>
          </a:prstGeom>
        </p:spPr>
      </p:pic>
    </p:spTree>
    <p:extLst>
      <p:ext uri="{BB962C8B-B14F-4D97-AF65-F5344CB8AC3E}">
        <p14:creationId xmlns:p14="http://schemas.microsoft.com/office/powerpoint/2010/main" val="36623471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64">
            <a:extLst>
              <a:ext uri="{FF2B5EF4-FFF2-40B4-BE49-F238E27FC236}">
                <a16:creationId xmlns:a16="http://schemas.microsoft.com/office/drawing/2014/main" id="{2BC44115-C20C-F1D8-789E-F6238A3329E1}"/>
              </a:ext>
            </a:extLst>
          </p:cNvPr>
          <p:cNvSpPr>
            <a:spLocks noChangeArrowheads="1"/>
          </p:cNvSpPr>
          <p:nvPr/>
        </p:nvSpPr>
        <p:spPr bwMode="auto">
          <a:xfrm>
            <a:off x="1391318" y="365807"/>
            <a:ext cx="2055978" cy="2221627"/>
          </a:xfrm>
          <a:custGeom>
            <a:avLst/>
            <a:gdLst>
              <a:gd name="T0" fmla="*/ 3723 w 3724"/>
              <a:gd name="T1" fmla="*/ 1410 h 4021"/>
              <a:gd name="T2" fmla="*/ 3723 w 3724"/>
              <a:gd name="T3" fmla="*/ 1410 h 4021"/>
              <a:gd name="T4" fmla="*/ 3723 w 3724"/>
              <a:gd name="T5" fmla="*/ 1410 h 4021"/>
              <a:gd name="T6" fmla="*/ 3723 w 3724"/>
              <a:gd name="T7" fmla="*/ 0 h 4021"/>
              <a:gd name="T8" fmla="*/ 2927 w 3724"/>
              <a:gd name="T9" fmla="*/ 0 h 4021"/>
              <a:gd name="T10" fmla="*/ 2927 w 3724"/>
              <a:gd name="T11" fmla="*/ 0 h 4021"/>
              <a:gd name="T12" fmla="*/ 578 w 3724"/>
              <a:gd name="T13" fmla="*/ 9 h 4021"/>
              <a:gd name="T14" fmla="*/ 0 w 3724"/>
              <a:gd name="T15" fmla="*/ 588 h 4021"/>
              <a:gd name="T16" fmla="*/ 0 w 3724"/>
              <a:gd name="T17" fmla="*/ 1401 h 4021"/>
              <a:gd name="T18" fmla="*/ 0 w 3724"/>
              <a:gd name="T19" fmla="*/ 3071 h 4021"/>
              <a:gd name="T20" fmla="*/ 0 w 3724"/>
              <a:gd name="T21" fmla="*/ 3622 h 4021"/>
              <a:gd name="T22" fmla="*/ 1455 w 3724"/>
              <a:gd name="T23" fmla="*/ 3622 h 4021"/>
              <a:gd name="T24" fmla="*/ 1861 w 3724"/>
              <a:gd name="T25" fmla="*/ 4020 h 4021"/>
              <a:gd name="T26" fmla="*/ 2268 w 3724"/>
              <a:gd name="T27" fmla="*/ 3622 h 4021"/>
              <a:gd name="T28" fmla="*/ 3723 w 3724"/>
              <a:gd name="T29" fmla="*/ 3622 h 4021"/>
              <a:gd name="T30" fmla="*/ 3723 w 3724"/>
              <a:gd name="T31" fmla="*/ 2213 h 4021"/>
              <a:gd name="T32" fmla="*/ 3723 w 3724"/>
              <a:gd name="T33" fmla="*/ 2213 h 4021"/>
              <a:gd name="T34" fmla="*/ 3316 w 3724"/>
              <a:gd name="T35" fmla="*/ 1806 h 4021"/>
              <a:gd name="T36" fmla="*/ 3723 w 3724"/>
              <a:gd name="T37" fmla="*/ 141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4" h="4021">
                <a:moveTo>
                  <a:pt x="3723" y="1410"/>
                </a:moveTo>
                <a:lnTo>
                  <a:pt x="3723" y="1410"/>
                </a:lnTo>
                <a:lnTo>
                  <a:pt x="3723" y="1410"/>
                </a:lnTo>
                <a:cubicBezTo>
                  <a:pt x="3723" y="0"/>
                  <a:pt x="3723" y="0"/>
                  <a:pt x="3723" y="0"/>
                </a:cubicBezTo>
                <a:cubicBezTo>
                  <a:pt x="2927" y="0"/>
                  <a:pt x="2927" y="0"/>
                  <a:pt x="2927" y="0"/>
                </a:cubicBezTo>
                <a:lnTo>
                  <a:pt x="2927" y="0"/>
                </a:lnTo>
                <a:cubicBezTo>
                  <a:pt x="578" y="9"/>
                  <a:pt x="578" y="9"/>
                  <a:pt x="578" y="9"/>
                </a:cubicBezTo>
                <a:cubicBezTo>
                  <a:pt x="262" y="9"/>
                  <a:pt x="0" y="271"/>
                  <a:pt x="0" y="588"/>
                </a:cubicBezTo>
                <a:cubicBezTo>
                  <a:pt x="0" y="1401"/>
                  <a:pt x="0" y="1401"/>
                  <a:pt x="0" y="1401"/>
                </a:cubicBezTo>
                <a:cubicBezTo>
                  <a:pt x="0" y="3071"/>
                  <a:pt x="0" y="3071"/>
                  <a:pt x="0" y="3071"/>
                </a:cubicBezTo>
                <a:cubicBezTo>
                  <a:pt x="0" y="3622"/>
                  <a:pt x="0" y="3622"/>
                  <a:pt x="0" y="3622"/>
                </a:cubicBezTo>
                <a:cubicBezTo>
                  <a:pt x="1455" y="3622"/>
                  <a:pt x="1455" y="3622"/>
                  <a:pt x="1455" y="3622"/>
                </a:cubicBezTo>
                <a:cubicBezTo>
                  <a:pt x="1455" y="3839"/>
                  <a:pt x="1635" y="4020"/>
                  <a:pt x="1861" y="4020"/>
                </a:cubicBezTo>
                <a:cubicBezTo>
                  <a:pt x="2087" y="4020"/>
                  <a:pt x="2268" y="3839"/>
                  <a:pt x="2268" y="3622"/>
                </a:cubicBezTo>
                <a:cubicBezTo>
                  <a:pt x="3723" y="3622"/>
                  <a:pt x="3723" y="3622"/>
                  <a:pt x="3723" y="3622"/>
                </a:cubicBezTo>
                <a:cubicBezTo>
                  <a:pt x="3723" y="2213"/>
                  <a:pt x="3723" y="2213"/>
                  <a:pt x="3723" y="2213"/>
                </a:cubicBezTo>
                <a:lnTo>
                  <a:pt x="3723" y="2213"/>
                </a:lnTo>
                <a:cubicBezTo>
                  <a:pt x="3497" y="2213"/>
                  <a:pt x="3316" y="2032"/>
                  <a:pt x="3316" y="1806"/>
                </a:cubicBezTo>
                <a:cubicBezTo>
                  <a:pt x="3316" y="1590"/>
                  <a:pt x="3497" y="1410"/>
                  <a:pt x="3723" y="1410"/>
                </a:cubicBezTo>
              </a:path>
            </a:pathLst>
          </a:custGeom>
          <a:solidFill>
            <a:srgbClr val="383E5B"/>
          </a:solidFill>
          <a:ln w="9525" cap="flat">
            <a:solidFill>
              <a:schemeClr val="bg1"/>
            </a:solidFill>
            <a:bevel/>
            <a:headEnd/>
            <a:tailEnd/>
          </a:ln>
          <a:effectLst/>
        </p:spPr>
        <p:txBody>
          <a:bodyPr wrap="none" anchor="ctr"/>
          <a:lstStyle/>
          <a:p>
            <a:endParaRPr lang="es-MX" sz="1000"/>
          </a:p>
        </p:txBody>
      </p:sp>
      <p:sp>
        <p:nvSpPr>
          <p:cNvPr id="13" name="Freeform 169">
            <a:extLst>
              <a:ext uri="{FF2B5EF4-FFF2-40B4-BE49-F238E27FC236}">
                <a16:creationId xmlns:a16="http://schemas.microsoft.com/office/drawing/2014/main" id="{B1B6C335-346C-5DD0-F332-3D78051B8F2A}"/>
              </a:ext>
            </a:extLst>
          </p:cNvPr>
          <p:cNvSpPr>
            <a:spLocks noChangeArrowheads="1"/>
          </p:cNvSpPr>
          <p:nvPr/>
        </p:nvSpPr>
        <p:spPr bwMode="auto">
          <a:xfrm>
            <a:off x="3223185" y="365807"/>
            <a:ext cx="2506637" cy="2002387"/>
          </a:xfrm>
          <a:custGeom>
            <a:avLst/>
            <a:gdLst>
              <a:gd name="T0" fmla="*/ 4128 w 4536"/>
              <a:gd name="T1" fmla="*/ 1410 h 3623"/>
              <a:gd name="T2" fmla="*/ 4128 w 4536"/>
              <a:gd name="T3" fmla="*/ 1410 h 3623"/>
              <a:gd name="T4" fmla="*/ 4128 w 4536"/>
              <a:gd name="T5" fmla="*/ 0 h 3623"/>
              <a:gd name="T6" fmla="*/ 461 w 4536"/>
              <a:gd name="T7" fmla="*/ 0 h 3623"/>
              <a:gd name="T8" fmla="*/ 407 w 4536"/>
              <a:gd name="T9" fmla="*/ 0 h 3623"/>
              <a:gd name="T10" fmla="*/ 407 w 4536"/>
              <a:gd name="T11" fmla="*/ 1410 h 3623"/>
              <a:gd name="T12" fmla="*/ 407 w 4536"/>
              <a:gd name="T13" fmla="*/ 1410 h 3623"/>
              <a:gd name="T14" fmla="*/ 0 w 4536"/>
              <a:gd name="T15" fmla="*/ 1806 h 3623"/>
              <a:gd name="T16" fmla="*/ 407 w 4536"/>
              <a:gd name="T17" fmla="*/ 2213 h 3623"/>
              <a:gd name="T18" fmla="*/ 407 w 4536"/>
              <a:gd name="T19" fmla="*/ 2213 h 3623"/>
              <a:gd name="T20" fmla="*/ 407 w 4536"/>
              <a:gd name="T21" fmla="*/ 3622 h 3623"/>
              <a:gd name="T22" fmla="*/ 1861 w 4536"/>
              <a:gd name="T23" fmla="*/ 3622 h 3623"/>
              <a:gd name="T24" fmla="*/ 2268 w 4536"/>
              <a:gd name="T25" fmla="*/ 3216 h 3623"/>
              <a:gd name="T26" fmla="*/ 2673 w 4536"/>
              <a:gd name="T27" fmla="*/ 3622 h 3623"/>
              <a:gd name="T28" fmla="*/ 4128 w 4536"/>
              <a:gd name="T29" fmla="*/ 3622 h 3623"/>
              <a:gd name="T30" fmla="*/ 4128 w 4536"/>
              <a:gd name="T31" fmla="*/ 2213 h 3623"/>
              <a:gd name="T32" fmla="*/ 4535 w 4536"/>
              <a:gd name="T33" fmla="*/ 1806 h 3623"/>
              <a:gd name="T34" fmla="*/ 4128 w 4536"/>
              <a:gd name="T35" fmla="*/ 1410 h 3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6" h="3623">
                <a:moveTo>
                  <a:pt x="4128" y="1410"/>
                </a:moveTo>
                <a:lnTo>
                  <a:pt x="4128" y="1410"/>
                </a:lnTo>
                <a:cubicBezTo>
                  <a:pt x="4128" y="0"/>
                  <a:pt x="4128" y="0"/>
                  <a:pt x="4128" y="0"/>
                </a:cubicBezTo>
                <a:cubicBezTo>
                  <a:pt x="461" y="0"/>
                  <a:pt x="461" y="0"/>
                  <a:pt x="461" y="0"/>
                </a:cubicBezTo>
                <a:cubicBezTo>
                  <a:pt x="407" y="0"/>
                  <a:pt x="407" y="0"/>
                  <a:pt x="407" y="0"/>
                </a:cubicBezTo>
                <a:cubicBezTo>
                  <a:pt x="407" y="1410"/>
                  <a:pt x="407" y="1410"/>
                  <a:pt x="407" y="1410"/>
                </a:cubicBezTo>
                <a:lnTo>
                  <a:pt x="407" y="1410"/>
                </a:lnTo>
                <a:cubicBezTo>
                  <a:pt x="181" y="1410"/>
                  <a:pt x="0" y="1590"/>
                  <a:pt x="0" y="1806"/>
                </a:cubicBezTo>
                <a:cubicBezTo>
                  <a:pt x="0" y="2032"/>
                  <a:pt x="181" y="2213"/>
                  <a:pt x="407" y="2213"/>
                </a:cubicBezTo>
                <a:lnTo>
                  <a:pt x="407" y="2213"/>
                </a:lnTo>
                <a:cubicBezTo>
                  <a:pt x="407" y="3622"/>
                  <a:pt x="407" y="3622"/>
                  <a:pt x="407" y="3622"/>
                </a:cubicBezTo>
                <a:cubicBezTo>
                  <a:pt x="1861" y="3622"/>
                  <a:pt x="1861" y="3622"/>
                  <a:pt x="1861" y="3622"/>
                </a:cubicBezTo>
                <a:cubicBezTo>
                  <a:pt x="1861" y="3397"/>
                  <a:pt x="2042" y="3216"/>
                  <a:pt x="2268" y="3216"/>
                </a:cubicBezTo>
                <a:cubicBezTo>
                  <a:pt x="2493" y="3216"/>
                  <a:pt x="2673" y="3397"/>
                  <a:pt x="2673" y="3622"/>
                </a:cubicBezTo>
                <a:cubicBezTo>
                  <a:pt x="4128" y="3622"/>
                  <a:pt x="4128" y="3622"/>
                  <a:pt x="4128" y="3622"/>
                </a:cubicBezTo>
                <a:cubicBezTo>
                  <a:pt x="4128" y="2213"/>
                  <a:pt x="4128" y="2213"/>
                  <a:pt x="4128" y="2213"/>
                </a:cubicBezTo>
                <a:cubicBezTo>
                  <a:pt x="4354" y="2213"/>
                  <a:pt x="4535" y="2032"/>
                  <a:pt x="4535" y="1806"/>
                </a:cubicBezTo>
                <a:cubicBezTo>
                  <a:pt x="4535" y="1590"/>
                  <a:pt x="4354" y="1410"/>
                  <a:pt x="4128" y="1410"/>
                </a:cubicBezTo>
              </a:path>
            </a:pathLst>
          </a:custGeom>
          <a:solidFill>
            <a:srgbClr val="ED7D31"/>
          </a:solidFill>
          <a:ln w="9525" cap="flat">
            <a:solidFill>
              <a:schemeClr val="bg1"/>
            </a:solidFill>
            <a:bevel/>
            <a:headEnd/>
            <a:tailEnd/>
          </a:ln>
          <a:effectLst/>
        </p:spPr>
        <p:txBody>
          <a:bodyPr wrap="none" anchor="ctr"/>
          <a:lstStyle/>
          <a:p>
            <a:endParaRPr lang="es-MX" sz="1000"/>
          </a:p>
        </p:txBody>
      </p:sp>
      <p:grpSp>
        <p:nvGrpSpPr>
          <p:cNvPr id="47" name="Group 46">
            <a:extLst>
              <a:ext uri="{FF2B5EF4-FFF2-40B4-BE49-F238E27FC236}">
                <a16:creationId xmlns:a16="http://schemas.microsoft.com/office/drawing/2014/main" id="{01A96CAF-D4F6-55EB-79DA-423A94FDD454}"/>
              </a:ext>
            </a:extLst>
          </p:cNvPr>
          <p:cNvGrpSpPr/>
          <p:nvPr/>
        </p:nvGrpSpPr>
        <p:grpSpPr>
          <a:xfrm>
            <a:off x="1644413" y="1599200"/>
            <a:ext cx="1518662" cy="413810"/>
            <a:chOff x="1723281" y="1491412"/>
            <a:chExt cx="1281308" cy="349135"/>
          </a:xfrm>
        </p:grpSpPr>
        <p:sp>
          <p:nvSpPr>
            <p:cNvPr id="42" name="Freeform 2">
              <a:extLst>
                <a:ext uri="{FF2B5EF4-FFF2-40B4-BE49-F238E27FC236}">
                  <a16:creationId xmlns:a16="http://schemas.microsoft.com/office/drawing/2014/main" id="{B5305F3A-BED5-80C1-B305-14EDD682041C}"/>
                </a:ext>
              </a:extLst>
            </p:cNvPr>
            <p:cNvSpPr>
              <a:spLocks noChangeArrowheads="1"/>
            </p:cNvSpPr>
            <p:nvPr/>
          </p:nvSpPr>
          <p:spPr bwMode="auto">
            <a:xfrm>
              <a:off x="1723281" y="1491412"/>
              <a:ext cx="1281308" cy="349135"/>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43" name="Picture 42" descr="A white and black sign&#10;&#10;Description automatically generated with low confidence">
              <a:extLst>
                <a:ext uri="{FF2B5EF4-FFF2-40B4-BE49-F238E27FC236}">
                  <a16:creationId xmlns:a16="http://schemas.microsoft.com/office/drawing/2014/main" id="{B5E06DD4-F0AE-E24A-58A2-F819445E23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2248" y="1555237"/>
              <a:ext cx="1179752" cy="236549"/>
            </a:xfrm>
            <a:prstGeom prst="rect">
              <a:avLst/>
            </a:prstGeom>
          </p:spPr>
        </p:pic>
      </p:grpSp>
      <p:grpSp>
        <p:nvGrpSpPr>
          <p:cNvPr id="74" name="Group 73">
            <a:extLst>
              <a:ext uri="{FF2B5EF4-FFF2-40B4-BE49-F238E27FC236}">
                <a16:creationId xmlns:a16="http://schemas.microsoft.com/office/drawing/2014/main" id="{FCAE09CF-75A6-4EEA-5B76-6F4937585937}"/>
              </a:ext>
            </a:extLst>
          </p:cNvPr>
          <p:cNvGrpSpPr/>
          <p:nvPr/>
        </p:nvGrpSpPr>
        <p:grpSpPr>
          <a:xfrm>
            <a:off x="3705647" y="1592711"/>
            <a:ext cx="1518662" cy="413810"/>
            <a:chOff x="3665892" y="1640417"/>
            <a:chExt cx="1518662" cy="413810"/>
          </a:xfrm>
        </p:grpSpPr>
        <p:sp>
          <p:nvSpPr>
            <p:cNvPr id="55" name="Freeform 2">
              <a:extLst>
                <a:ext uri="{FF2B5EF4-FFF2-40B4-BE49-F238E27FC236}">
                  <a16:creationId xmlns:a16="http://schemas.microsoft.com/office/drawing/2014/main" id="{797CBA42-7086-ABB4-ABAE-E38C25601830}"/>
                </a:ext>
              </a:extLst>
            </p:cNvPr>
            <p:cNvSpPr>
              <a:spLocks noChangeArrowheads="1"/>
            </p:cNvSpPr>
            <p:nvPr/>
          </p:nvSpPr>
          <p:spPr bwMode="auto">
            <a:xfrm>
              <a:off x="3665892" y="1640417"/>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3" name="Picture 52" descr="A black and white sign&#10;&#10;Description automatically generated with low confidence">
              <a:extLst>
                <a:ext uri="{FF2B5EF4-FFF2-40B4-BE49-F238E27FC236}">
                  <a16:creationId xmlns:a16="http://schemas.microsoft.com/office/drawing/2014/main" id="{2D015DE8-2C3A-9DFC-DB25-CD5158901C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866"/>
            <a:stretch/>
          </p:blipFill>
          <p:spPr>
            <a:xfrm>
              <a:off x="3734429" y="1682799"/>
              <a:ext cx="1394205" cy="324000"/>
            </a:xfrm>
            <a:prstGeom prst="rect">
              <a:avLst/>
            </a:prstGeom>
          </p:spPr>
        </p:pic>
      </p:grpSp>
      <p:pic>
        <p:nvPicPr>
          <p:cNvPr id="14" name="Picture 13" descr="A picture containing text, scissors&#10;&#10;Description automatically generated">
            <a:extLst>
              <a:ext uri="{FF2B5EF4-FFF2-40B4-BE49-F238E27FC236}">
                <a16:creationId xmlns:a16="http://schemas.microsoft.com/office/drawing/2014/main" id="{46440947-493D-D2FE-9B69-A3A1BEA81E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039" b="13685"/>
          <a:stretch/>
        </p:blipFill>
        <p:spPr>
          <a:xfrm>
            <a:off x="2010563" y="604402"/>
            <a:ext cx="825261" cy="844071"/>
          </a:xfrm>
          <a:prstGeom prst="rect">
            <a:avLst/>
          </a:prstGeom>
        </p:spPr>
      </p:pic>
      <p:grpSp>
        <p:nvGrpSpPr>
          <p:cNvPr id="2" name="Group 1">
            <a:extLst>
              <a:ext uri="{FF2B5EF4-FFF2-40B4-BE49-F238E27FC236}">
                <a16:creationId xmlns:a16="http://schemas.microsoft.com/office/drawing/2014/main" id="{4924E31B-7B57-59EC-4B56-F4C09B64CF04}"/>
              </a:ext>
            </a:extLst>
          </p:cNvPr>
          <p:cNvGrpSpPr/>
          <p:nvPr/>
        </p:nvGrpSpPr>
        <p:grpSpPr>
          <a:xfrm>
            <a:off x="4031997" y="637487"/>
            <a:ext cx="864000" cy="864000"/>
            <a:chOff x="4031997" y="637487"/>
            <a:chExt cx="864000" cy="864000"/>
          </a:xfrm>
        </p:grpSpPr>
        <p:pic>
          <p:nvPicPr>
            <p:cNvPr id="50" name="Graphic 49" descr="Magnifying glass outline">
              <a:extLst>
                <a:ext uri="{FF2B5EF4-FFF2-40B4-BE49-F238E27FC236}">
                  <a16:creationId xmlns:a16="http://schemas.microsoft.com/office/drawing/2014/main" id="{50712030-F258-2743-7734-518A28B0F4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031997" y="637487"/>
              <a:ext cx="864000" cy="864000"/>
            </a:xfrm>
            <a:prstGeom prst="rect">
              <a:avLst/>
            </a:prstGeom>
          </p:spPr>
        </p:pic>
        <p:pic>
          <p:nvPicPr>
            <p:cNvPr id="15" name="Picture 14" descr="A picture containing text, scissors&#10;&#10;Description automatically generated">
              <a:extLst>
                <a:ext uri="{FF2B5EF4-FFF2-40B4-BE49-F238E27FC236}">
                  <a16:creationId xmlns:a16="http://schemas.microsoft.com/office/drawing/2014/main" id="{57359539-E137-B9D9-450C-C683AF1BE4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039" b="13685"/>
            <a:stretch/>
          </p:blipFill>
          <p:spPr>
            <a:xfrm>
              <a:off x="4197319" y="810029"/>
              <a:ext cx="329384" cy="336892"/>
            </a:xfrm>
            <a:prstGeom prst="rect">
              <a:avLst/>
            </a:prstGeom>
          </p:spPr>
        </p:pic>
      </p:grpSp>
    </p:spTree>
    <p:extLst>
      <p:ext uri="{BB962C8B-B14F-4D97-AF65-F5344CB8AC3E}">
        <p14:creationId xmlns:p14="http://schemas.microsoft.com/office/powerpoint/2010/main" val="101566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3DB46E72-B136-41A1-8AC1-3335AB7B89AF}"/>
              </a:ext>
            </a:extLst>
          </p:cNvPr>
          <p:cNvSpPr/>
          <p:nvPr/>
        </p:nvSpPr>
        <p:spPr>
          <a:xfrm>
            <a:off x="703031" y="3248789"/>
            <a:ext cx="4379361" cy="71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endParaRPr lang="en-AU" sz="1013"/>
          </a:p>
        </p:txBody>
      </p:sp>
      <p:sp>
        <p:nvSpPr>
          <p:cNvPr id="95" name="Content Placeholder 2">
            <a:extLst>
              <a:ext uri="{FF2B5EF4-FFF2-40B4-BE49-F238E27FC236}">
                <a16:creationId xmlns:a16="http://schemas.microsoft.com/office/drawing/2014/main" id="{1C8571A6-A1A7-42DB-9995-A8DB92DCD4DD}"/>
              </a:ext>
            </a:extLst>
          </p:cNvPr>
          <p:cNvSpPr>
            <a:spLocks noGrp="1"/>
          </p:cNvSpPr>
          <p:nvPr>
            <p:ph idx="1"/>
          </p:nvPr>
        </p:nvSpPr>
        <p:spPr>
          <a:xfrm>
            <a:off x="628651" y="1052610"/>
            <a:ext cx="4528122" cy="2091677"/>
          </a:xfrm>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2250"/>
              </a:spcAft>
              <a:buNone/>
              <a:tabLst>
                <a:tab pos="218599" algn="l"/>
                <a:tab pos="488633" algn="l"/>
              </a:tabLst>
            </a:pPr>
            <a:r>
              <a:rPr lang="en-AU" sz="2000" dirty="0"/>
              <a:t>Greater risk in:</a:t>
            </a:r>
          </a:p>
          <a:p>
            <a:pPr marL="333375" indent="-333375">
              <a:lnSpc>
                <a:spcPct val="120000"/>
              </a:lnSpc>
              <a:spcBef>
                <a:spcPts val="0"/>
              </a:spcBef>
              <a:spcAft>
                <a:spcPts val="2250"/>
              </a:spcAft>
              <a:tabLst>
                <a:tab pos="218599" algn="l"/>
                <a:tab pos="488633" algn="l"/>
              </a:tabLst>
            </a:pPr>
            <a:r>
              <a:rPr lang="en-AU" sz="2000" dirty="0"/>
              <a:t>Warm and wet conditions</a:t>
            </a:r>
          </a:p>
          <a:p>
            <a:pPr marL="333375" indent="-333375">
              <a:lnSpc>
                <a:spcPct val="120000"/>
              </a:lnSpc>
              <a:spcBef>
                <a:spcPts val="0"/>
              </a:spcBef>
              <a:spcAft>
                <a:spcPts val="2250"/>
              </a:spcAft>
              <a:tabLst>
                <a:tab pos="218599" algn="l"/>
                <a:tab pos="488633" algn="l"/>
              </a:tabLst>
            </a:pPr>
            <a:r>
              <a:rPr lang="en-AU" sz="2000" dirty="0"/>
              <a:t>Spring and autumn</a:t>
            </a:r>
          </a:p>
        </p:txBody>
      </p:sp>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Weather conditions</a:t>
            </a:r>
          </a:p>
        </p:txBody>
      </p:sp>
      <p:pic>
        <p:nvPicPr>
          <p:cNvPr id="107" name="Graphic 106" descr="Warning outline">
            <a:extLst>
              <a:ext uri="{FF2B5EF4-FFF2-40B4-BE49-F238E27FC236}">
                <a16:creationId xmlns:a16="http://schemas.microsoft.com/office/drawing/2014/main" id="{AD2AF4BB-EDE0-4666-96D4-56DC292CD6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5413" y="3301804"/>
            <a:ext cx="581297" cy="581297"/>
          </a:xfrm>
          <a:prstGeom prst="rect">
            <a:avLst/>
          </a:prstGeom>
        </p:spPr>
      </p:pic>
      <p:sp>
        <p:nvSpPr>
          <p:cNvPr id="110" name="TextBox 109">
            <a:extLst>
              <a:ext uri="{FF2B5EF4-FFF2-40B4-BE49-F238E27FC236}">
                <a16:creationId xmlns:a16="http://schemas.microsoft.com/office/drawing/2014/main" id="{FEAA4D16-C861-4820-BDB2-D6F31FD5DDBD}"/>
              </a:ext>
            </a:extLst>
          </p:cNvPr>
          <p:cNvSpPr txBox="1"/>
          <p:nvPr/>
        </p:nvSpPr>
        <p:spPr>
          <a:xfrm>
            <a:off x="1449090" y="3376864"/>
            <a:ext cx="3586696" cy="454292"/>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indent="0">
              <a:lnSpc>
                <a:spcPct val="120000"/>
              </a:lnSpc>
              <a:spcBef>
                <a:spcPts val="0"/>
              </a:spcBef>
              <a:spcAft>
                <a:spcPts val="3150"/>
              </a:spcAft>
              <a:buNone/>
              <a:tabLst>
                <a:tab pos="218599" algn="l"/>
                <a:tab pos="488633" algn="l"/>
              </a:tabLst>
            </a:pPr>
            <a:r>
              <a:rPr lang="en-AU" sz="2100" dirty="0">
                <a:solidFill>
                  <a:srgbClr val="C00000"/>
                </a:solidFill>
              </a:rPr>
              <a:t>Can occur throughout the year</a:t>
            </a:r>
            <a:endParaRPr lang="en-AU" sz="2100" dirty="0"/>
          </a:p>
        </p:txBody>
      </p:sp>
    </p:spTree>
    <p:extLst>
      <p:ext uri="{BB962C8B-B14F-4D97-AF65-F5344CB8AC3E}">
        <p14:creationId xmlns:p14="http://schemas.microsoft.com/office/powerpoint/2010/main" val="2154865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64">
            <a:extLst>
              <a:ext uri="{FF2B5EF4-FFF2-40B4-BE49-F238E27FC236}">
                <a16:creationId xmlns:a16="http://schemas.microsoft.com/office/drawing/2014/main" id="{2BC44115-C20C-F1D8-789E-F6238A3329E1}"/>
              </a:ext>
            </a:extLst>
          </p:cNvPr>
          <p:cNvSpPr>
            <a:spLocks noChangeArrowheads="1"/>
          </p:cNvSpPr>
          <p:nvPr/>
        </p:nvSpPr>
        <p:spPr bwMode="auto">
          <a:xfrm>
            <a:off x="1391318" y="365807"/>
            <a:ext cx="2055978" cy="2221627"/>
          </a:xfrm>
          <a:custGeom>
            <a:avLst/>
            <a:gdLst>
              <a:gd name="T0" fmla="*/ 3723 w 3724"/>
              <a:gd name="T1" fmla="*/ 1410 h 4021"/>
              <a:gd name="T2" fmla="*/ 3723 w 3724"/>
              <a:gd name="T3" fmla="*/ 1410 h 4021"/>
              <a:gd name="T4" fmla="*/ 3723 w 3724"/>
              <a:gd name="T5" fmla="*/ 1410 h 4021"/>
              <a:gd name="T6" fmla="*/ 3723 w 3724"/>
              <a:gd name="T7" fmla="*/ 0 h 4021"/>
              <a:gd name="T8" fmla="*/ 2927 w 3724"/>
              <a:gd name="T9" fmla="*/ 0 h 4021"/>
              <a:gd name="T10" fmla="*/ 2927 w 3724"/>
              <a:gd name="T11" fmla="*/ 0 h 4021"/>
              <a:gd name="T12" fmla="*/ 578 w 3724"/>
              <a:gd name="T13" fmla="*/ 9 h 4021"/>
              <a:gd name="T14" fmla="*/ 0 w 3724"/>
              <a:gd name="T15" fmla="*/ 588 h 4021"/>
              <a:gd name="T16" fmla="*/ 0 w 3724"/>
              <a:gd name="T17" fmla="*/ 1401 h 4021"/>
              <a:gd name="T18" fmla="*/ 0 w 3724"/>
              <a:gd name="T19" fmla="*/ 3071 h 4021"/>
              <a:gd name="T20" fmla="*/ 0 w 3724"/>
              <a:gd name="T21" fmla="*/ 3622 h 4021"/>
              <a:gd name="T22" fmla="*/ 1455 w 3724"/>
              <a:gd name="T23" fmla="*/ 3622 h 4021"/>
              <a:gd name="T24" fmla="*/ 1861 w 3724"/>
              <a:gd name="T25" fmla="*/ 4020 h 4021"/>
              <a:gd name="T26" fmla="*/ 2268 w 3724"/>
              <a:gd name="T27" fmla="*/ 3622 h 4021"/>
              <a:gd name="T28" fmla="*/ 3723 w 3724"/>
              <a:gd name="T29" fmla="*/ 3622 h 4021"/>
              <a:gd name="T30" fmla="*/ 3723 w 3724"/>
              <a:gd name="T31" fmla="*/ 2213 h 4021"/>
              <a:gd name="T32" fmla="*/ 3723 w 3724"/>
              <a:gd name="T33" fmla="*/ 2213 h 4021"/>
              <a:gd name="T34" fmla="*/ 3316 w 3724"/>
              <a:gd name="T35" fmla="*/ 1806 h 4021"/>
              <a:gd name="T36" fmla="*/ 3723 w 3724"/>
              <a:gd name="T37" fmla="*/ 141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4" h="4021">
                <a:moveTo>
                  <a:pt x="3723" y="1410"/>
                </a:moveTo>
                <a:lnTo>
                  <a:pt x="3723" y="1410"/>
                </a:lnTo>
                <a:lnTo>
                  <a:pt x="3723" y="1410"/>
                </a:lnTo>
                <a:cubicBezTo>
                  <a:pt x="3723" y="0"/>
                  <a:pt x="3723" y="0"/>
                  <a:pt x="3723" y="0"/>
                </a:cubicBezTo>
                <a:cubicBezTo>
                  <a:pt x="2927" y="0"/>
                  <a:pt x="2927" y="0"/>
                  <a:pt x="2927" y="0"/>
                </a:cubicBezTo>
                <a:lnTo>
                  <a:pt x="2927" y="0"/>
                </a:lnTo>
                <a:cubicBezTo>
                  <a:pt x="578" y="9"/>
                  <a:pt x="578" y="9"/>
                  <a:pt x="578" y="9"/>
                </a:cubicBezTo>
                <a:cubicBezTo>
                  <a:pt x="262" y="9"/>
                  <a:pt x="0" y="271"/>
                  <a:pt x="0" y="588"/>
                </a:cubicBezTo>
                <a:cubicBezTo>
                  <a:pt x="0" y="1401"/>
                  <a:pt x="0" y="1401"/>
                  <a:pt x="0" y="1401"/>
                </a:cubicBezTo>
                <a:cubicBezTo>
                  <a:pt x="0" y="3071"/>
                  <a:pt x="0" y="3071"/>
                  <a:pt x="0" y="3071"/>
                </a:cubicBezTo>
                <a:cubicBezTo>
                  <a:pt x="0" y="3622"/>
                  <a:pt x="0" y="3622"/>
                  <a:pt x="0" y="3622"/>
                </a:cubicBezTo>
                <a:cubicBezTo>
                  <a:pt x="1455" y="3622"/>
                  <a:pt x="1455" y="3622"/>
                  <a:pt x="1455" y="3622"/>
                </a:cubicBezTo>
                <a:cubicBezTo>
                  <a:pt x="1455" y="3839"/>
                  <a:pt x="1635" y="4020"/>
                  <a:pt x="1861" y="4020"/>
                </a:cubicBezTo>
                <a:cubicBezTo>
                  <a:pt x="2087" y="4020"/>
                  <a:pt x="2268" y="3839"/>
                  <a:pt x="2268" y="3622"/>
                </a:cubicBezTo>
                <a:cubicBezTo>
                  <a:pt x="3723" y="3622"/>
                  <a:pt x="3723" y="3622"/>
                  <a:pt x="3723" y="3622"/>
                </a:cubicBezTo>
                <a:cubicBezTo>
                  <a:pt x="3723" y="2213"/>
                  <a:pt x="3723" y="2213"/>
                  <a:pt x="3723" y="2213"/>
                </a:cubicBezTo>
                <a:lnTo>
                  <a:pt x="3723" y="2213"/>
                </a:lnTo>
                <a:cubicBezTo>
                  <a:pt x="3497" y="2213"/>
                  <a:pt x="3316" y="2032"/>
                  <a:pt x="3316" y="1806"/>
                </a:cubicBezTo>
                <a:cubicBezTo>
                  <a:pt x="3316" y="1590"/>
                  <a:pt x="3497" y="1410"/>
                  <a:pt x="3723" y="1410"/>
                </a:cubicBezTo>
              </a:path>
            </a:pathLst>
          </a:custGeom>
          <a:solidFill>
            <a:srgbClr val="383E5B"/>
          </a:solidFill>
          <a:ln w="9525" cap="flat">
            <a:solidFill>
              <a:schemeClr val="bg1"/>
            </a:solidFill>
            <a:bevel/>
            <a:headEnd/>
            <a:tailEnd/>
          </a:ln>
          <a:effectLst/>
        </p:spPr>
        <p:txBody>
          <a:bodyPr wrap="none" anchor="ctr"/>
          <a:lstStyle/>
          <a:p>
            <a:endParaRPr lang="es-MX" sz="1000"/>
          </a:p>
        </p:txBody>
      </p:sp>
      <p:sp>
        <p:nvSpPr>
          <p:cNvPr id="10" name="Freeform 166">
            <a:extLst>
              <a:ext uri="{FF2B5EF4-FFF2-40B4-BE49-F238E27FC236}">
                <a16:creationId xmlns:a16="http://schemas.microsoft.com/office/drawing/2014/main" id="{4071BE81-5702-D3A2-832A-5928FFB563CD}"/>
              </a:ext>
            </a:extLst>
          </p:cNvPr>
          <p:cNvSpPr>
            <a:spLocks noChangeArrowheads="1"/>
          </p:cNvSpPr>
          <p:nvPr/>
        </p:nvSpPr>
        <p:spPr bwMode="auto">
          <a:xfrm>
            <a:off x="5503275" y="365807"/>
            <a:ext cx="2055978" cy="2221627"/>
          </a:xfrm>
          <a:custGeom>
            <a:avLst/>
            <a:gdLst>
              <a:gd name="T0" fmla="*/ 3217 w 3724"/>
              <a:gd name="T1" fmla="*/ 0 h 4021"/>
              <a:gd name="T2" fmla="*/ 3217 w 3724"/>
              <a:gd name="T3" fmla="*/ 0 h 4021"/>
              <a:gd name="T4" fmla="*/ 0 w 3724"/>
              <a:gd name="T5" fmla="*/ 0 h 4021"/>
              <a:gd name="T6" fmla="*/ 0 w 3724"/>
              <a:gd name="T7" fmla="*/ 1410 h 4021"/>
              <a:gd name="T8" fmla="*/ 407 w 3724"/>
              <a:gd name="T9" fmla="*/ 1806 h 4021"/>
              <a:gd name="T10" fmla="*/ 0 w 3724"/>
              <a:gd name="T11" fmla="*/ 2213 h 4021"/>
              <a:gd name="T12" fmla="*/ 0 w 3724"/>
              <a:gd name="T13" fmla="*/ 3622 h 4021"/>
              <a:gd name="T14" fmla="*/ 1455 w 3724"/>
              <a:gd name="T15" fmla="*/ 3622 h 4021"/>
              <a:gd name="T16" fmla="*/ 1862 w 3724"/>
              <a:gd name="T17" fmla="*/ 4020 h 4021"/>
              <a:gd name="T18" fmla="*/ 2268 w 3724"/>
              <a:gd name="T19" fmla="*/ 3622 h 4021"/>
              <a:gd name="T20" fmla="*/ 3723 w 3724"/>
              <a:gd name="T21" fmla="*/ 3622 h 4021"/>
              <a:gd name="T22" fmla="*/ 3723 w 3724"/>
              <a:gd name="T23" fmla="*/ 3071 h 4021"/>
              <a:gd name="T24" fmla="*/ 3723 w 3724"/>
              <a:gd name="T25" fmla="*/ 1401 h 4021"/>
              <a:gd name="T26" fmla="*/ 3723 w 3724"/>
              <a:gd name="T27" fmla="*/ 543 h 4021"/>
              <a:gd name="T28" fmla="*/ 3217 w 3724"/>
              <a:gd name="T29" fmla="*/ 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4" h="4021">
                <a:moveTo>
                  <a:pt x="3217" y="0"/>
                </a:moveTo>
                <a:lnTo>
                  <a:pt x="3217" y="0"/>
                </a:lnTo>
                <a:cubicBezTo>
                  <a:pt x="0" y="0"/>
                  <a:pt x="0" y="0"/>
                  <a:pt x="0" y="0"/>
                </a:cubicBezTo>
                <a:cubicBezTo>
                  <a:pt x="0" y="1410"/>
                  <a:pt x="0" y="1410"/>
                  <a:pt x="0" y="1410"/>
                </a:cubicBezTo>
                <a:cubicBezTo>
                  <a:pt x="226" y="1410"/>
                  <a:pt x="407" y="1590"/>
                  <a:pt x="407" y="1806"/>
                </a:cubicBezTo>
                <a:cubicBezTo>
                  <a:pt x="407" y="2032"/>
                  <a:pt x="226" y="2213"/>
                  <a:pt x="0" y="2213"/>
                </a:cubicBezTo>
                <a:cubicBezTo>
                  <a:pt x="0" y="3622"/>
                  <a:pt x="0" y="3622"/>
                  <a:pt x="0" y="3622"/>
                </a:cubicBezTo>
                <a:cubicBezTo>
                  <a:pt x="1455" y="3622"/>
                  <a:pt x="1455" y="3622"/>
                  <a:pt x="1455" y="3622"/>
                </a:cubicBezTo>
                <a:cubicBezTo>
                  <a:pt x="1455" y="3839"/>
                  <a:pt x="1636" y="4020"/>
                  <a:pt x="1862" y="4020"/>
                </a:cubicBezTo>
                <a:cubicBezTo>
                  <a:pt x="2087" y="4020"/>
                  <a:pt x="2268" y="3839"/>
                  <a:pt x="2268" y="3622"/>
                </a:cubicBezTo>
                <a:cubicBezTo>
                  <a:pt x="3723" y="3622"/>
                  <a:pt x="3723" y="3622"/>
                  <a:pt x="3723" y="3622"/>
                </a:cubicBezTo>
                <a:cubicBezTo>
                  <a:pt x="3723" y="3071"/>
                  <a:pt x="3723" y="3071"/>
                  <a:pt x="3723" y="3071"/>
                </a:cubicBezTo>
                <a:cubicBezTo>
                  <a:pt x="3723" y="1401"/>
                  <a:pt x="3723" y="1401"/>
                  <a:pt x="3723" y="1401"/>
                </a:cubicBezTo>
                <a:cubicBezTo>
                  <a:pt x="3723" y="543"/>
                  <a:pt x="3723" y="543"/>
                  <a:pt x="3723" y="543"/>
                </a:cubicBezTo>
                <a:cubicBezTo>
                  <a:pt x="3723" y="262"/>
                  <a:pt x="3497" y="28"/>
                  <a:pt x="3217" y="0"/>
                </a:cubicBezTo>
              </a:path>
            </a:pathLst>
          </a:custGeom>
          <a:solidFill>
            <a:srgbClr val="7CC7BA"/>
          </a:solidFill>
          <a:ln w="9525" cap="flat">
            <a:solidFill>
              <a:schemeClr val="bg1"/>
            </a:solidFill>
            <a:bevel/>
            <a:headEnd/>
            <a:tailEnd/>
          </a:ln>
          <a:effectLst/>
        </p:spPr>
        <p:txBody>
          <a:bodyPr wrap="none" anchor="ctr"/>
          <a:lstStyle/>
          <a:p>
            <a:endParaRPr lang="es-MX" sz="1000"/>
          </a:p>
        </p:txBody>
      </p:sp>
      <p:sp>
        <p:nvSpPr>
          <p:cNvPr id="13" name="Freeform 169">
            <a:extLst>
              <a:ext uri="{FF2B5EF4-FFF2-40B4-BE49-F238E27FC236}">
                <a16:creationId xmlns:a16="http://schemas.microsoft.com/office/drawing/2014/main" id="{B1B6C335-346C-5DD0-F332-3D78051B8F2A}"/>
              </a:ext>
            </a:extLst>
          </p:cNvPr>
          <p:cNvSpPr>
            <a:spLocks noChangeArrowheads="1"/>
          </p:cNvSpPr>
          <p:nvPr/>
        </p:nvSpPr>
        <p:spPr bwMode="auto">
          <a:xfrm>
            <a:off x="3223185" y="365807"/>
            <a:ext cx="2506637" cy="2002387"/>
          </a:xfrm>
          <a:custGeom>
            <a:avLst/>
            <a:gdLst>
              <a:gd name="T0" fmla="*/ 4128 w 4536"/>
              <a:gd name="T1" fmla="*/ 1410 h 3623"/>
              <a:gd name="T2" fmla="*/ 4128 w 4536"/>
              <a:gd name="T3" fmla="*/ 1410 h 3623"/>
              <a:gd name="T4" fmla="*/ 4128 w 4536"/>
              <a:gd name="T5" fmla="*/ 0 h 3623"/>
              <a:gd name="T6" fmla="*/ 461 w 4536"/>
              <a:gd name="T7" fmla="*/ 0 h 3623"/>
              <a:gd name="T8" fmla="*/ 407 w 4536"/>
              <a:gd name="T9" fmla="*/ 0 h 3623"/>
              <a:gd name="T10" fmla="*/ 407 w 4536"/>
              <a:gd name="T11" fmla="*/ 1410 h 3623"/>
              <a:gd name="T12" fmla="*/ 407 w 4536"/>
              <a:gd name="T13" fmla="*/ 1410 h 3623"/>
              <a:gd name="T14" fmla="*/ 0 w 4536"/>
              <a:gd name="T15" fmla="*/ 1806 h 3623"/>
              <a:gd name="T16" fmla="*/ 407 w 4536"/>
              <a:gd name="T17" fmla="*/ 2213 h 3623"/>
              <a:gd name="T18" fmla="*/ 407 w 4536"/>
              <a:gd name="T19" fmla="*/ 2213 h 3623"/>
              <a:gd name="T20" fmla="*/ 407 w 4536"/>
              <a:gd name="T21" fmla="*/ 3622 h 3623"/>
              <a:gd name="T22" fmla="*/ 1861 w 4536"/>
              <a:gd name="T23" fmla="*/ 3622 h 3623"/>
              <a:gd name="T24" fmla="*/ 2268 w 4536"/>
              <a:gd name="T25" fmla="*/ 3216 h 3623"/>
              <a:gd name="T26" fmla="*/ 2673 w 4536"/>
              <a:gd name="T27" fmla="*/ 3622 h 3623"/>
              <a:gd name="T28" fmla="*/ 4128 w 4536"/>
              <a:gd name="T29" fmla="*/ 3622 h 3623"/>
              <a:gd name="T30" fmla="*/ 4128 w 4536"/>
              <a:gd name="T31" fmla="*/ 2213 h 3623"/>
              <a:gd name="T32" fmla="*/ 4535 w 4536"/>
              <a:gd name="T33" fmla="*/ 1806 h 3623"/>
              <a:gd name="T34" fmla="*/ 4128 w 4536"/>
              <a:gd name="T35" fmla="*/ 1410 h 3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6" h="3623">
                <a:moveTo>
                  <a:pt x="4128" y="1410"/>
                </a:moveTo>
                <a:lnTo>
                  <a:pt x="4128" y="1410"/>
                </a:lnTo>
                <a:cubicBezTo>
                  <a:pt x="4128" y="0"/>
                  <a:pt x="4128" y="0"/>
                  <a:pt x="4128" y="0"/>
                </a:cubicBezTo>
                <a:cubicBezTo>
                  <a:pt x="461" y="0"/>
                  <a:pt x="461" y="0"/>
                  <a:pt x="461" y="0"/>
                </a:cubicBezTo>
                <a:cubicBezTo>
                  <a:pt x="407" y="0"/>
                  <a:pt x="407" y="0"/>
                  <a:pt x="407" y="0"/>
                </a:cubicBezTo>
                <a:cubicBezTo>
                  <a:pt x="407" y="1410"/>
                  <a:pt x="407" y="1410"/>
                  <a:pt x="407" y="1410"/>
                </a:cubicBezTo>
                <a:lnTo>
                  <a:pt x="407" y="1410"/>
                </a:lnTo>
                <a:cubicBezTo>
                  <a:pt x="181" y="1410"/>
                  <a:pt x="0" y="1590"/>
                  <a:pt x="0" y="1806"/>
                </a:cubicBezTo>
                <a:cubicBezTo>
                  <a:pt x="0" y="2032"/>
                  <a:pt x="181" y="2213"/>
                  <a:pt x="407" y="2213"/>
                </a:cubicBezTo>
                <a:lnTo>
                  <a:pt x="407" y="2213"/>
                </a:lnTo>
                <a:cubicBezTo>
                  <a:pt x="407" y="3622"/>
                  <a:pt x="407" y="3622"/>
                  <a:pt x="407" y="3622"/>
                </a:cubicBezTo>
                <a:cubicBezTo>
                  <a:pt x="1861" y="3622"/>
                  <a:pt x="1861" y="3622"/>
                  <a:pt x="1861" y="3622"/>
                </a:cubicBezTo>
                <a:cubicBezTo>
                  <a:pt x="1861" y="3397"/>
                  <a:pt x="2042" y="3216"/>
                  <a:pt x="2268" y="3216"/>
                </a:cubicBezTo>
                <a:cubicBezTo>
                  <a:pt x="2493" y="3216"/>
                  <a:pt x="2673" y="3397"/>
                  <a:pt x="2673" y="3622"/>
                </a:cubicBezTo>
                <a:cubicBezTo>
                  <a:pt x="4128" y="3622"/>
                  <a:pt x="4128" y="3622"/>
                  <a:pt x="4128" y="3622"/>
                </a:cubicBezTo>
                <a:cubicBezTo>
                  <a:pt x="4128" y="2213"/>
                  <a:pt x="4128" y="2213"/>
                  <a:pt x="4128" y="2213"/>
                </a:cubicBezTo>
                <a:cubicBezTo>
                  <a:pt x="4354" y="2213"/>
                  <a:pt x="4535" y="2032"/>
                  <a:pt x="4535" y="1806"/>
                </a:cubicBezTo>
                <a:cubicBezTo>
                  <a:pt x="4535" y="1590"/>
                  <a:pt x="4354" y="1410"/>
                  <a:pt x="4128" y="1410"/>
                </a:cubicBezTo>
              </a:path>
            </a:pathLst>
          </a:custGeom>
          <a:solidFill>
            <a:srgbClr val="ED7D31"/>
          </a:solidFill>
          <a:ln w="9525" cap="flat">
            <a:solidFill>
              <a:schemeClr val="bg1"/>
            </a:solidFill>
            <a:bevel/>
            <a:headEnd/>
            <a:tailEnd/>
          </a:ln>
          <a:effectLst/>
        </p:spPr>
        <p:txBody>
          <a:bodyPr wrap="none" anchor="ctr"/>
          <a:lstStyle/>
          <a:p>
            <a:endParaRPr lang="es-MX" sz="1000"/>
          </a:p>
        </p:txBody>
      </p:sp>
      <p:grpSp>
        <p:nvGrpSpPr>
          <p:cNvPr id="47" name="Group 46">
            <a:extLst>
              <a:ext uri="{FF2B5EF4-FFF2-40B4-BE49-F238E27FC236}">
                <a16:creationId xmlns:a16="http://schemas.microsoft.com/office/drawing/2014/main" id="{01A96CAF-D4F6-55EB-79DA-423A94FDD454}"/>
              </a:ext>
            </a:extLst>
          </p:cNvPr>
          <p:cNvGrpSpPr/>
          <p:nvPr/>
        </p:nvGrpSpPr>
        <p:grpSpPr>
          <a:xfrm>
            <a:off x="1644413" y="1599200"/>
            <a:ext cx="1518662" cy="413810"/>
            <a:chOff x="1723281" y="1491412"/>
            <a:chExt cx="1281308" cy="349135"/>
          </a:xfrm>
        </p:grpSpPr>
        <p:sp>
          <p:nvSpPr>
            <p:cNvPr id="42" name="Freeform 2">
              <a:extLst>
                <a:ext uri="{FF2B5EF4-FFF2-40B4-BE49-F238E27FC236}">
                  <a16:creationId xmlns:a16="http://schemas.microsoft.com/office/drawing/2014/main" id="{B5305F3A-BED5-80C1-B305-14EDD682041C}"/>
                </a:ext>
              </a:extLst>
            </p:cNvPr>
            <p:cNvSpPr>
              <a:spLocks noChangeArrowheads="1"/>
            </p:cNvSpPr>
            <p:nvPr/>
          </p:nvSpPr>
          <p:spPr bwMode="auto">
            <a:xfrm>
              <a:off x="1723281" y="1491412"/>
              <a:ext cx="1281308" cy="349135"/>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43" name="Picture 42" descr="A white and black sign&#10;&#10;Description automatically generated with low confidence">
              <a:extLst>
                <a:ext uri="{FF2B5EF4-FFF2-40B4-BE49-F238E27FC236}">
                  <a16:creationId xmlns:a16="http://schemas.microsoft.com/office/drawing/2014/main" id="{B5E06DD4-F0AE-E24A-58A2-F819445E23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2248" y="1555237"/>
              <a:ext cx="1179752" cy="236549"/>
            </a:xfrm>
            <a:prstGeom prst="rect">
              <a:avLst/>
            </a:prstGeom>
          </p:spPr>
        </p:pic>
      </p:grpSp>
      <p:grpSp>
        <p:nvGrpSpPr>
          <p:cNvPr id="74" name="Group 73">
            <a:extLst>
              <a:ext uri="{FF2B5EF4-FFF2-40B4-BE49-F238E27FC236}">
                <a16:creationId xmlns:a16="http://schemas.microsoft.com/office/drawing/2014/main" id="{FCAE09CF-75A6-4EEA-5B76-6F4937585937}"/>
              </a:ext>
            </a:extLst>
          </p:cNvPr>
          <p:cNvGrpSpPr/>
          <p:nvPr/>
        </p:nvGrpSpPr>
        <p:grpSpPr>
          <a:xfrm>
            <a:off x="3705647" y="1592711"/>
            <a:ext cx="1518662" cy="413810"/>
            <a:chOff x="3665892" y="1640417"/>
            <a:chExt cx="1518662" cy="413810"/>
          </a:xfrm>
        </p:grpSpPr>
        <p:sp>
          <p:nvSpPr>
            <p:cNvPr id="55" name="Freeform 2">
              <a:extLst>
                <a:ext uri="{FF2B5EF4-FFF2-40B4-BE49-F238E27FC236}">
                  <a16:creationId xmlns:a16="http://schemas.microsoft.com/office/drawing/2014/main" id="{797CBA42-7086-ABB4-ABAE-E38C25601830}"/>
                </a:ext>
              </a:extLst>
            </p:cNvPr>
            <p:cNvSpPr>
              <a:spLocks noChangeArrowheads="1"/>
            </p:cNvSpPr>
            <p:nvPr/>
          </p:nvSpPr>
          <p:spPr bwMode="auto">
            <a:xfrm>
              <a:off x="3665892" y="1640417"/>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3" name="Picture 52" descr="A black and white sign&#10;&#10;Description automatically generated with low confidence">
              <a:extLst>
                <a:ext uri="{FF2B5EF4-FFF2-40B4-BE49-F238E27FC236}">
                  <a16:creationId xmlns:a16="http://schemas.microsoft.com/office/drawing/2014/main" id="{2D015DE8-2C3A-9DFC-DB25-CD5158901C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866"/>
            <a:stretch/>
          </p:blipFill>
          <p:spPr>
            <a:xfrm>
              <a:off x="3734429" y="1682799"/>
              <a:ext cx="1394205" cy="324000"/>
            </a:xfrm>
            <a:prstGeom prst="rect">
              <a:avLst/>
            </a:prstGeom>
          </p:spPr>
        </p:pic>
      </p:grpSp>
      <p:pic>
        <p:nvPicPr>
          <p:cNvPr id="57" name="Graphic 56" descr="Tools outline">
            <a:extLst>
              <a:ext uri="{FF2B5EF4-FFF2-40B4-BE49-F238E27FC236}">
                <a16:creationId xmlns:a16="http://schemas.microsoft.com/office/drawing/2014/main" id="{748DD6C0-2F2A-5764-5B92-0A8710E97C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22504" y="680991"/>
            <a:ext cx="781037" cy="781037"/>
          </a:xfrm>
          <a:prstGeom prst="rect">
            <a:avLst/>
          </a:prstGeom>
        </p:spPr>
      </p:pic>
      <p:grpSp>
        <p:nvGrpSpPr>
          <p:cNvPr id="75" name="Group 74">
            <a:extLst>
              <a:ext uri="{FF2B5EF4-FFF2-40B4-BE49-F238E27FC236}">
                <a16:creationId xmlns:a16="http://schemas.microsoft.com/office/drawing/2014/main" id="{D2C388D4-DEA6-BD12-71A9-B6F06756FB38}"/>
              </a:ext>
            </a:extLst>
          </p:cNvPr>
          <p:cNvGrpSpPr/>
          <p:nvPr/>
        </p:nvGrpSpPr>
        <p:grpSpPr>
          <a:xfrm>
            <a:off x="5789932" y="1582237"/>
            <a:ext cx="1518662" cy="413810"/>
            <a:chOff x="5781981" y="1629943"/>
            <a:chExt cx="1518662" cy="413810"/>
          </a:xfrm>
        </p:grpSpPr>
        <p:sp>
          <p:nvSpPr>
            <p:cNvPr id="58" name="Freeform 2">
              <a:extLst>
                <a:ext uri="{FF2B5EF4-FFF2-40B4-BE49-F238E27FC236}">
                  <a16:creationId xmlns:a16="http://schemas.microsoft.com/office/drawing/2014/main" id="{8257E86B-D5FF-4072-9F1D-39AA1167E72E}"/>
                </a:ext>
              </a:extLst>
            </p:cNvPr>
            <p:cNvSpPr>
              <a:spLocks noChangeArrowheads="1"/>
            </p:cNvSpPr>
            <p:nvPr/>
          </p:nvSpPr>
          <p:spPr bwMode="auto">
            <a:xfrm>
              <a:off x="5781981" y="1629943"/>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9" name="Picture 58" descr="A black and white sign&#10;&#10;Description automatically generated with low confidence">
              <a:extLst>
                <a:ext uri="{FF2B5EF4-FFF2-40B4-BE49-F238E27FC236}">
                  <a16:creationId xmlns:a16="http://schemas.microsoft.com/office/drawing/2014/main" id="{CE6A700D-A9C3-798A-C19F-E1FFC650C01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93735" y="1693273"/>
              <a:ext cx="1174388" cy="324000"/>
            </a:xfrm>
            <a:prstGeom prst="rect">
              <a:avLst/>
            </a:prstGeom>
          </p:spPr>
        </p:pic>
      </p:grpSp>
      <p:pic>
        <p:nvPicPr>
          <p:cNvPr id="19" name="Picture 18" descr="A picture containing text, scissors&#10;&#10;Description automatically generated">
            <a:extLst>
              <a:ext uri="{FF2B5EF4-FFF2-40B4-BE49-F238E27FC236}">
                <a16:creationId xmlns:a16="http://schemas.microsoft.com/office/drawing/2014/main" id="{10C326F0-9FAA-B44E-8D0C-5C3B91CD65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039" b="13685"/>
          <a:stretch/>
        </p:blipFill>
        <p:spPr>
          <a:xfrm>
            <a:off x="2010563" y="604402"/>
            <a:ext cx="825261" cy="844071"/>
          </a:xfrm>
          <a:prstGeom prst="rect">
            <a:avLst/>
          </a:prstGeom>
        </p:spPr>
      </p:pic>
      <p:grpSp>
        <p:nvGrpSpPr>
          <p:cNvPr id="21" name="Group 20">
            <a:extLst>
              <a:ext uri="{FF2B5EF4-FFF2-40B4-BE49-F238E27FC236}">
                <a16:creationId xmlns:a16="http://schemas.microsoft.com/office/drawing/2014/main" id="{66D83F10-46E7-6327-81B8-544A4D79C6F1}"/>
              </a:ext>
            </a:extLst>
          </p:cNvPr>
          <p:cNvGrpSpPr/>
          <p:nvPr/>
        </p:nvGrpSpPr>
        <p:grpSpPr>
          <a:xfrm>
            <a:off x="4031997" y="637487"/>
            <a:ext cx="864000" cy="864000"/>
            <a:chOff x="4031997" y="637487"/>
            <a:chExt cx="864000" cy="864000"/>
          </a:xfrm>
        </p:grpSpPr>
        <p:pic>
          <p:nvPicPr>
            <p:cNvPr id="22" name="Graphic 21" descr="Magnifying glass outline">
              <a:extLst>
                <a:ext uri="{FF2B5EF4-FFF2-40B4-BE49-F238E27FC236}">
                  <a16:creationId xmlns:a16="http://schemas.microsoft.com/office/drawing/2014/main" id="{B064FA62-CF26-8BFB-20C8-B15EEBF16E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31997" y="637487"/>
              <a:ext cx="864000" cy="864000"/>
            </a:xfrm>
            <a:prstGeom prst="rect">
              <a:avLst/>
            </a:prstGeom>
          </p:spPr>
        </p:pic>
        <p:pic>
          <p:nvPicPr>
            <p:cNvPr id="23" name="Picture 22" descr="A picture containing text, scissors&#10;&#10;Description automatically generated">
              <a:extLst>
                <a:ext uri="{FF2B5EF4-FFF2-40B4-BE49-F238E27FC236}">
                  <a16:creationId xmlns:a16="http://schemas.microsoft.com/office/drawing/2014/main" id="{DDE5DB8C-EACE-1834-FADD-3C118EC4B5A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039" b="13685"/>
            <a:stretch/>
          </p:blipFill>
          <p:spPr>
            <a:xfrm>
              <a:off x="4197319" y="810029"/>
              <a:ext cx="329384" cy="336892"/>
            </a:xfrm>
            <a:prstGeom prst="rect">
              <a:avLst/>
            </a:prstGeom>
          </p:spPr>
        </p:pic>
      </p:grpSp>
    </p:spTree>
    <p:extLst>
      <p:ext uri="{BB962C8B-B14F-4D97-AF65-F5344CB8AC3E}">
        <p14:creationId xmlns:p14="http://schemas.microsoft.com/office/powerpoint/2010/main" val="741215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68">
            <a:extLst>
              <a:ext uri="{FF2B5EF4-FFF2-40B4-BE49-F238E27FC236}">
                <a16:creationId xmlns:a16="http://schemas.microsoft.com/office/drawing/2014/main" id="{1CD3D037-FB33-B195-1317-9C91114BD864}"/>
              </a:ext>
            </a:extLst>
          </p:cNvPr>
          <p:cNvSpPr>
            <a:spLocks noChangeArrowheads="1"/>
          </p:cNvSpPr>
          <p:nvPr/>
        </p:nvSpPr>
        <p:spPr bwMode="auto">
          <a:xfrm>
            <a:off x="1391318" y="2365759"/>
            <a:ext cx="2282525" cy="1997516"/>
          </a:xfrm>
          <a:custGeom>
            <a:avLst/>
            <a:gdLst>
              <a:gd name="T0" fmla="*/ 3723 w 4130"/>
              <a:gd name="T1" fmla="*/ 1401 h 3616"/>
              <a:gd name="T2" fmla="*/ 3723 w 4130"/>
              <a:gd name="T3" fmla="*/ 1401 h 3616"/>
              <a:gd name="T4" fmla="*/ 3723 w 4130"/>
              <a:gd name="T5" fmla="*/ 0 h 3616"/>
              <a:gd name="T6" fmla="*/ 2268 w 4130"/>
              <a:gd name="T7" fmla="*/ 0 h 3616"/>
              <a:gd name="T8" fmla="*/ 1861 w 4130"/>
              <a:gd name="T9" fmla="*/ 398 h 3616"/>
              <a:gd name="T10" fmla="*/ 1455 w 4130"/>
              <a:gd name="T11" fmla="*/ 0 h 3616"/>
              <a:gd name="T12" fmla="*/ 0 w 4130"/>
              <a:gd name="T13" fmla="*/ 0 h 3616"/>
              <a:gd name="T14" fmla="*/ 0 w 4130"/>
              <a:gd name="T15" fmla="*/ 3072 h 3616"/>
              <a:gd name="T16" fmla="*/ 551 w 4130"/>
              <a:gd name="T17" fmla="*/ 3615 h 3616"/>
              <a:gd name="T18" fmla="*/ 3723 w 4130"/>
              <a:gd name="T19" fmla="*/ 3615 h 3616"/>
              <a:gd name="T20" fmla="*/ 3723 w 4130"/>
              <a:gd name="T21" fmla="*/ 2214 h 3616"/>
              <a:gd name="T22" fmla="*/ 4129 w 4130"/>
              <a:gd name="T23" fmla="*/ 1807 h 3616"/>
              <a:gd name="T24" fmla="*/ 3723 w 4130"/>
              <a:gd name="T25" fmla="*/ 1401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0" h="3616">
                <a:moveTo>
                  <a:pt x="3723" y="1401"/>
                </a:moveTo>
                <a:lnTo>
                  <a:pt x="3723" y="1401"/>
                </a:lnTo>
                <a:cubicBezTo>
                  <a:pt x="3723" y="0"/>
                  <a:pt x="3723" y="0"/>
                  <a:pt x="3723" y="0"/>
                </a:cubicBezTo>
                <a:cubicBezTo>
                  <a:pt x="2268" y="0"/>
                  <a:pt x="2268" y="0"/>
                  <a:pt x="2268" y="0"/>
                </a:cubicBezTo>
                <a:cubicBezTo>
                  <a:pt x="2268" y="217"/>
                  <a:pt x="2087" y="398"/>
                  <a:pt x="1861" y="398"/>
                </a:cubicBezTo>
                <a:cubicBezTo>
                  <a:pt x="1635" y="398"/>
                  <a:pt x="1455" y="217"/>
                  <a:pt x="1455" y="0"/>
                </a:cubicBezTo>
                <a:cubicBezTo>
                  <a:pt x="0" y="0"/>
                  <a:pt x="0" y="0"/>
                  <a:pt x="0" y="0"/>
                </a:cubicBezTo>
                <a:cubicBezTo>
                  <a:pt x="0" y="3072"/>
                  <a:pt x="0" y="3072"/>
                  <a:pt x="0" y="3072"/>
                </a:cubicBezTo>
                <a:cubicBezTo>
                  <a:pt x="0" y="3371"/>
                  <a:pt x="244" y="3615"/>
                  <a:pt x="551" y="3615"/>
                </a:cubicBezTo>
                <a:cubicBezTo>
                  <a:pt x="3723" y="3615"/>
                  <a:pt x="3723" y="3615"/>
                  <a:pt x="3723" y="3615"/>
                </a:cubicBezTo>
                <a:cubicBezTo>
                  <a:pt x="3723" y="2214"/>
                  <a:pt x="3723" y="2214"/>
                  <a:pt x="3723" y="2214"/>
                </a:cubicBezTo>
                <a:cubicBezTo>
                  <a:pt x="3948" y="2214"/>
                  <a:pt x="4129" y="2033"/>
                  <a:pt x="4129" y="1807"/>
                </a:cubicBezTo>
                <a:cubicBezTo>
                  <a:pt x="4129" y="1582"/>
                  <a:pt x="3948" y="1401"/>
                  <a:pt x="3723" y="1401"/>
                </a:cubicBezTo>
              </a:path>
            </a:pathLst>
          </a:custGeom>
          <a:solidFill>
            <a:srgbClr val="FEBE10"/>
          </a:solidFill>
          <a:ln w="9525" cap="flat">
            <a:solidFill>
              <a:schemeClr val="bg1"/>
            </a:solidFill>
            <a:bevel/>
            <a:headEnd/>
            <a:tailEnd/>
          </a:ln>
          <a:effectLst/>
        </p:spPr>
        <p:txBody>
          <a:bodyPr wrap="none" anchor="ctr"/>
          <a:lstStyle/>
          <a:p>
            <a:endParaRPr lang="es-MX" sz="1000"/>
          </a:p>
        </p:txBody>
      </p:sp>
      <p:grpSp>
        <p:nvGrpSpPr>
          <p:cNvPr id="77" name="Group 76">
            <a:extLst>
              <a:ext uri="{FF2B5EF4-FFF2-40B4-BE49-F238E27FC236}">
                <a16:creationId xmlns:a16="http://schemas.microsoft.com/office/drawing/2014/main" id="{749BA6CF-5588-36FC-0C8F-05716610A4AA}"/>
              </a:ext>
            </a:extLst>
          </p:cNvPr>
          <p:cNvGrpSpPr/>
          <p:nvPr/>
        </p:nvGrpSpPr>
        <p:grpSpPr>
          <a:xfrm>
            <a:off x="1640608" y="3590472"/>
            <a:ext cx="1518662" cy="413810"/>
            <a:chOff x="3739753" y="3654080"/>
            <a:chExt cx="1518662" cy="413810"/>
          </a:xfrm>
        </p:grpSpPr>
        <p:sp>
          <p:nvSpPr>
            <p:cNvPr id="62" name="Freeform 2">
              <a:extLst>
                <a:ext uri="{FF2B5EF4-FFF2-40B4-BE49-F238E27FC236}">
                  <a16:creationId xmlns:a16="http://schemas.microsoft.com/office/drawing/2014/main" id="{AF6FB781-7B7B-C24B-A067-ED5DCF8FD4C9}"/>
                </a:ext>
              </a:extLst>
            </p:cNvPr>
            <p:cNvSpPr>
              <a:spLocks noChangeArrowheads="1"/>
            </p:cNvSpPr>
            <p:nvPr/>
          </p:nvSpPr>
          <p:spPr bwMode="auto">
            <a:xfrm>
              <a:off x="3739753" y="3654080"/>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65" name="Picture 64" descr="A black and white sign&#10;&#10;Description automatically generated with medium confidence">
              <a:extLst>
                <a:ext uri="{FF2B5EF4-FFF2-40B4-BE49-F238E27FC236}">
                  <a16:creationId xmlns:a16="http://schemas.microsoft.com/office/drawing/2014/main" id="{A2C3FEB5-5B75-EB98-70A3-FC65351944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2360" y="3724348"/>
              <a:ext cx="1129337" cy="324000"/>
            </a:xfrm>
            <a:prstGeom prst="rect">
              <a:avLst/>
            </a:prstGeom>
          </p:spPr>
        </p:pic>
      </p:grpSp>
      <p:pic>
        <p:nvPicPr>
          <p:cNvPr id="68" name="Graphic 67" descr="DNA outline">
            <a:extLst>
              <a:ext uri="{FF2B5EF4-FFF2-40B4-BE49-F238E27FC236}">
                <a16:creationId xmlns:a16="http://schemas.microsoft.com/office/drawing/2014/main" id="{2C60C127-21E6-C619-544F-68EAC2BA4F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45039" y="2729815"/>
            <a:ext cx="684000" cy="684000"/>
          </a:xfrm>
          <a:prstGeom prst="rect">
            <a:avLst/>
          </a:prstGeom>
        </p:spPr>
      </p:pic>
      <p:sp>
        <p:nvSpPr>
          <p:cNvPr id="8" name="Freeform 164">
            <a:extLst>
              <a:ext uri="{FF2B5EF4-FFF2-40B4-BE49-F238E27FC236}">
                <a16:creationId xmlns:a16="http://schemas.microsoft.com/office/drawing/2014/main" id="{2BC44115-C20C-F1D8-789E-F6238A3329E1}"/>
              </a:ext>
            </a:extLst>
          </p:cNvPr>
          <p:cNvSpPr>
            <a:spLocks noChangeArrowheads="1"/>
          </p:cNvSpPr>
          <p:nvPr/>
        </p:nvSpPr>
        <p:spPr bwMode="auto">
          <a:xfrm>
            <a:off x="1391318" y="365807"/>
            <a:ext cx="2055978" cy="2221627"/>
          </a:xfrm>
          <a:custGeom>
            <a:avLst/>
            <a:gdLst>
              <a:gd name="T0" fmla="*/ 3723 w 3724"/>
              <a:gd name="T1" fmla="*/ 1410 h 4021"/>
              <a:gd name="T2" fmla="*/ 3723 w 3724"/>
              <a:gd name="T3" fmla="*/ 1410 h 4021"/>
              <a:gd name="T4" fmla="*/ 3723 w 3724"/>
              <a:gd name="T5" fmla="*/ 1410 h 4021"/>
              <a:gd name="T6" fmla="*/ 3723 w 3724"/>
              <a:gd name="T7" fmla="*/ 0 h 4021"/>
              <a:gd name="T8" fmla="*/ 2927 w 3724"/>
              <a:gd name="T9" fmla="*/ 0 h 4021"/>
              <a:gd name="T10" fmla="*/ 2927 w 3724"/>
              <a:gd name="T11" fmla="*/ 0 h 4021"/>
              <a:gd name="T12" fmla="*/ 578 w 3724"/>
              <a:gd name="T13" fmla="*/ 9 h 4021"/>
              <a:gd name="T14" fmla="*/ 0 w 3724"/>
              <a:gd name="T15" fmla="*/ 588 h 4021"/>
              <a:gd name="T16" fmla="*/ 0 w 3724"/>
              <a:gd name="T17" fmla="*/ 1401 h 4021"/>
              <a:gd name="T18" fmla="*/ 0 w 3724"/>
              <a:gd name="T19" fmla="*/ 3071 h 4021"/>
              <a:gd name="T20" fmla="*/ 0 w 3724"/>
              <a:gd name="T21" fmla="*/ 3622 h 4021"/>
              <a:gd name="T22" fmla="*/ 1455 w 3724"/>
              <a:gd name="T23" fmla="*/ 3622 h 4021"/>
              <a:gd name="T24" fmla="*/ 1861 w 3724"/>
              <a:gd name="T25" fmla="*/ 4020 h 4021"/>
              <a:gd name="T26" fmla="*/ 2268 w 3724"/>
              <a:gd name="T27" fmla="*/ 3622 h 4021"/>
              <a:gd name="T28" fmla="*/ 3723 w 3724"/>
              <a:gd name="T29" fmla="*/ 3622 h 4021"/>
              <a:gd name="T30" fmla="*/ 3723 w 3724"/>
              <a:gd name="T31" fmla="*/ 2213 h 4021"/>
              <a:gd name="T32" fmla="*/ 3723 w 3724"/>
              <a:gd name="T33" fmla="*/ 2213 h 4021"/>
              <a:gd name="T34" fmla="*/ 3316 w 3724"/>
              <a:gd name="T35" fmla="*/ 1806 h 4021"/>
              <a:gd name="T36" fmla="*/ 3723 w 3724"/>
              <a:gd name="T37" fmla="*/ 141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4" h="4021">
                <a:moveTo>
                  <a:pt x="3723" y="1410"/>
                </a:moveTo>
                <a:lnTo>
                  <a:pt x="3723" y="1410"/>
                </a:lnTo>
                <a:lnTo>
                  <a:pt x="3723" y="1410"/>
                </a:lnTo>
                <a:cubicBezTo>
                  <a:pt x="3723" y="0"/>
                  <a:pt x="3723" y="0"/>
                  <a:pt x="3723" y="0"/>
                </a:cubicBezTo>
                <a:cubicBezTo>
                  <a:pt x="2927" y="0"/>
                  <a:pt x="2927" y="0"/>
                  <a:pt x="2927" y="0"/>
                </a:cubicBezTo>
                <a:lnTo>
                  <a:pt x="2927" y="0"/>
                </a:lnTo>
                <a:cubicBezTo>
                  <a:pt x="578" y="9"/>
                  <a:pt x="578" y="9"/>
                  <a:pt x="578" y="9"/>
                </a:cubicBezTo>
                <a:cubicBezTo>
                  <a:pt x="262" y="9"/>
                  <a:pt x="0" y="271"/>
                  <a:pt x="0" y="588"/>
                </a:cubicBezTo>
                <a:cubicBezTo>
                  <a:pt x="0" y="1401"/>
                  <a:pt x="0" y="1401"/>
                  <a:pt x="0" y="1401"/>
                </a:cubicBezTo>
                <a:cubicBezTo>
                  <a:pt x="0" y="3071"/>
                  <a:pt x="0" y="3071"/>
                  <a:pt x="0" y="3071"/>
                </a:cubicBezTo>
                <a:cubicBezTo>
                  <a:pt x="0" y="3622"/>
                  <a:pt x="0" y="3622"/>
                  <a:pt x="0" y="3622"/>
                </a:cubicBezTo>
                <a:cubicBezTo>
                  <a:pt x="1455" y="3622"/>
                  <a:pt x="1455" y="3622"/>
                  <a:pt x="1455" y="3622"/>
                </a:cubicBezTo>
                <a:cubicBezTo>
                  <a:pt x="1455" y="3839"/>
                  <a:pt x="1635" y="4020"/>
                  <a:pt x="1861" y="4020"/>
                </a:cubicBezTo>
                <a:cubicBezTo>
                  <a:pt x="2087" y="4020"/>
                  <a:pt x="2268" y="3839"/>
                  <a:pt x="2268" y="3622"/>
                </a:cubicBezTo>
                <a:cubicBezTo>
                  <a:pt x="3723" y="3622"/>
                  <a:pt x="3723" y="3622"/>
                  <a:pt x="3723" y="3622"/>
                </a:cubicBezTo>
                <a:cubicBezTo>
                  <a:pt x="3723" y="2213"/>
                  <a:pt x="3723" y="2213"/>
                  <a:pt x="3723" y="2213"/>
                </a:cubicBezTo>
                <a:lnTo>
                  <a:pt x="3723" y="2213"/>
                </a:lnTo>
                <a:cubicBezTo>
                  <a:pt x="3497" y="2213"/>
                  <a:pt x="3316" y="2032"/>
                  <a:pt x="3316" y="1806"/>
                </a:cubicBezTo>
                <a:cubicBezTo>
                  <a:pt x="3316" y="1590"/>
                  <a:pt x="3497" y="1410"/>
                  <a:pt x="3723" y="1410"/>
                </a:cubicBezTo>
              </a:path>
            </a:pathLst>
          </a:custGeom>
          <a:solidFill>
            <a:srgbClr val="383E5B"/>
          </a:solidFill>
          <a:ln w="9525" cap="flat">
            <a:solidFill>
              <a:schemeClr val="bg1"/>
            </a:solidFill>
            <a:bevel/>
            <a:headEnd/>
            <a:tailEnd/>
          </a:ln>
          <a:effectLst/>
        </p:spPr>
        <p:txBody>
          <a:bodyPr wrap="none" anchor="ctr"/>
          <a:lstStyle/>
          <a:p>
            <a:endParaRPr lang="es-MX" sz="1000"/>
          </a:p>
        </p:txBody>
      </p:sp>
      <p:sp>
        <p:nvSpPr>
          <p:cNvPr id="10" name="Freeform 166">
            <a:extLst>
              <a:ext uri="{FF2B5EF4-FFF2-40B4-BE49-F238E27FC236}">
                <a16:creationId xmlns:a16="http://schemas.microsoft.com/office/drawing/2014/main" id="{4071BE81-5702-D3A2-832A-5928FFB563CD}"/>
              </a:ext>
            </a:extLst>
          </p:cNvPr>
          <p:cNvSpPr>
            <a:spLocks noChangeArrowheads="1"/>
          </p:cNvSpPr>
          <p:nvPr/>
        </p:nvSpPr>
        <p:spPr bwMode="auto">
          <a:xfrm>
            <a:off x="5503275" y="365807"/>
            <a:ext cx="2055978" cy="2221627"/>
          </a:xfrm>
          <a:custGeom>
            <a:avLst/>
            <a:gdLst>
              <a:gd name="T0" fmla="*/ 3217 w 3724"/>
              <a:gd name="T1" fmla="*/ 0 h 4021"/>
              <a:gd name="T2" fmla="*/ 3217 w 3724"/>
              <a:gd name="T3" fmla="*/ 0 h 4021"/>
              <a:gd name="T4" fmla="*/ 0 w 3724"/>
              <a:gd name="T5" fmla="*/ 0 h 4021"/>
              <a:gd name="T6" fmla="*/ 0 w 3724"/>
              <a:gd name="T7" fmla="*/ 1410 h 4021"/>
              <a:gd name="T8" fmla="*/ 407 w 3724"/>
              <a:gd name="T9" fmla="*/ 1806 h 4021"/>
              <a:gd name="T10" fmla="*/ 0 w 3724"/>
              <a:gd name="T11" fmla="*/ 2213 h 4021"/>
              <a:gd name="T12" fmla="*/ 0 w 3724"/>
              <a:gd name="T13" fmla="*/ 3622 h 4021"/>
              <a:gd name="T14" fmla="*/ 1455 w 3724"/>
              <a:gd name="T15" fmla="*/ 3622 h 4021"/>
              <a:gd name="T16" fmla="*/ 1862 w 3724"/>
              <a:gd name="T17" fmla="*/ 4020 h 4021"/>
              <a:gd name="T18" fmla="*/ 2268 w 3724"/>
              <a:gd name="T19" fmla="*/ 3622 h 4021"/>
              <a:gd name="T20" fmla="*/ 3723 w 3724"/>
              <a:gd name="T21" fmla="*/ 3622 h 4021"/>
              <a:gd name="T22" fmla="*/ 3723 w 3724"/>
              <a:gd name="T23" fmla="*/ 3071 h 4021"/>
              <a:gd name="T24" fmla="*/ 3723 w 3724"/>
              <a:gd name="T25" fmla="*/ 1401 h 4021"/>
              <a:gd name="T26" fmla="*/ 3723 w 3724"/>
              <a:gd name="T27" fmla="*/ 543 h 4021"/>
              <a:gd name="T28" fmla="*/ 3217 w 3724"/>
              <a:gd name="T29" fmla="*/ 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4" h="4021">
                <a:moveTo>
                  <a:pt x="3217" y="0"/>
                </a:moveTo>
                <a:lnTo>
                  <a:pt x="3217" y="0"/>
                </a:lnTo>
                <a:cubicBezTo>
                  <a:pt x="0" y="0"/>
                  <a:pt x="0" y="0"/>
                  <a:pt x="0" y="0"/>
                </a:cubicBezTo>
                <a:cubicBezTo>
                  <a:pt x="0" y="1410"/>
                  <a:pt x="0" y="1410"/>
                  <a:pt x="0" y="1410"/>
                </a:cubicBezTo>
                <a:cubicBezTo>
                  <a:pt x="226" y="1410"/>
                  <a:pt x="407" y="1590"/>
                  <a:pt x="407" y="1806"/>
                </a:cubicBezTo>
                <a:cubicBezTo>
                  <a:pt x="407" y="2032"/>
                  <a:pt x="226" y="2213"/>
                  <a:pt x="0" y="2213"/>
                </a:cubicBezTo>
                <a:cubicBezTo>
                  <a:pt x="0" y="3622"/>
                  <a:pt x="0" y="3622"/>
                  <a:pt x="0" y="3622"/>
                </a:cubicBezTo>
                <a:cubicBezTo>
                  <a:pt x="1455" y="3622"/>
                  <a:pt x="1455" y="3622"/>
                  <a:pt x="1455" y="3622"/>
                </a:cubicBezTo>
                <a:cubicBezTo>
                  <a:pt x="1455" y="3839"/>
                  <a:pt x="1636" y="4020"/>
                  <a:pt x="1862" y="4020"/>
                </a:cubicBezTo>
                <a:cubicBezTo>
                  <a:pt x="2087" y="4020"/>
                  <a:pt x="2268" y="3839"/>
                  <a:pt x="2268" y="3622"/>
                </a:cubicBezTo>
                <a:cubicBezTo>
                  <a:pt x="3723" y="3622"/>
                  <a:pt x="3723" y="3622"/>
                  <a:pt x="3723" y="3622"/>
                </a:cubicBezTo>
                <a:cubicBezTo>
                  <a:pt x="3723" y="3071"/>
                  <a:pt x="3723" y="3071"/>
                  <a:pt x="3723" y="3071"/>
                </a:cubicBezTo>
                <a:cubicBezTo>
                  <a:pt x="3723" y="1401"/>
                  <a:pt x="3723" y="1401"/>
                  <a:pt x="3723" y="1401"/>
                </a:cubicBezTo>
                <a:cubicBezTo>
                  <a:pt x="3723" y="543"/>
                  <a:pt x="3723" y="543"/>
                  <a:pt x="3723" y="543"/>
                </a:cubicBezTo>
                <a:cubicBezTo>
                  <a:pt x="3723" y="262"/>
                  <a:pt x="3497" y="28"/>
                  <a:pt x="3217" y="0"/>
                </a:cubicBezTo>
              </a:path>
            </a:pathLst>
          </a:custGeom>
          <a:solidFill>
            <a:srgbClr val="7CC7BA"/>
          </a:solidFill>
          <a:ln w="9525" cap="flat">
            <a:solidFill>
              <a:schemeClr val="bg1"/>
            </a:solidFill>
            <a:bevel/>
            <a:headEnd/>
            <a:tailEnd/>
          </a:ln>
          <a:effectLst/>
        </p:spPr>
        <p:txBody>
          <a:bodyPr wrap="none" anchor="ctr"/>
          <a:lstStyle/>
          <a:p>
            <a:endParaRPr lang="es-MX" sz="1000"/>
          </a:p>
        </p:txBody>
      </p:sp>
      <p:sp>
        <p:nvSpPr>
          <p:cNvPr id="13" name="Freeform 169">
            <a:extLst>
              <a:ext uri="{FF2B5EF4-FFF2-40B4-BE49-F238E27FC236}">
                <a16:creationId xmlns:a16="http://schemas.microsoft.com/office/drawing/2014/main" id="{B1B6C335-346C-5DD0-F332-3D78051B8F2A}"/>
              </a:ext>
            </a:extLst>
          </p:cNvPr>
          <p:cNvSpPr>
            <a:spLocks noChangeArrowheads="1"/>
          </p:cNvSpPr>
          <p:nvPr/>
        </p:nvSpPr>
        <p:spPr bwMode="auto">
          <a:xfrm>
            <a:off x="3223185" y="365807"/>
            <a:ext cx="2506637" cy="2002387"/>
          </a:xfrm>
          <a:custGeom>
            <a:avLst/>
            <a:gdLst>
              <a:gd name="T0" fmla="*/ 4128 w 4536"/>
              <a:gd name="T1" fmla="*/ 1410 h 3623"/>
              <a:gd name="T2" fmla="*/ 4128 w 4536"/>
              <a:gd name="T3" fmla="*/ 1410 h 3623"/>
              <a:gd name="T4" fmla="*/ 4128 w 4536"/>
              <a:gd name="T5" fmla="*/ 0 h 3623"/>
              <a:gd name="T6" fmla="*/ 461 w 4536"/>
              <a:gd name="T7" fmla="*/ 0 h 3623"/>
              <a:gd name="T8" fmla="*/ 407 w 4536"/>
              <a:gd name="T9" fmla="*/ 0 h 3623"/>
              <a:gd name="T10" fmla="*/ 407 w 4536"/>
              <a:gd name="T11" fmla="*/ 1410 h 3623"/>
              <a:gd name="T12" fmla="*/ 407 w 4536"/>
              <a:gd name="T13" fmla="*/ 1410 h 3623"/>
              <a:gd name="T14" fmla="*/ 0 w 4536"/>
              <a:gd name="T15" fmla="*/ 1806 h 3623"/>
              <a:gd name="T16" fmla="*/ 407 w 4536"/>
              <a:gd name="T17" fmla="*/ 2213 h 3623"/>
              <a:gd name="T18" fmla="*/ 407 w 4536"/>
              <a:gd name="T19" fmla="*/ 2213 h 3623"/>
              <a:gd name="T20" fmla="*/ 407 w 4536"/>
              <a:gd name="T21" fmla="*/ 3622 h 3623"/>
              <a:gd name="T22" fmla="*/ 1861 w 4536"/>
              <a:gd name="T23" fmla="*/ 3622 h 3623"/>
              <a:gd name="T24" fmla="*/ 2268 w 4536"/>
              <a:gd name="T25" fmla="*/ 3216 h 3623"/>
              <a:gd name="T26" fmla="*/ 2673 w 4536"/>
              <a:gd name="T27" fmla="*/ 3622 h 3623"/>
              <a:gd name="T28" fmla="*/ 4128 w 4536"/>
              <a:gd name="T29" fmla="*/ 3622 h 3623"/>
              <a:gd name="T30" fmla="*/ 4128 w 4536"/>
              <a:gd name="T31" fmla="*/ 2213 h 3623"/>
              <a:gd name="T32" fmla="*/ 4535 w 4536"/>
              <a:gd name="T33" fmla="*/ 1806 h 3623"/>
              <a:gd name="T34" fmla="*/ 4128 w 4536"/>
              <a:gd name="T35" fmla="*/ 1410 h 3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6" h="3623">
                <a:moveTo>
                  <a:pt x="4128" y="1410"/>
                </a:moveTo>
                <a:lnTo>
                  <a:pt x="4128" y="1410"/>
                </a:lnTo>
                <a:cubicBezTo>
                  <a:pt x="4128" y="0"/>
                  <a:pt x="4128" y="0"/>
                  <a:pt x="4128" y="0"/>
                </a:cubicBezTo>
                <a:cubicBezTo>
                  <a:pt x="461" y="0"/>
                  <a:pt x="461" y="0"/>
                  <a:pt x="461" y="0"/>
                </a:cubicBezTo>
                <a:cubicBezTo>
                  <a:pt x="407" y="0"/>
                  <a:pt x="407" y="0"/>
                  <a:pt x="407" y="0"/>
                </a:cubicBezTo>
                <a:cubicBezTo>
                  <a:pt x="407" y="1410"/>
                  <a:pt x="407" y="1410"/>
                  <a:pt x="407" y="1410"/>
                </a:cubicBezTo>
                <a:lnTo>
                  <a:pt x="407" y="1410"/>
                </a:lnTo>
                <a:cubicBezTo>
                  <a:pt x="181" y="1410"/>
                  <a:pt x="0" y="1590"/>
                  <a:pt x="0" y="1806"/>
                </a:cubicBezTo>
                <a:cubicBezTo>
                  <a:pt x="0" y="2032"/>
                  <a:pt x="181" y="2213"/>
                  <a:pt x="407" y="2213"/>
                </a:cubicBezTo>
                <a:lnTo>
                  <a:pt x="407" y="2213"/>
                </a:lnTo>
                <a:cubicBezTo>
                  <a:pt x="407" y="3622"/>
                  <a:pt x="407" y="3622"/>
                  <a:pt x="407" y="3622"/>
                </a:cubicBezTo>
                <a:cubicBezTo>
                  <a:pt x="1861" y="3622"/>
                  <a:pt x="1861" y="3622"/>
                  <a:pt x="1861" y="3622"/>
                </a:cubicBezTo>
                <a:cubicBezTo>
                  <a:pt x="1861" y="3397"/>
                  <a:pt x="2042" y="3216"/>
                  <a:pt x="2268" y="3216"/>
                </a:cubicBezTo>
                <a:cubicBezTo>
                  <a:pt x="2493" y="3216"/>
                  <a:pt x="2673" y="3397"/>
                  <a:pt x="2673" y="3622"/>
                </a:cubicBezTo>
                <a:cubicBezTo>
                  <a:pt x="4128" y="3622"/>
                  <a:pt x="4128" y="3622"/>
                  <a:pt x="4128" y="3622"/>
                </a:cubicBezTo>
                <a:cubicBezTo>
                  <a:pt x="4128" y="2213"/>
                  <a:pt x="4128" y="2213"/>
                  <a:pt x="4128" y="2213"/>
                </a:cubicBezTo>
                <a:cubicBezTo>
                  <a:pt x="4354" y="2213"/>
                  <a:pt x="4535" y="2032"/>
                  <a:pt x="4535" y="1806"/>
                </a:cubicBezTo>
                <a:cubicBezTo>
                  <a:pt x="4535" y="1590"/>
                  <a:pt x="4354" y="1410"/>
                  <a:pt x="4128" y="1410"/>
                </a:cubicBezTo>
              </a:path>
            </a:pathLst>
          </a:custGeom>
          <a:solidFill>
            <a:srgbClr val="ED7D31"/>
          </a:solidFill>
          <a:ln w="9525" cap="flat">
            <a:solidFill>
              <a:schemeClr val="bg1"/>
            </a:solidFill>
            <a:bevel/>
            <a:headEnd/>
            <a:tailEnd/>
          </a:ln>
          <a:effectLst/>
        </p:spPr>
        <p:txBody>
          <a:bodyPr wrap="none" anchor="ctr"/>
          <a:lstStyle/>
          <a:p>
            <a:endParaRPr lang="es-MX" sz="1000"/>
          </a:p>
        </p:txBody>
      </p:sp>
      <p:grpSp>
        <p:nvGrpSpPr>
          <p:cNvPr id="47" name="Group 46">
            <a:extLst>
              <a:ext uri="{FF2B5EF4-FFF2-40B4-BE49-F238E27FC236}">
                <a16:creationId xmlns:a16="http://schemas.microsoft.com/office/drawing/2014/main" id="{01A96CAF-D4F6-55EB-79DA-423A94FDD454}"/>
              </a:ext>
            </a:extLst>
          </p:cNvPr>
          <p:cNvGrpSpPr/>
          <p:nvPr/>
        </p:nvGrpSpPr>
        <p:grpSpPr>
          <a:xfrm>
            <a:off x="1644413" y="1599200"/>
            <a:ext cx="1518662" cy="413810"/>
            <a:chOff x="1723281" y="1491412"/>
            <a:chExt cx="1281308" cy="349135"/>
          </a:xfrm>
        </p:grpSpPr>
        <p:sp>
          <p:nvSpPr>
            <p:cNvPr id="42" name="Freeform 2">
              <a:extLst>
                <a:ext uri="{FF2B5EF4-FFF2-40B4-BE49-F238E27FC236}">
                  <a16:creationId xmlns:a16="http://schemas.microsoft.com/office/drawing/2014/main" id="{B5305F3A-BED5-80C1-B305-14EDD682041C}"/>
                </a:ext>
              </a:extLst>
            </p:cNvPr>
            <p:cNvSpPr>
              <a:spLocks noChangeArrowheads="1"/>
            </p:cNvSpPr>
            <p:nvPr/>
          </p:nvSpPr>
          <p:spPr bwMode="auto">
            <a:xfrm>
              <a:off x="1723281" y="1491412"/>
              <a:ext cx="1281308" cy="349135"/>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43" name="Picture 42" descr="A white and black sign&#10;&#10;Description automatically generated with low confidence">
              <a:extLst>
                <a:ext uri="{FF2B5EF4-FFF2-40B4-BE49-F238E27FC236}">
                  <a16:creationId xmlns:a16="http://schemas.microsoft.com/office/drawing/2014/main" id="{B5E06DD4-F0AE-E24A-58A2-F819445E23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2248" y="1555237"/>
              <a:ext cx="1179752" cy="236549"/>
            </a:xfrm>
            <a:prstGeom prst="rect">
              <a:avLst/>
            </a:prstGeom>
          </p:spPr>
        </p:pic>
      </p:grpSp>
      <p:grpSp>
        <p:nvGrpSpPr>
          <p:cNvPr id="74" name="Group 73">
            <a:extLst>
              <a:ext uri="{FF2B5EF4-FFF2-40B4-BE49-F238E27FC236}">
                <a16:creationId xmlns:a16="http://schemas.microsoft.com/office/drawing/2014/main" id="{FCAE09CF-75A6-4EEA-5B76-6F4937585937}"/>
              </a:ext>
            </a:extLst>
          </p:cNvPr>
          <p:cNvGrpSpPr/>
          <p:nvPr/>
        </p:nvGrpSpPr>
        <p:grpSpPr>
          <a:xfrm>
            <a:off x="3705647" y="1592711"/>
            <a:ext cx="1518662" cy="413810"/>
            <a:chOff x="3665892" y="1640417"/>
            <a:chExt cx="1518662" cy="413810"/>
          </a:xfrm>
        </p:grpSpPr>
        <p:sp>
          <p:nvSpPr>
            <p:cNvPr id="55" name="Freeform 2">
              <a:extLst>
                <a:ext uri="{FF2B5EF4-FFF2-40B4-BE49-F238E27FC236}">
                  <a16:creationId xmlns:a16="http://schemas.microsoft.com/office/drawing/2014/main" id="{797CBA42-7086-ABB4-ABAE-E38C25601830}"/>
                </a:ext>
              </a:extLst>
            </p:cNvPr>
            <p:cNvSpPr>
              <a:spLocks noChangeArrowheads="1"/>
            </p:cNvSpPr>
            <p:nvPr/>
          </p:nvSpPr>
          <p:spPr bwMode="auto">
            <a:xfrm>
              <a:off x="3665892" y="1640417"/>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3" name="Picture 52" descr="A black and white sign&#10;&#10;Description automatically generated with low confidence">
              <a:extLst>
                <a:ext uri="{FF2B5EF4-FFF2-40B4-BE49-F238E27FC236}">
                  <a16:creationId xmlns:a16="http://schemas.microsoft.com/office/drawing/2014/main" id="{2D015DE8-2C3A-9DFC-DB25-CD5158901C4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866"/>
            <a:stretch/>
          </p:blipFill>
          <p:spPr>
            <a:xfrm>
              <a:off x="3734429" y="1682799"/>
              <a:ext cx="1394205" cy="324000"/>
            </a:xfrm>
            <a:prstGeom prst="rect">
              <a:avLst/>
            </a:prstGeom>
          </p:spPr>
        </p:pic>
      </p:grpSp>
      <p:grpSp>
        <p:nvGrpSpPr>
          <p:cNvPr id="75" name="Group 74">
            <a:extLst>
              <a:ext uri="{FF2B5EF4-FFF2-40B4-BE49-F238E27FC236}">
                <a16:creationId xmlns:a16="http://schemas.microsoft.com/office/drawing/2014/main" id="{D2C388D4-DEA6-BD12-71A9-B6F06756FB38}"/>
              </a:ext>
            </a:extLst>
          </p:cNvPr>
          <p:cNvGrpSpPr/>
          <p:nvPr/>
        </p:nvGrpSpPr>
        <p:grpSpPr>
          <a:xfrm>
            <a:off x="5789932" y="1582237"/>
            <a:ext cx="1518662" cy="413810"/>
            <a:chOff x="5781981" y="1629943"/>
            <a:chExt cx="1518662" cy="413810"/>
          </a:xfrm>
        </p:grpSpPr>
        <p:sp>
          <p:nvSpPr>
            <p:cNvPr id="58" name="Freeform 2">
              <a:extLst>
                <a:ext uri="{FF2B5EF4-FFF2-40B4-BE49-F238E27FC236}">
                  <a16:creationId xmlns:a16="http://schemas.microsoft.com/office/drawing/2014/main" id="{8257E86B-D5FF-4072-9F1D-39AA1167E72E}"/>
                </a:ext>
              </a:extLst>
            </p:cNvPr>
            <p:cNvSpPr>
              <a:spLocks noChangeArrowheads="1"/>
            </p:cNvSpPr>
            <p:nvPr/>
          </p:nvSpPr>
          <p:spPr bwMode="auto">
            <a:xfrm>
              <a:off x="5781981" y="1629943"/>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9" name="Picture 58" descr="A black and white sign&#10;&#10;Description automatically generated with low confidence">
              <a:extLst>
                <a:ext uri="{FF2B5EF4-FFF2-40B4-BE49-F238E27FC236}">
                  <a16:creationId xmlns:a16="http://schemas.microsoft.com/office/drawing/2014/main" id="{CE6A700D-A9C3-798A-C19F-E1FFC650C0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93735" y="1693273"/>
              <a:ext cx="1174388" cy="324000"/>
            </a:xfrm>
            <a:prstGeom prst="rect">
              <a:avLst/>
            </a:prstGeom>
          </p:spPr>
        </p:pic>
      </p:grpSp>
      <p:pic>
        <p:nvPicPr>
          <p:cNvPr id="24" name="Picture 23" descr="A picture containing text, scissors&#10;&#10;Description automatically generated">
            <a:extLst>
              <a:ext uri="{FF2B5EF4-FFF2-40B4-BE49-F238E27FC236}">
                <a16:creationId xmlns:a16="http://schemas.microsoft.com/office/drawing/2014/main" id="{AF6EC5F8-C80A-5752-0103-1D5E68531AF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4039" b="13685"/>
          <a:stretch/>
        </p:blipFill>
        <p:spPr>
          <a:xfrm>
            <a:off x="2010563" y="604402"/>
            <a:ext cx="825261" cy="844071"/>
          </a:xfrm>
          <a:prstGeom prst="rect">
            <a:avLst/>
          </a:prstGeom>
        </p:spPr>
      </p:pic>
      <p:grpSp>
        <p:nvGrpSpPr>
          <p:cNvPr id="26" name="Group 25">
            <a:extLst>
              <a:ext uri="{FF2B5EF4-FFF2-40B4-BE49-F238E27FC236}">
                <a16:creationId xmlns:a16="http://schemas.microsoft.com/office/drawing/2014/main" id="{F35CC73B-39DF-98AE-BBD2-A86D05D67E32}"/>
              </a:ext>
            </a:extLst>
          </p:cNvPr>
          <p:cNvGrpSpPr/>
          <p:nvPr/>
        </p:nvGrpSpPr>
        <p:grpSpPr>
          <a:xfrm>
            <a:off x="4031997" y="637487"/>
            <a:ext cx="864000" cy="864000"/>
            <a:chOff x="4031997" y="637487"/>
            <a:chExt cx="864000" cy="864000"/>
          </a:xfrm>
        </p:grpSpPr>
        <p:pic>
          <p:nvPicPr>
            <p:cNvPr id="27" name="Graphic 26" descr="Magnifying glass outline">
              <a:extLst>
                <a:ext uri="{FF2B5EF4-FFF2-40B4-BE49-F238E27FC236}">
                  <a16:creationId xmlns:a16="http://schemas.microsoft.com/office/drawing/2014/main" id="{F8C95A58-B41B-37FA-ED2B-583E9A4F15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031997" y="637487"/>
              <a:ext cx="864000" cy="864000"/>
            </a:xfrm>
            <a:prstGeom prst="rect">
              <a:avLst/>
            </a:prstGeom>
          </p:spPr>
        </p:pic>
        <p:pic>
          <p:nvPicPr>
            <p:cNvPr id="28" name="Picture 27" descr="A picture containing text, scissors&#10;&#10;Description automatically generated">
              <a:extLst>
                <a:ext uri="{FF2B5EF4-FFF2-40B4-BE49-F238E27FC236}">
                  <a16:creationId xmlns:a16="http://schemas.microsoft.com/office/drawing/2014/main" id="{931980CF-B048-4724-229A-5431B84BBC1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4039" b="13685"/>
            <a:stretch/>
          </p:blipFill>
          <p:spPr>
            <a:xfrm>
              <a:off x="4197319" y="810029"/>
              <a:ext cx="329384" cy="336892"/>
            </a:xfrm>
            <a:prstGeom prst="rect">
              <a:avLst/>
            </a:prstGeom>
          </p:spPr>
        </p:pic>
      </p:grpSp>
      <p:pic>
        <p:nvPicPr>
          <p:cNvPr id="29" name="Graphic 28" descr="Tools outline">
            <a:extLst>
              <a:ext uri="{FF2B5EF4-FFF2-40B4-BE49-F238E27FC236}">
                <a16:creationId xmlns:a16="http://schemas.microsoft.com/office/drawing/2014/main" id="{54C4C818-5073-18E2-CC3A-0CA7204BB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122504" y="680991"/>
            <a:ext cx="781037" cy="781037"/>
          </a:xfrm>
          <a:prstGeom prst="rect">
            <a:avLst/>
          </a:prstGeom>
        </p:spPr>
      </p:pic>
    </p:spTree>
    <p:extLst>
      <p:ext uri="{BB962C8B-B14F-4D97-AF65-F5344CB8AC3E}">
        <p14:creationId xmlns:p14="http://schemas.microsoft.com/office/powerpoint/2010/main" val="889674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68">
            <a:extLst>
              <a:ext uri="{FF2B5EF4-FFF2-40B4-BE49-F238E27FC236}">
                <a16:creationId xmlns:a16="http://schemas.microsoft.com/office/drawing/2014/main" id="{1CD3D037-FB33-B195-1317-9C91114BD864}"/>
              </a:ext>
            </a:extLst>
          </p:cNvPr>
          <p:cNvSpPr>
            <a:spLocks noChangeArrowheads="1"/>
          </p:cNvSpPr>
          <p:nvPr/>
        </p:nvSpPr>
        <p:spPr bwMode="auto">
          <a:xfrm>
            <a:off x="1391318" y="2365759"/>
            <a:ext cx="2282525" cy="1997516"/>
          </a:xfrm>
          <a:custGeom>
            <a:avLst/>
            <a:gdLst>
              <a:gd name="T0" fmla="*/ 3723 w 4130"/>
              <a:gd name="T1" fmla="*/ 1401 h 3616"/>
              <a:gd name="T2" fmla="*/ 3723 w 4130"/>
              <a:gd name="T3" fmla="*/ 1401 h 3616"/>
              <a:gd name="T4" fmla="*/ 3723 w 4130"/>
              <a:gd name="T5" fmla="*/ 0 h 3616"/>
              <a:gd name="T6" fmla="*/ 2268 w 4130"/>
              <a:gd name="T7" fmla="*/ 0 h 3616"/>
              <a:gd name="T8" fmla="*/ 1861 w 4130"/>
              <a:gd name="T9" fmla="*/ 398 h 3616"/>
              <a:gd name="T10" fmla="*/ 1455 w 4130"/>
              <a:gd name="T11" fmla="*/ 0 h 3616"/>
              <a:gd name="T12" fmla="*/ 0 w 4130"/>
              <a:gd name="T13" fmla="*/ 0 h 3616"/>
              <a:gd name="T14" fmla="*/ 0 w 4130"/>
              <a:gd name="T15" fmla="*/ 3072 h 3616"/>
              <a:gd name="T16" fmla="*/ 551 w 4130"/>
              <a:gd name="T17" fmla="*/ 3615 h 3616"/>
              <a:gd name="T18" fmla="*/ 3723 w 4130"/>
              <a:gd name="T19" fmla="*/ 3615 h 3616"/>
              <a:gd name="T20" fmla="*/ 3723 w 4130"/>
              <a:gd name="T21" fmla="*/ 2214 h 3616"/>
              <a:gd name="T22" fmla="*/ 4129 w 4130"/>
              <a:gd name="T23" fmla="*/ 1807 h 3616"/>
              <a:gd name="T24" fmla="*/ 3723 w 4130"/>
              <a:gd name="T25" fmla="*/ 1401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0" h="3616">
                <a:moveTo>
                  <a:pt x="3723" y="1401"/>
                </a:moveTo>
                <a:lnTo>
                  <a:pt x="3723" y="1401"/>
                </a:lnTo>
                <a:cubicBezTo>
                  <a:pt x="3723" y="0"/>
                  <a:pt x="3723" y="0"/>
                  <a:pt x="3723" y="0"/>
                </a:cubicBezTo>
                <a:cubicBezTo>
                  <a:pt x="2268" y="0"/>
                  <a:pt x="2268" y="0"/>
                  <a:pt x="2268" y="0"/>
                </a:cubicBezTo>
                <a:cubicBezTo>
                  <a:pt x="2268" y="217"/>
                  <a:pt x="2087" y="398"/>
                  <a:pt x="1861" y="398"/>
                </a:cubicBezTo>
                <a:cubicBezTo>
                  <a:pt x="1635" y="398"/>
                  <a:pt x="1455" y="217"/>
                  <a:pt x="1455" y="0"/>
                </a:cubicBezTo>
                <a:cubicBezTo>
                  <a:pt x="0" y="0"/>
                  <a:pt x="0" y="0"/>
                  <a:pt x="0" y="0"/>
                </a:cubicBezTo>
                <a:cubicBezTo>
                  <a:pt x="0" y="3072"/>
                  <a:pt x="0" y="3072"/>
                  <a:pt x="0" y="3072"/>
                </a:cubicBezTo>
                <a:cubicBezTo>
                  <a:pt x="0" y="3371"/>
                  <a:pt x="244" y="3615"/>
                  <a:pt x="551" y="3615"/>
                </a:cubicBezTo>
                <a:cubicBezTo>
                  <a:pt x="3723" y="3615"/>
                  <a:pt x="3723" y="3615"/>
                  <a:pt x="3723" y="3615"/>
                </a:cubicBezTo>
                <a:cubicBezTo>
                  <a:pt x="3723" y="2214"/>
                  <a:pt x="3723" y="2214"/>
                  <a:pt x="3723" y="2214"/>
                </a:cubicBezTo>
                <a:cubicBezTo>
                  <a:pt x="3948" y="2214"/>
                  <a:pt x="4129" y="2033"/>
                  <a:pt x="4129" y="1807"/>
                </a:cubicBezTo>
                <a:cubicBezTo>
                  <a:pt x="4129" y="1582"/>
                  <a:pt x="3948" y="1401"/>
                  <a:pt x="3723" y="1401"/>
                </a:cubicBezTo>
              </a:path>
            </a:pathLst>
          </a:custGeom>
          <a:solidFill>
            <a:srgbClr val="FEBE10"/>
          </a:solidFill>
          <a:ln w="9525" cap="flat">
            <a:solidFill>
              <a:schemeClr val="bg1"/>
            </a:solidFill>
            <a:bevel/>
            <a:headEnd/>
            <a:tailEnd/>
          </a:ln>
          <a:effectLst/>
        </p:spPr>
        <p:txBody>
          <a:bodyPr wrap="none" anchor="ctr"/>
          <a:lstStyle/>
          <a:p>
            <a:endParaRPr lang="es-MX" sz="1000"/>
          </a:p>
        </p:txBody>
      </p:sp>
      <p:grpSp>
        <p:nvGrpSpPr>
          <p:cNvPr id="77" name="Group 76">
            <a:extLst>
              <a:ext uri="{FF2B5EF4-FFF2-40B4-BE49-F238E27FC236}">
                <a16:creationId xmlns:a16="http://schemas.microsoft.com/office/drawing/2014/main" id="{749BA6CF-5588-36FC-0C8F-05716610A4AA}"/>
              </a:ext>
            </a:extLst>
          </p:cNvPr>
          <p:cNvGrpSpPr/>
          <p:nvPr/>
        </p:nvGrpSpPr>
        <p:grpSpPr>
          <a:xfrm>
            <a:off x="1640608" y="3590472"/>
            <a:ext cx="1518662" cy="413810"/>
            <a:chOff x="3739753" y="3654080"/>
            <a:chExt cx="1518662" cy="413810"/>
          </a:xfrm>
        </p:grpSpPr>
        <p:sp>
          <p:nvSpPr>
            <p:cNvPr id="62" name="Freeform 2">
              <a:extLst>
                <a:ext uri="{FF2B5EF4-FFF2-40B4-BE49-F238E27FC236}">
                  <a16:creationId xmlns:a16="http://schemas.microsoft.com/office/drawing/2014/main" id="{AF6FB781-7B7B-C24B-A067-ED5DCF8FD4C9}"/>
                </a:ext>
              </a:extLst>
            </p:cNvPr>
            <p:cNvSpPr>
              <a:spLocks noChangeArrowheads="1"/>
            </p:cNvSpPr>
            <p:nvPr/>
          </p:nvSpPr>
          <p:spPr bwMode="auto">
            <a:xfrm>
              <a:off x="3739753" y="3654080"/>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65" name="Picture 64" descr="A black and white sign&#10;&#10;Description automatically generated with medium confidence">
              <a:extLst>
                <a:ext uri="{FF2B5EF4-FFF2-40B4-BE49-F238E27FC236}">
                  <a16:creationId xmlns:a16="http://schemas.microsoft.com/office/drawing/2014/main" id="{A2C3FEB5-5B75-EB98-70A3-FC65351944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2360" y="3724348"/>
              <a:ext cx="1129337" cy="324000"/>
            </a:xfrm>
            <a:prstGeom prst="rect">
              <a:avLst/>
            </a:prstGeom>
          </p:spPr>
        </p:pic>
      </p:grpSp>
      <p:sp>
        <p:nvSpPr>
          <p:cNvPr id="8" name="Freeform 164">
            <a:extLst>
              <a:ext uri="{FF2B5EF4-FFF2-40B4-BE49-F238E27FC236}">
                <a16:creationId xmlns:a16="http://schemas.microsoft.com/office/drawing/2014/main" id="{2BC44115-C20C-F1D8-789E-F6238A3329E1}"/>
              </a:ext>
            </a:extLst>
          </p:cNvPr>
          <p:cNvSpPr>
            <a:spLocks noChangeArrowheads="1"/>
          </p:cNvSpPr>
          <p:nvPr/>
        </p:nvSpPr>
        <p:spPr bwMode="auto">
          <a:xfrm>
            <a:off x="1391318" y="365807"/>
            <a:ext cx="2055978" cy="2221627"/>
          </a:xfrm>
          <a:custGeom>
            <a:avLst/>
            <a:gdLst>
              <a:gd name="T0" fmla="*/ 3723 w 3724"/>
              <a:gd name="T1" fmla="*/ 1410 h 4021"/>
              <a:gd name="T2" fmla="*/ 3723 w 3724"/>
              <a:gd name="T3" fmla="*/ 1410 h 4021"/>
              <a:gd name="T4" fmla="*/ 3723 w 3724"/>
              <a:gd name="T5" fmla="*/ 1410 h 4021"/>
              <a:gd name="T6" fmla="*/ 3723 w 3724"/>
              <a:gd name="T7" fmla="*/ 0 h 4021"/>
              <a:gd name="T8" fmla="*/ 2927 w 3724"/>
              <a:gd name="T9" fmla="*/ 0 h 4021"/>
              <a:gd name="T10" fmla="*/ 2927 w 3724"/>
              <a:gd name="T11" fmla="*/ 0 h 4021"/>
              <a:gd name="T12" fmla="*/ 578 w 3724"/>
              <a:gd name="T13" fmla="*/ 9 h 4021"/>
              <a:gd name="T14" fmla="*/ 0 w 3724"/>
              <a:gd name="T15" fmla="*/ 588 h 4021"/>
              <a:gd name="T16" fmla="*/ 0 w 3724"/>
              <a:gd name="T17" fmla="*/ 1401 h 4021"/>
              <a:gd name="T18" fmla="*/ 0 w 3724"/>
              <a:gd name="T19" fmla="*/ 3071 h 4021"/>
              <a:gd name="T20" fmla="*/ 0 w 3724"/>
              <a:gd name="T21" fmla="*/ 3622 h 4021"/>
              <a:gd name="T22" fmla="*/ 1455 w 3724"/>
              <a:gd name="T23" fmla="*/ 3622 h 4021"/>
              <a:gd name="T24" fmla="*/ 1861 w 3724"/>
              <a:gd name="T25" fmla="*/ 4020 h 4021"/>
              <a:gd name="T26" fmla="*/ 2268 w 3724"/>
              <a:gd name="T27" fmla="*/ 3622 h 4021"/>
              <a:gd name="T28" fmla="*/ 3723 w 3724"/>
              <a:gd name="T29" fmla="*/ 3622 h 4021"/>
              <a:gd name="T30" fmla="*/ 3723 w 3724"/>
              <a:gd name="T31" fmla="*/ 2213 h 4021"/>
              <a:gd name="T32" fmla="*/ 3723 w 3724"/>
              <a:gd name="T33" fmla="*/ 2213 h 4021"/>
              <a:gd name="T34" fmla="*/ 3316 w 3724"/>
              <a:gd name="T35" fmla="*/ 1806 h 4021"/>
              <a:gd name="T36" fmla="*/ 3723 w 3724"/>
              <a:gd name="T37" fmla="*/ 141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4" h="4021">
                <a:moveTo>
                  <a:pt x="3723" y="1410"/>
                </a:moveTo>
                <a:lnTo>
                  <a:pt x="3723" y="1410"/>
                </a:lnTo>
                <a:lnTo>
                  <a:pt x="3723" y="1410"/>
                </a:lnTo>
                <a:cubicBezTo>
                  <a:pt x="3723" y="0"/>
                  <a:pt x="3723" y="0"/>
                  <a:pt x="3723" y="0"/>
                </a:cubicBezTo>
                <a:cubicBezTo>
                  <a:pt x="2927" y="0"/>
                  <a:pt x="2927" y="0"/>
                  <a:pt x="2927" y="0"/>
                </a:cubicBezTo>
                <a:lnTo>
                  <a:pt x="2927" y="0"/>
                </a:lnTo>
                <a:cubicBezTo>
                  <a:pt x="578" y="9"/>
                  <a:pt x="578" y="9"/>
                  <a:pt x="578" y="9"/>
                </a:cubicBezTo>
                <a:cubicBezTo>
                  <a:pt x="262" y="9"/>
                  <a:pt x="0" y="271"/>
                  <a:pt x="0" y="588"/>
                </a:cubicBezTo>
                <a:cubicBezTo>
                  <a:pt x="0" y="1401"/>
                  <a:pt x="0" y="1401"/>
                  <a:pt x="0" y="1401"/>
                </a:cubicBezTo>
                <a:cubicBezTo>
                  <a:pt x="0" y="3071"/>
                  <a:pt x="0" y="3071"/>
                  <a:pt x="0" y="3071"/>
                </a:cubicBezTo>
                <a:cubicBezTo>
                  <a:pt x="0" y="3622"/>
                  <a:pt x="0" y="3622"/>
                  <a:pt x="0" y="3622"/>
                </a:cubicBezTo>
                <a:cubicBezTo>
                  <a:pt x="1455" y="3622"/>
                  <a:pt x="1455" y="3622"/>
                  <a:pt x="1455" y="3622"/>
                </a:cubicBezTo>
                <a:cubicBezTo>
                  <a:pt x="1455" y="3839"/>
                  <a:pt x="1635" y="4020"/>
                  <a:pt x="1861" y="4020"/>
                </a:cubicBezTo>
                <a:cubicBezTo>
                  <a:pt x="2087" y="4020"/>
                  <a:pt x="2268" y="3839"/>
                  <a:pt x="2268" y="3622"/>
                </a:cubicBezTo>
                <a:cubicBezTo>
                  <a:pt x="3723" y="3622"/>
                  <a:pt x="3723" y="3622"/>
                  <a:pt x="3723" y="3622"/>
                </a:cubicBezTo>
                <a:cubicBezTo>
                  <a:pt x="3723" y="2213"/>
                  <a:pt x="3723" y="2213"/>
                  <a:pt x="3723" y="2213"/>
                </a:cubicBezTo>
                <a:lnTo>
                  <a:pt x="3723" y="2213"/>
                </a:lnTo>
                <a:cubicBezTo>
                  <a:pt x="3497" y="2213"/>
                  <a:pt x="3316" y="2032"/>
                  <a:pt x="3316" y="1806"/>
                </a:cubicBezTo>
                <a:cubicBezTo>
                  <a:pt x="3316" y="1590"/>
                  <a:pt x="3497" y="1410"/>
                  <a:pt x="3723" y="1410"/>
                </a:cubicBezTo>
              </a:path>
            </a:pathLst>
          </a:custGeom>
          <a:solidFill>
            <a:srgbClr val="383E5B"/>
          </a:solidFill>
          <a:ln w="9525" cap="flat">
            <a:solidFill>
              <a:schemeClr val="bg1"/>
            </a:solidFill>
            <a:bevel/>
            <a:headEnd/>
            <a:tailEnd/>
          </a:ln>
          <a:effectLst/>
        </p:spPr>
        <p:txBody>
          <a:bodyPr wrap="none" anchor="ctr"/>
          <a:lstStyle/>
          <a:p>
            <a:endParaRPr lang="es-MX" sz="1000"/>
          </a:p>
        </p:txBody>
      </p:sp>
      <p:sp>
        <p:nvSpPr>
          <p:cNvPr id="9" name="Freeform 165">
            <a:extLst>
              <a:ext uri="{FF2B5EF4-FFF2-40B4-BE49-F238E27FC236}">
                <a16:creationId xmlns:a16="http://schemas.microsoft.com/office/drawing/2014/main" id="{ADB408B1-948F-3F9F-8435-EA9EC783C8C3}"/>
              </a:ext>
            </a:extLst>
          </p:cNvPr>
          <p:cNvSpPr>
            <a:spLocks noChangeArrowheads="1"/>
          </p:cNvSpPr>
          <p:nvPr/>
        </p:nvSpPr>
        <p:spPr bwMode="auto">
          <a:xfrm>
            <a:off x="3447296" y="2141648"/>
            <a:ext cx="2055978" cy="2221627"/>
          </a:xfrm>
          <a:custGeom>
            <a:avLst/>
            <a:gdLst>
              <a:gd name="T0" fmla="*/ 3721 w 3722"/>
              <a:gd name="T1" fmla="*/ 1807 h 4022"/>
              <a:gd name="T2" fmla="*/ 3721 w 3722"/>
              <a:gd name="T3" fmla="*/ 1807 h 4022"/>
              <a:gd name="T4" fmla="*/ 3721 w 3722"/>
              <a:gd name="T5" fmla="*/ 406 h 4022"/>
              <a:gd name="T6" fmla="*/ 2266 w 3722"/>
              <a:gd name="T7" fmla="*/ 406 h 4022"/>
              <a:gd name="T8" fmla="*/ 1861 w 3722"/>
              <a:gd name="T9" fmla="*/ 0 h 4022"/>
              <a:gd name="T10" fmla="*/ 1454 w 3722"/>
              <a:gd name="T11" fmla="*/ 406 h 4022"/>
              <a:gd name="T12" fmla="*/ 0 w 3722"/>
              <a:gd name="T13" fmla="*/ 406 h 4022"/>
              <a:gd name="T14" fmla="*/ 0 w 3722"/>
              <a:gd name="T15" fmla="*/ 1807 h 4022"/>
              <a:gd name="T16" fmla="*/ 406 w 3722"/>
              <a:gd name="T17" fmla="*/ 2213 h 4022"/>
              <a:gd name="T18" fmla="*/ 0 w 3722"/>
              <a:gd name="T19" fmla="*/ 2620 h 4022"/>
              <a:gd name="T20" fmla="*/ 0 w 3722"/>
              <a:gd name="T21" fmla="*/ 4021 h 4022"/>
              <a:gd name="T22" fmla="*/ 3721 w 3722"/>
              <a:gd name="T23" fmla="*/ 4021 h 4022"/>
              <a:gd name="T24" fmla="*/ 3721 w 3722"/>
              <a:gd name="T25" fmla="*/ 2620 h 4022"/>
              <a:gd name="T26" fmla="*/ 3315 w 3722"/>
              <a:gd name="T27" fmla="*/ 2213 h 4022"/>
              <a:gd name="T28" fmla="*/ 3721 w 3722"/>
              <a:gd name="T29" fmla="*/ 1807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2" h="4022">
                <a:moveTo>
                  <a:pt x="3721" y="1807"/>
                </a:moveTo>
                <a:lnTo>
                  <a:pt x="3721" y="1807"/>
                </a:lnTo>
                <a:cubicBezTo>
                  <a:pt x="3721" y="406"/>
                  <a:pt x="3721" y="406"/>
                  <a:pt x="3721" y="406"/>
                </a:cubicBezTo>
                <a:cubicBezTo>
                  <a:pt x="2266" y="406"/>
                  <a:pt x="2266" y="406"/>
                  <a:pt x="2266" y="406"/>
                </a:cubicBezTo>
                <a:cubicBezTo>
                  <a:pt x="2266" y="181"/>
                  <a:pt x="2086" y="0"/>
                  <a:pt x="1861" y="0"/>
                </a:cubicBezTo>
                <a:cubicBezTo>
                  <a:pt x="1635" y="0"/>
                  <a:pt x="1454" y="181"/>
                  <a:pt x="1454" y="406"/>
                </a:cubicBezTo>
                <a:cubicBezTo>
                  <a:pt x="0" y="406"/>
                  <a:pt x="0" y="406"/>
                  <a:pt x="0" y="406"/>
                </a:cubicBezTo>
                <a:cubicBezTo>
                  <a:pt x="0" y="1807"/>
                  <a:pt x="0" y="1807"/>
                  <a:pt x="0" y="1807"/>
                </a:cubicBezTo>
                <a:cubicBezTo>
                  <a:pt x="225" y="1807"/>
                  <a:pt x="406" y="1988"/>
                  <a:pt x="406" y="2213"/>
                </a:cubicBezTo>
                <a:cubicBezTo>
                  <a:pt x="406" y="2439"/>
                  <a:pt x="225" y="2620"/>
                  <a:pt x="0" y="2620"/>
                </a:cubicBezTo>
                <a:cubicBezTo>
                  <a:pt x="0" y="4021"/>
                  <a:pt x="0" y="4021"/>
                  <a:pt x="0" y="4021"/>
                </a:cubicBezTo>
                <a:cubicBezTo>
                  <a:pt x="3721" y="4021"/>
                  <a:pt x="3721" y="4021"/>
                  <a:pt x="3721" y="4021"/>
                </a:cubicBezTo>
                <a:cubicBezTo>
                  <a:pt x="3721" y="2620"/>
                  <a:pt x="3721" y="2620"/>
                  <a:pt x="3721" y="2620"/>
                </a:cubicBezTo>
                <a:cubicBezTo>
                  <a:pt x="3495" y="2620"/>
                  <a:pt x="3315" y="2439"/>
                  <a:pt x="3315" y="2213"/>
                </a:cubicBezTo>
                <a:cubicBezTo>
                  <a:pt x="3315" y="1988"/>
                  <a:pt x="3495" y="1807"/>
                  <a:pt x="3721" y="1807"/>
                </a:cubicBezTo>
              </a:path>
            </a:pathLst>
          </a:custGeom>
          <a:solidFill>
            <a:srgbClr val="B2B2B2"/>
          </a:solidFill>
          <a:ln w="9525" cap="flat">
            <a:solidFill>
              <a:schemeClr val="bg1"/>
            </a:solidFill>
            <a:bevel/>
            <a:headEnd/>
            <a:tailEnd/>
          </a:ln>
          <a:effectLst/>
        </p:spPr>
        <p:txBody>
          <a:bodyPr wrap="none" anchor="ctr"/>
          <a:lstStyle/>
          <a:p>
            <a:endParaRPr lang="es-MX" sz="1000"/>
          </a:p>
        </p:txBody>
      </p:sp>
      <p:sp>
        <p:nvSpPr>
          <p:cNvPr id="10" name="Freeform 166">
            <a:extLst>
              <a:ext uri="{FF2B5EF4-FFF2-40B4-BE49-F238E27FC236}">
                <a16:creationId xmlns:a16="http://schemas.microsoft.com/office/drawing/2014/main" id="{4071BE81-5702-D3A2-832A-5928FFB563CD}"/>
              </a:ext>
            </a:extLst>
          </p:cNvPr>
          <p:cNvSpPr>
            <a:spLocks noChangeArrowheads="1"/>
          </p:cNvSpPr>
          <p:nvPr/>
        </p:nvSpPr>
        <p:spPr bwMode="auto">
          <a:xfrm>
            <a:off x="5503275" y="365807"/>
            <a:ext cx="2055978" cy="2221627"/>
          </a:xfrm>
          <a:custGeom>
            <a:avLst/>
            <a:gdLst>
              <a:gd name="T0" fmla="*/ 3217 w 3724"/>
              <a:gd name="T1" fmla="*/ 0 h 4021"/>
              <a:gd name="T2" fmla="*/ 3217 w 3724"/>
              <a:gd name="T3" fmla="*/ 0 h 4021"/>
              <a:gd name="T4" fmla="*/ 0 w 3724"/>
              <a:gd name="T5" fmla="*/ 0 h 4021"/>
              <a:gd name="T6" fmla="*/ 0 w 3724"/>
              <a:gd name="T7" fmla="*/ 1410 h 4021"/>
              <a:gd name="T8" fmla="*/ 407 w 3724"/>
              <a:gd name="T9" fmla="*/ 1806 h 4021"/>
              <a:gd name="T10" fmla="*/ 0 w 3724"/>
              <a:gd name="T11" fmla="*/ 2213 h 4021"/>
              <a:gd name="T12" fmla="*/ 0 w 3724"/>
              <a:gd name="T13" fmla="*/ 3622 h 4021"/>
              <a:gd name="T14" fmla="*/ 1455 w 3724"/>
              <a:gd name="T15" fmla="*/ 3622 h 4021"/>
              <a:gd name="T16" fmla="*/ 1862 w 3724"/>
              <a:gd name="T17" fmla="*/ 4020 h 4021"/>
              <a:gd name="T18" fmla="*/ 2268 w 3724"/>
              <a:gd name="T19" fmla="*/ 3622 h 4021"/>
              <a:gd name="T20" fmla="*/ 3723 w 3724"/>
              <a:gd name="T21" fmla="*/ 3622 h 4021"/>
              <a:gd name="T22" fmla="*/ 3723 w 3724"/>
              <a:gd name="T23" fmla="*/ 3071 h 4021"/>
              <a:gd name="T24" fmla="*/ 3723 w 3724"/>
              <a:gd name="T25" fmla="*/ 1401 h 4021"/>
              <a:gd name="T26" fmla="*/ 3723 w 3724"/>
              <a:gd name="T27" fmla="*/ 543 h 4021"/>
              <a:gd name="T28" fmla="*/ 3217 w 3724"/>
              <a:gd name="T29" fmla="*/ 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4" h="4021">
                <a:moveTo>
                  <a:pt x="3217" y="0"/>
                </a:moveTo>
                <a:lnTo>
                  <a:pt x="3217" y="0"/>
                </a:lnTo>
                <a:cubicBezTo>
                  <a:pt x="0" y="0"/>
                  <a:pt x="0" y="0"/>
                  <a:pt x="0" y="0"/>
                </a:cubicBezTo>
                <a:cubicBezTo>
                  <a:pt x="0" y="1410"/>
                  <a:pt x="0" y="1410"/>
                  <a:pt x="0" y="1410"/>
                </a:cubicBezTo>
                <a:cubicBezTo>
                  <a:pt x="226" y="1410"/>
                  <a:pt x="407" y="1590"/>
                  <a:pt x="407" y="1806"/>
                </a:cubicBezTo>
                <a:cubicBezTo>
                  <a:pt x="407" y="2032"/>
                  <a:pt x="226" y="2213"/>
                  <a:pt x="0" y="2213"/>
                </a:cubicBezTo>
                <a:cubicBezTo>
                  <a:pt x="0" y="3622"/>
                  <a:pt x="0" y="3622"/>
                  <a:pt x="0" y="3622"/>
                </a:cubicBezTo>
                <a:cubicBezTo>
                  <a:pt x="1455" y="3622"/>
                  <a:pt x="1455" y="3622"/>
                  <a:pt x="1455" y="3622"/>
                </a:cubicBezTo>
                <a:cubicBezTo>
                  <a:pt x="1455" y="3839"/>
                  <a:pt x="1636" y="4020"/>
                  <a:pt x="1862" y="4020"/>
                </a:cubicBezTo>
                <a:cubicBezTo>
                  <a:pt x="2087" y="4020"/>
                  <a:pt x="2268" y="3839"/>
                  <a:pt x="2268" y="3622"/>
                </a:cubicBezTo>
                <a:cubicBezTo>
                  <a:pt x="3723" y="3622"/>
                  <a:pt x="3723" y="3622"/>
                  <a:pt x="3723" y="3622"/>
                </a:cubicBezTo>
                <a:cubicBezTo>
                  <a:pt x="3723" y="3071"/>
                  <a:pt x="3723" y="3071"/>
                  <a:pt x="3723" y="3071"/>
                </a:cubicBezTo>
                <a:cubicBezTo>
                  <a:pt x="3723" y="1401"/>
                  <a:pt x="3723" y="1401"/>
                  <a:pt x="3723" y="1401"/>
                </a:cubicBezTo>
                <a:cubicBezTo>
                  <a:pt x="3723" y="543"/>
                  <a:pt x="3723" y="543"/>
                  <a:pt x="3723" y="543"/>
                </a:cubicBezTo>
                <a:cubicBezTo>
                  <a:pt x="3723" y="262"/>
                  <a:pt x="3497" y="28"/>
                  <a:pt x="3217" y="0"/>
                </a:cubicBezTo>
              </a:path>
            </a:pathLst>
          </a:custGeom>
          <a:solidFill>
            <a:srgbClr val="7CC7BA"/>
          </a:solidFill>
          <a:ln w="9525" cap="flat">
            <a:solidFill>
              <a:schemeClr val="bg1"/>
            </a:solidFill>
            <a:bevel/>
            <a:headEnd/>
            <a:tailEnd/>
          </a:ln>
          <a:effectLst/>
        </p:spPr>
        <p:txBody>
          <a:bodyPr wrap="none" anchor="ctr"/>
          <a:lstStyle/>
          <a:p>
            <a:endParaRPr lang="es-MX" sz="1000"/>
          </a:p>
        </p:txBody>
      </p:sp>
      <p:sp>
        <p:nvSpPr>
          <p:cNvPr id="13" name="Freeform 169">
            <a:extLst>
              <a:ext uri="{FF2B5EF4-FFF2-40B4-BE49-F238E27FC236}">
                <a16:creationId xmlns:a16="http://schemas.microsoft.com/office/drawing/2014/main" id="{B1B6C335-346C-5DD0-F332-3D78051B8F2A}"/>
              </a:ext>
            </a:extLst>
          </p:cNvPr>
          <p:cNvSpPr>
            <a:spLocks noChangeArrowheads="1"/>
          </p:cNvSpPr>
          <p:nvPr/>
        </p:nvSpPr>
        <p:spPr bwMode="auto">
          <a:xfrm>
            <a:off x="3223185" y="365807"/>
            <a:ext cx="2506637" cy="2002387"/>
          </a:xfrm>
          <a:custGeom>
            <a:avLst/>
            <a:gdLst>
              <a:gd name="T0" fmla="*/ 4128 w 4536"/>
              <a:gd name="T1" fmla="*/ 1410 h 3623"/>
              <a:gd name="T2" fmla="*/ 4128 w 4536"/>
              <a:gd name="T3" fmla="*/ 1410 h 3623"/>
              <a:gd name="T4" fmla="*/ 4128 w 4536"/>
              <a:gd name="T5" fmla="*/ 0 h 3623"/>
              <a:gd name="T6" fmla="*/ 461 w 4536"/>
              <a:gd name="T7" fmla="*/ 0 h 3623"/>
              <a:gd name="T8" fmla="*/ 407 w 4536"/>
              <a:gd name="T9" fmla="*/ 0 h 3623"/>
              <a:gd name="T10" fmla="*/ 407 w 4536"/>
              <a:gd name="T11" fmla="*/ 1410 h 3623"/>
              <a:gd name="T12" fmla="*/ 407 w 4536"/>
              <a:gd name="T13" fmla="*/ 1410 h 3623"/>
              <a:gd name="T14" fmla="*/ 0 w 4536"/>
              <a:gd name="T15" fmla="*/ 1806 h 3623"/>
              <a:gd name="T16" fmla="*/ 407 w 4536"/>
              <a:gd name="T17" fmla="*/ 2213 h 3623"/>
              <a:gd name="T18" fmla="*/ 407 w 4536"/>
              <a:gd name="T19" fmla="*/ 2213 h 3623"/>
              <a:gd name="T20" fmla="*/ 407 w 4536"/>
              <a:gd name="T21" fmla="*/ 3622 h 3623"/>
              <a:gd name="T22" fmla="*/ 1861 w 4536"/>
              <a:gd name="T23" fmla="*/ 3622 h 3623"/>
              <a:gd name="T24" fmla="*/ 2268 w 4536"/>
              <a:gd name="T25" fmla="*/ 3216 h 3623"/>
              <a:gd name="T26" fmla="*/ 2673 w 4536"/>
              <a:gd name="T27" fmla="*/ 3622 h 3623"/>
              <a:gd name="T28" fmla="*/ 4128 w 4536"/>
              <a:gd name="T29" fmla="*/ 3622 h 3623"/>
              <a:gd name="T30" fmla="*/ 4128 w 4536"/>
              <a:gd name="T31" fmla="*/ 2213 h 3623"/>
              <a:gd name="T32" fmla="*/ 4535 w 4536"/>
              <a:gd name="T33" fmla="*/ 1806 h 3623"/>
              <a:gd name="T34" fmla="*/ 4128 w 4536"/>
              <a:gd name="T35" fmla="*/ 1410 h 3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6" h="3623">
                <a:moveTo>
                  <a:pt x="4128" y="1410"/>
                </a:moveTo>
                <a:lnTo>
                  <a:pt x="4128" y="1410"/>
                </a:lnTo>
                <a:cubicBezTo>
                  <a:pt x="4128" y="0"/>
                  <a:pt x="4128" y="0"/>
                  <a:pt x="4128" y="0"/>
                </a:cubicBezTo>
                <a:cubicBezTo>
                  <a:pt x="461" y="0"/>
                  <a:pt x="461" y="0"/>
                  <a:pt x="461" y="0"/>
                </a:cubicBezTo>
                <a:cubicBezTo>
                  <a:pt x="407" y="0"/>
                  <a:pt x="407" y="0"/>
                  <a:pt x="407" y="0"/>
                </a:cubicBezTo>
                <a:cubicBezTo>
                  <a:pt x="407" y="1410"/>
                  <a:pt x="407" y="1410"/>
                  <a:pt x="407" y="1410"/>
                </a:cubicBezTo>
                <a:lnTo>
                  <a:pt x="407" y="1410"/>
                </a:lnTo>
                <a:cubicBezTo>
                  <a:pt x="181" y="1410"/>
                  <a:pt x="0" y="1590"/>
                  <a:pt x="0" y="1806"/>
                </a:cubicBezTo>
                <a:cubicBezTo>
                  <a:pt x="0" y="2032"/>
                  <a:pt x="181" y="2213"/>
                  <a:pt x="407" y="2213"/>
                </a:cubicBezTo>
                <a:lnTo>
                  <a:pt x="407" y="2213"/>
                </a:lnTo>
                <a:cubicBezTo>
                  <a:pt x="407" y="3622"/>
                  <a:pt x="407" y="3622"/>
                  <a:pt x="407" y="3622"/>
                </a:cubicBezTo>
                <a:cubicBezTo>
                  <a:pt x="1861" y="3622"/>
                  <a:pt x="1861" y="3622"/>
                  <a:pt x="1861" y="3622"/>
                </a:cubicBezTo>
                <a:cubicBezTo>
                  <a:pt x="1861" y="3397"/>
                  <a:pt x="2042" y="3216"/>
                  <a:pt x="2268" y="3216"/>
                </a:cubicBezTo>
                <a:cubicBezTo>
                  <a:pt x="2493" y="3216"/>
                  <a:pt x="2673" y="3397"/>
                  <a:pt x="2673" y="3622"/>
                </a:cubicBezTo>
                <a:cubicBezTo>
                  <a:pt x="4128" y="3622"/>
                  <a:pt x="4128" y="3622"/>
                  <a:pt x="4128" y="3622"/>
                </a:cubicBezTo>
                <a:cubicBezTo>
                  <a:pt x="4128" y="2213"/>
                  <a:pt x="4128" y="2213"/>
                  <a:pt x="4128" y="2213"/>
                </a:cubicBezTo>
                <a:cubicBezTo>
                  <a:pt x="4354" y="2213"/>
                  <a:pt x="4535" y="2032"/>
                  <a:pt x="4535" y="1806"/>
                </a:cubicBezTo>
                <a:cubicBezTo>
                  <a:pt x="4535" y="1590"/>
                  <a:pt x="4354" y="1410"/>
                  <a:pt x="4128" y="1410"/>
                </a:cubicBezTo>
              </a:path>
            </a:pathLst>
          </a:custGeom>
          <a:solidFill>
            <a:srgbClr val="ED7D31"/>
          </a:solidFill>
          <a:ln w="9525" cap="flat">
            <a:solidFill>
              <a:schemeClr val="bg1"/>
            </a:solidFill>
            <a:bevel/>
            <a:headEnd/>
            <a:tailEnd/>
          </a:ln>
          <a:effectLst/>
        </p:spPr>
        <p:txBody>
          <a:bodyPr wrap="none" anchor="ctr"/>
          <a:lstStyle/>
          <a:p>
            <a:endParaRPr lang="es-MX" sz="1000"/>
          </a:p>
        </p:txBody>
      </p:sp>
      <p:grpSp>
        <p:nvGrpSpPr>
          <p:cNvPr id="47" name="Group 46">
            <a:extLst>
              <a:ext uri="{FF2B5EF4-FFF2-40B4-BE49-F238E27FC236}">
                <a16:creationId xmlns:a16="http://schemas.microsoft.com/office/drawing/2014/main" id="{01A96CAF-D4F6-55EB-79DA-423A94FDD454}"/>
              </a:ext>
            </a:extLst>
          </p:cNvPr>
          <p:cNvGrpSpPr/>
          <p:nvPr/>
        </p:nvGrpSpPr>
        <p:grpSpPr>
          <a:xfrm>
            <a:off x="1644413" y="1599200"/>
            <a:ext cx="1518662" cy="413810"/>
            <a:chOff x="1723281" y="1491412"/>
            <a:chExt cx="1281308" cy="349135"/>
          </a:xfrm>
        </p:grpSpPr>
        <p:sp>
          <p:nvSpPr>
            <p:cNvPr id="42" name="Freeform 2">
              <a:extLst>
                <a:ext uri="{FF2B5EF4-FFF2-40B4-BE49-F238E27FC236}">
                  <a16:creationId xmlns:a16="http://schemas.microsoft.com/office/drawing/2014/main" id="{B5305F3A-BED5-80C1-B305-14EDD682041C}"/>
                </a:ext>
              </a:extLst>
            </p:cNvPr>
            <p:cNvSpPr>
              <a:spLocks noChangeArrowheads="1"/>
            </p:cNvSpPr>
            <p:nvPr/>
          </p:nvSpPr>
          <p:spPr bwMode="auto">
            <a:xfrm>
              <a:off x="1723281" y="1491412"/>
              <a:ext cx="1281308" cy="349135"/>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43" name="Picture 42" descr="A white and black sign&#10;&#10;Description automatically generated with low confidence">
              <a:extLst>
                <a:ext uri="{FF2B5EF4-FFF2-40B4-BE49-F238E27FC236}">
                  <a16:creationId xmlns:a16="http://schemas.microsoft.com/office/drawing/2014/main" id="{B5E06DD4-F0AE-E24A-58A2-F819445E23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2248" y="1555237"/>
              <a:ext cx="1179752" cy="236549"/>
            </a:xfrm>
            <a:prstGeom prst="rect">
              <a:avLst/>
            </a:prstGeom>
          </p:spPr>
        </p:pic>
      </p:grpSp>
      <p:grpSp>
        <p:nvGrpSpPr>
          <p:cNvPr id="74" name="Group 73">
            <a:extLst>
              <a:ext uri="{FF2B5EF4-FFF2-40B4-BE49-F238E27FC236}">
                <a16:creationId xmlns:a16="http://schemas.microsoft.com/office/drawing/2014/main" id="{FCAE09CF-75A6-4EEA-5B76-6F4937585937}"/>
              </a:ext>
            </a:extLst>
          </p:cNvPr>
          <p:cNvGrpSpPr/>
          <p:nvPr/>
        </p:nvGrpSpPr>
        <p:grpSpPr>
          <a:xfrm>
            <a:off x="3705647" y="1592711"/>
            <a:ext cx="1518662" cy="413810"/>
            <a:chOff x="3665892" y="1640417"/>
            <a:chExt cx="1518662" cy="413810"/>
          </a:xfrm>
        </p:grpSpPr>
        <p:sp>
          <p:nvSpPr>
            <p:cNvPr id="55" name="Freeform 2">
              <a:extLst>
                <a:ext uri="{FF2B5EF4-FFF2-40B4-BE49-F238E27FC236}">
                  <a16:creationId xmlns:a16="http://schemas.microsoft.com/office/drawing/2014/main" id="{797CBA42-7086-ABB4-ABAE-E38C25601830}"/>
                </a:ext>
              </a:extLst>
            </p:cNvPr>
            <p:cNvSpPr>
              <a:spLocks noChangeArrowheads="1"/>
            </p:cNvSpPr>
            <p:nvPr/>
          </p:nvSpPr>
          <p:spPr bwMode="auto">
            <a:xfrm>
              <a:off x="3665892" y="1640417"/>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3" name="Picture 52" descr="A black and white sign&#10;&#10;Description automatically generated with low confidence">
              <a:extLst>
                <a:ext uri="{FF2B5EF4-FFF2-40B4-BE49-F238E27FC236}">
                  <a16:creationId xmlns:a16="http://schemas.microsoft.com/office/drawing/2014/main" id="{2D015DE8-2C3A-9DFC-DB25-CD5158901C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866"/>
            <a:stretch/>
          </p:blipFill>
          <p:spPr>
            <a:xfrm>
              <a:off x="3734429" y="1682799"/>
              <a:ext cx="1394205" cy="324000"/>
            </a:xfrm>
            <a:prstGeom prst="rect">
              <a:avLst/>
            </a:prstGeom>
          </p:spPr>
        </p:pic>
      </p:grpSp>
      <p:grpSp>
        <p:nvGrpSpPr>
          <p:cNvPr id="75" name="Group 74">
            <a:extLst>
              <a:ext uri="{FF2B5EF4-FFF2-40B4-BE49-F238E27FC236}">
                <a16:creationId xmlns:a16="http://schemas.microsoft.com/office/drawing/2014/main" id="{D2C388D4-DEA6-BD12-71A9-B6F06756FB38}"/>
              </a:ext>
            </a:extLst>
          </p:cNvPr>
          <p:cNvGrpSpPr/>
          <p:nvPr/>
        </p:nvGrpSpPr>
        <p:grpSpPr>
          <a:xfrm>
            <a:off x="5789932" y="1582237"/>
            <a:ext cx="1518662" cy="413810"/>
            <a:chOff x="5781981" y="1629943"/>
            <a:chExt cx="1518662" cy="413810"/>
          </a:xfrm>
        </p:grpSpPr>
        <p:sp>
          <p:nvSpPr>
            <p:cNvPr id="58" name="Freeform 2">
              <a:extLst>
                <a:ext uri="{FF2B5EF4-FFF2-40B4-BE49-F238E27FC236}">
                  <a16:creationId xmlns:a16="http://schemas.microsoft.com/office/drawing/2014/main" id="{8257E86B-D5FF-4072-9F1D-39AA1167E72E}"/>
                </a:ext>
              </a:extLst>
            </p:cNvPr>
            <p:cNvSpPr>
              <a:spLocks noChangeArrowheads="1"/>
            </p:cNvSpPr>
            <p:nvPr/>
          </p:nvSpPr>
          <p:spPr bwMode="auto">
            <a:xfrm>
              <a:off x="5781981" y="1629943"/>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9" name="Picture 58" descr="A black and white sign&#10;&#10;Description automatically generated with low confidence">
              <a:extLst>
                <a:ext uri="{FF2B5EF4-FFF2-40B4-BE49-F238E27FC236}">
                  <a16:creationId xmlns:a16="http://schemas.microsoft.com/office/drawing/2014/main" id="{CE6A700D-A9C3-798A-C19F-E1FFC650C0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93735" y="1693273"/>
              <a:ext cx="1174388" cy="324000"/>
            </a:xfrm>
            <a:prstGeom prst="rect">
              <a:avLst/>
            </a:prstGeom>
          </p:spPr>
        </p:pic>
      </p:grpSp>
      <p:pic>
        <p:nvPicPr>
          <p:cNvPr id="60" name="Graphic 59" descr="Playbook outline">
            <a:extLst>
              <a:ext uri="{FF2B5EF4-FFF2-40B4-BE49-F238E27FC236}">
                <a16:creationId xmlns:a16="http://schemas.microsoft.com/office/drawing/2014/main" id="{C2596433-7C3A-24D0-B4A8-6DE66DF842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025630" y="2644566"/>
            <a:ext cx="859572" cy="859572"/>
          </a:xfrm>
          <a:prstGeom prst="rect">
            <a:avLst/>
          </a:prstGeom>
        </p:spPr>
      </p:pic>
      <p:grpSp>
        <p:nvGrpSpPr>
          <p:cNvPr id="78" name="Group 77">
            <a:extLst>
              <a:ext uri="{FF2B5EF4-FFF2-40B4-BE49-F238E27FC236}">
                <a16:creationId xmlns:a16="http://schemas.microsoft.com/office/drawing/2014/main" id="{69EAE38E-8564-5603-6C1F-F6ACF455C99C}"/>
              </a:ext>
            </a:extLst>
          </p:cNvPr>
          <p:cNvGrpSpPr/>
          <p:nvPr/>
        </p:nvGrpSpPr>
        <p:grpSpPr>
          <a:xfrm>
            <a:off x="3711412" y="3587532"/>
            <a:ext cx="1518662" cy="413810"/>
            <a:chOff x="1652025" y="3651140"/>
            <a:chExt cx="1518662" cy="413810"/>
          </a:xfrm>
        </p:grpSpPr>
        <p:sp>
          <p:nvSpPr>
            <p:cNvPr id="61" name="Freeform 2">
              <a:extLst>
                <a:ext uri="{FF2B5EF4-FFF2-40B4-BE49-F238E27FC236}">
                  <a16:creationId xmlns:a16="http://schemas.microsoft.com/office/drawing/2014/main" id="{C36453C1-4B4A-2537-1E31-A3BB03F5B7D4}"/>
                </a:ext>
              </a:extLst>
            </p:cNvPr>
            <p:cNvSpPr>
              <a:spLocks noChangeArrowheads="1"/>
            </p:cNvSpPr>
            <p:nvPr/>
          </p:nvSpPr>
          <p:spPr bwMode="auto">
            <a:xfrm>
              <a:off x="1652025" y="3651140"/>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64" name="Picture 63" descr="A black and white sign&#10;&#10;Description automatically generated with medium confidence">
              <a:extLst>
                <a:ext uri="{FF2B5EF4-FFF2-40B4-BE49-F238E27FC236}">
                  <a16:creationId xmlns:a16="http://schemas.microsoft.com/office/drawing/2014/main" id="{256FAC42-A109-989B-365E-A47205DD7B8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3086"/>
            <a:stretch/>
          </p:blipFill>
          <p:spPr>
            <a:xfrm>
              <a:off x="1867370" y="3724594"/>
              <a:ext cx="1126067" cy="324000"/>
            </a:xfrm>
            <a:prstGeom prst="rect">
              <a:avLst/>
            </a:prstGeom>
          </p:spPr>
        </p:pic>
      </p:grpSp>
      <p:pic>
        <p:nvPicPr>
          <p:cNvPr id="30" name="Picture 29" descr="A picture containing text, scissors&#10;&#10;Description automatically generated">
            <a:extLst>
              <a:ext uri="{FF2B5EF4-FFF2-40B4-BE49-F238E27FC236}">
                <a16:creationId xmlns:a16="http://schemas.microsoft.com/office/drawing/2014/main" id="{5EAC96E2-6E62-0A05-491D-D99176A2BF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4039" b="13685"/>
          <a:stretch/>
        </p:blipFill>
        <p:spPr>
          <a:xfrm>
            <a:off x="2010563" y="604402"/>
            <a:ext cx="825261" cy="844071"/>
          </a:xfrm>
          <a:prstGeom prst="rect">
            <a:avLst/>
          </a:prstGeom>
        </p:spPr>
      </p:pic>
      <p:grpSp>
        <p:nvGrpSpPr>
          <p:cNvPr id="31" name="Group 30">
            <a:extLst>
              <a:ext uri="{FF2B5EF4-FFF2-40B4-BE49-F238E27FC236}">
                <a16:creationId xmlns:a16="http://schemas.microsoft.com/office/drawing/2014/main" id="{8CD1E7A7-3577-B894-139E-F542F4CE7F5E}"/>
              </a:ext>
            </a:extLst>
          </p:cNvPr>
          <p:cNvGrpSpPr/>
          <p:nvPr/>
        </p:nvGrpSpPr>
        <p:grpSpPr>
          <a:xfrm>
            <a:off x="4031997" y="637487"/>
            <a:ext cx="864000" cy="864000"/>
            <a:chOff x="4031997" y="637487"/>
            <a:chExt cx="864000" cy="864000"/>
          </a:xfrm>
        </p:grpSpPr>
        <p:pic>
          <p:nvPicPr>
            <p:cNvPr id="32" name="Graphic 31" descr="Magnifying glass outline">
              <a:extLst>
                <a:ext uri="{FF2B5EF4-FFF2-40B4-BE49-F238E27FC236}">
                  <a16:creationId xmlns:a16="http://schemas.microsoft.com/office/drawing/2014/main" id="{A6B67480-0021-8B6A-7450-75AB9E0D02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031997" y="637487"/>
              <a:ext cx="864000" cy="864000"/>
            </a:xfrm>
            <a:prstGeom prst="rect">
              <a:avLst/>
            </a:prstGeom>
          </p:spPr>
        </p:pic>
        <p:pic>
          <p:nvPicPr>
            <p:cNvPr id="33" name="Picture 32" descr="A picture containing text, scissors&#10;&#10;Description automatically generated">
              <a:extLst>
                <a:ext uri="{FF2B5EF4-FFF2-40B4-BE49-F238E27FC236}">
                  <a16:creationId xmlns:a16="http://schemas.microsoft.com/office/drawing/2014/main" id="{AE2AD3E7-1265-225D-5666-3D03B7C638A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4039" b="13685"/>
            <a:stretch/>
          </p:blipFill>
          <p:spPr>
            <a:xfrm>
              <a:off x="4197319" y="810029"/>
              <a:ext cx="329384" cy="336892"/>
            </a:xfrm>
            <a:prstGeom prst="rect">
              <a:avLst/>
            </a:prstGeom>
          </p:spPr>
        </p:pic>
      </p:grpSp>
      <p:pic>
        <p:nvPicPr>
          <p:cNvPr id="34" name="Graphic 33" descr="Tools outline">
            <a:extLst>
              <a:ext uri="{FF2B5EF4-FFF2-40B4-BE49-F238E27FC236}">
                <a16:creationId xmlns:a16="http://schemas.microsoft.com/office/drawing/2014/main" id="{E20BFA06-EB62-4BA5-9F29-6EED5E1391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122504" y="680991"/>
            <a:ext cx="781037" cy="781037"/>
          </a:xfrm>
          <a:prstGeom prst="rect">
            <a:avLst/>
          </a:prstGeom>
        </p:spPr>
      </p:pic>
      <p:pic>
        <p:nvPicPr>
          <p:cNvPr id="35" name="Graphic 34" descr="DNA outline">
            <a:extLst>
              <a:ext uri="{FF2B5EF4-FFF2-40B4-BE49-F238E27FC236}">
                <a16:creationId xmlns:a16="http://schemas.microsoft.com/office/drawing/2014/main" id="{5642E28B-42F2-8FE9-C7D6-F3C227D4914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045039" y="2729815"/>
            <a:ext cx="684000" cy="684000"/>
          </a:xfrm>
          <a:prstGeom prst="rect">
            <a:avLst/>
          </a:prstGeom>
        </p:spPr>
      </p:pic>
    </p:spTree>
    <p:extLst>
      <p:ext uri="{BB962C8B-B14F-4D97-AF65-F5344CB8AC3E}">
        <p14:creationId xmlns:p14="http://schemas.microsoft.com/office/powerpoint/2010/main" val="1466076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68">
            <a:extLst>
              <a:ext uri="{FF2B5EF4-FFF2-40B4-BE49-F238E27FC236}">
                <a16:creationId xmlns:a16="http://schemas.microsoft.com/office/drawing/2014/main" id="{1CD3D037-FB33-B195-1317-9C91114BD864}"/>
              </a:ext>
            </a:extLst>
          </p:cNvPr>
          <p:cNvSpPr>
            <a:spLocks noChangeArrowheads="1"/>
          </p:cNvSpPr>
          <p:nvPr/>
        </p:nvSpPr>
        <p:spPr bwMode="auto">
          <a:xfrm>
            <a:off x="1391318" y="2365759"/>
            <a:ext cx="2282525" cy="1997516"/>
          </a:xfrm>
          <a:custGeom>
            <a:avLst/>
            <a:gdLst>
              <a:gd name="T0" fmla="*/ 3723 w 4130"/>
              <a:gd name="T1" fmla="*/ 1401 h 3616"/>
              <a:gd name="T2" fmla="*/ 3723 w 4130"/>
              <a:gd name="T3" fmla="*/ 1401 h 3616"/>
              <a:gd name="T4" fmla="*/ 3723 w 4130"/>
              <a:gd name="T5" fmla="*/ 0 h 3616"/>
              <a:gd name="T6" fmla="*/ 2268 w 4130"/>
              <a:gd name="T7" fmla="*/ 0 h 3616"/>
              <a:gd name="T8" fmla="*/ 1861 w 4130"/>
              <a:gd name="T9" fmla="*/ 398 h 3616"/>
              <a:gd name="T10" fmla="*/ 1455 w 4130"/>
              <a:gd name="T11" fmla="*/ 0 h 3616"/>
              <a:gd name="T12" fmla="*/ 0 w 4130"/>
              <a:gd name="T13" fmla="*/ 0 h 3616"/>
              <a:gd name="T14" fmla="*/ 0 w 4130"/>
              <a:gd name="T15" fmla="*/ 3072 h 3616"/>
              <a:gd name="T16" fmla="*/ 551 w 4130"/>
              <a:gd name="T17" fmla="*/ 3615 h 3616"/>
              <a:gd name="T18" fmla="*/ 3723 w 4130"/>
              <a:gd name="T19" fmla="*/ 3615 h 3616"/>
              <a:gd name="T20" fmla="*/ 3723 w 4130"/>
              <a:gd name="T21" fmla="*/ 2214 h 3616"/>
              <a:gd name="T22" fmla="*/ 4129 w 4130"/>
              <a:gd name="T23" fmla="*/ 1807 h 3616"/>
              <a:gd name="T24" fmla="*/ 3723 w 4130"/>
              <a:gd name="T25" fmla="*/ 1401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0" h="3616">
                <a:moveTo>
                  <a:pt x="3723" y="1401"/>
                </a:moveTo>
                <a:lnTo>
                  <a:pt x="3723" y="1401"/>
                </a:lnTo>
                <a:cubicBezTo>
                  <a:pt x="3723" y="0"/>
                  <a:pt x="3723" y="0"/>
                  <a:pt x="3723" y="0"/>
                </a:cubicBezTo>
                <a:cubicBezTo>
                  <a:pt x="2268" y="0"/>
                  <a:pt x="2268" y="0"/>
                  <a:pt x="2268" y="0"/>
                </a:cubicBezTo>
                <a:cubicBezTo>
                  <a:pt x="2268" y="217"/>
                  <a:pt x="2087" y="398"/>
                  <a:pt x="1861" y="398"/>
                </a:cubicBezTo>
                <a:cubicBezTo>
                  <a:pt x="1635" y="398"/>
                  <a:pt x="1455" y="217"/>
                  <a:pt x="1455" y="0"/>
                </a:cubicBezTo>
                <a:cubicBezTo>
                  <a:pt x="0" y="0"/>
                  <a:pt x="0" y="0"/>
                  <a:pt x="0" y="0"/>
                </a:cubicBezTo>
                <a:cubicBezTo>
                  <a:pt x="0" y="3072"/>
                  <a:pt x="0" y="3072"/>
                  <a:pt x="0" y="3072"/>
                </a:cubicBezTo>
                <a:cubicBezTo>
                  <a:pt x="0" y="3371"/>
                  <a:pt x="244" y="3615"/>
                  <a:pt x="551" y="3615"/>
                </a:cubicBezTo>
                <a:cubicBezTo>
                  <a:pt x="3723" y="3615"/>
                  <a:pt x="3723" y="3615"/>
                  <a:pt x="3723" y="3615"/>
                </a:cubicBezTo>
                <a:cubicBezTo>
                  <a:pt x="3723" y="2214"/>
                  <a:pt x="3723" y="2214"/>
                  <a:pt x="3723" y="2214"/>
                </a:cubicBezTo>
                <a:cubicBezTo>
                  <a:pt x="3948" y="2214"/>
                  <a:pt x="4129" y="2033"/>
                  <a:pt x="4129" y="1807"/>
                </a:cubicBezTo>
                <a:cubicBezTo>
                  <a:pt x="4129" y="1582"/>
                  <a:pt x="3948" y="1401"/>
                  <a:pt x="3723" y="1401"/>
                </a:cubicBezTo>
              </a:path>
            </a:pathLst>
          </a:custGeom>
          <a:solidFill>
            <a:srgbClr val="FEBE10"/>
          </a:solidFill>
          <a:ln w="9525" cap="flat">
            <a:solidFill>
              <a:schemeClr val="bg1"/>
            </a:solidFill>
            <a:bevel/>
            <a:headEnd/>
            <a:tailEnd/>
          </a:ln>
          <a:effectLst/>
        </p:spPr>
        <p:txBody>
          <a:bodyPr wrap="none" anchor="ctr"/>
          <a:lstStyle/>
          <a:p>
            <a:endParaRPr lang="es-MX" sz="1000"/>
          </a:p>
        </p:txBody>
      </p:sp>
      <p:grpSp>
        <p:nvGrpSpPr>
          <p:cNvPr id="77" name="Group 76">
            <a:extLst>
              <a:ext uri="{FF2B5EF4-FFF2-40B4-BE49-F238E27FC236}">
                <a16:creationId xmlns:a16="http://schemas.microsoft.com/office/drawing/2014/main" id="{749BA6CF-5588-36FC-0C8F-05716610A4AA}"/>
              </a:ext>
            </a:extLst>
          </p:cNvPr>
          <p:cNvGrpSpPr/>
          <p:nvPr/>
        </p:nvGrpSpPr>
        <p:grpSpPr>
          <a:xfrm>
            <a:off x="1640608" y="3590472"/>
            <a:ext cx="1518662" cy="413810"/>
            <a:chOff x="3739753" y="3654080"/>
            <a:chExt cx="1518662" cy="413810"/>
          </a:xfrm>
        </p:grpSpPr>
        <p:sp>
          <p:nvSpPr>
            <p:cNvPr id="62" name="Freeform 2">
              <a:extLst>
                <a:ext uri="{FF2B5EF4-FFF2-40B4-BE49-F238E27FC236}">
                  <a16:creationId xmlns:a16="http://schemas.microsoft.com/office/drawing/2014/main" id="{AF6FB781-7B7B-C24B-A067-ED5DCF8FD4C9}"/>
                </a:ext>
              </a:extLst>
            </p:cNvPr>
            <p:cNvSpPr>
              <a:spLocks noChangeArrowheads="1"/>
            </p:cNvSpPr>
            <p:nvPr/>
          </p:nvSpPr>
          <p:spPr bwMode="auto">
            <a:xfrm>
              <a:off x="3739753" y="3654080"/>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65" name="Picture 64" descr="A black and white sign&#10;&#10;Description automatically generated with medium confidence">
              <a:extLst>
                <a:ext uri="{FF2B5EF4-FFF2-40B4-BE49-F238E27FC236}">
                  <a16:creationId xmlns:a16="http://schemas.microsoft.com/office/drawing/2014/main" id="{A2C3FEB5-5B75-EB98-70A3-FC65351944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2360" y="3724348"/>
              <a:ext cx="1129337" cy="324000"/>
            </a:xfrm>
            <a:prstGeom prst="rect">
              <a:avLst/>
            </a:prstGeom>
          </p:spPr>
        </p:pic>
      </p:grpSp>
      <p:sp>
        <p:nvSpPr>
          <p:cNvPr id="8" name="Freeform 164">
            <a:extLst>
              <a:ext uri="{FF2B5EF4-FFF2-40B4-BE49-F238E27FC236}">
                <a16:creationId xmlns:a16="http://schemas.microsoft.com/office/drawing/2014/main" id="{2BC44115-C20C-F1D8-789E-F6238A3329E1}"/>
              </a:ext>
            </a:extLst>
          </p:cNvPr>
          <p:cNvSpPr>
            <a:spLocks noChangeArrowheads="1"/>
          </p:cNvSpPr>
          <p:nvPr/>
        </p:nvSpPr>
        <p:spPr bwMode="auto">
          <a:xfrm>
            <a:off x="1391318" y="365807"/>
            <a:ext cx="2055978" cy="2221627"/>
          </a:xfrm>
          <a:custGeom>
            <a:avLst/>
            <a:gdLst>
              <a:gd name="T0" fmla="*/ 3723 w 3724"/>
              <a:gd name="T1" fmla="*/ 1410 h 4021"/>
              <a:gd name="T2" fmla="*/ 3723 w 3724"/>
              <a:gd name="T3" fmla="*/ 1410 h 4021"/>
              <a:gd name="T4" fmla="*/ 3723 w 3724"/>
              <a:gd name="T5" fmla="*/ 1410 h 4021"/>
              <a:gd name="T6" fmla="*/ 3723 w 3724"/>
              <a:gd name="T7" fmla="*/ 0 h 4021"/>
              <a:gd name="T8" fmla="*/ 2927 w 3724"/>
              <a:gd name="T9" fmla="*/ 0 h 4021"/>
              <a:gd name="T10" fmla="*/ 2927 w 3724"/>
              <a:gd name="T11" fmla="*/ 0 h 4021"/>
              <a:gd name="T12" fmla="*/ 578 w 3724"/>
              <a:gd name="T13" fmla="*/ 9 h 4021"/>
              <a:gd name="T14" fmla="*/ 0 w 3724"/>
              <a:gd name="T15" fmla="*/ 588 h 4021"/>
              <a:gd name="T16" fmla="*/ 0 w 3724"/>
              <a:gd name="T17" fmla="*/ 1401 h 4021"/>
              <a:gd name="T18" fmla="*/ 0 w 3724"/>
              <a:gd name="T19" fmla="*/ 3071 h 4021"/>
              <a:gd name="T20" fmla="*/ 0 w 3724"/>
              <a:gd name="T21" fmla="*/ 3622 h 4021"/>
              <a:gd name="T22" fmla="*/ 1455 w 3724"/>
              <a:gd name="T23" fmla="*/ 3622 h 4021"/>
              <a:gd name="T24" fmla="*/ 1861 w 3724"/>
              <a:gd name="T25" fmla="*/ 4020 h 4021"/>
              <a:gd name="T26" fmla="*/ 2268 w 3724"/>
              <a:gd name="T27" fmla="*/ 3622 h 4021"/>
              <a:gd name="T28" fmla="*/ 3723 w 3724"/>
              <a:gd name="T29" fmla="*/ 3622 h 4021"/>
              <a:gd name="T30" fmla="*/ 3723 w 3724"/>
              <a:gd name="T31" fmla="*/ 2213 h 4021"/>
              <a:gd name="T32" fmla="*/ 3723 w 3724"/>
              <a:gd name="T33" fmla="*/ 2213 h 4021"/>
              <a:gd name="T34" fmla="*/ 3316 w 3724"/>
              <a:gd name="T35" fmla="*/ 1806 h 4021"/>
              <a:gd name="T36" fmla="*/ 3723 w 3724"/>
              <a:gd name="T37" fmla="*/ 141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4" h="4021">
                <a:moveTo>
                  <a:pt x="3723" y="1410"/>
                </a:moveTo>
                <a:lnTo>
                  <a:pt x="3723" y="1410"/>
                </a:lnTo>
                <a:lnTo>
                  <a:pt x="3723" y="1410"/>
                </a:lnTo>
                <a:cubicBezTo>
                  <a:pt x="3723" y="0"/>
                  <a:pt x="3723" y="0"/>
                  <a:pt x="3723" y="0"/>
                </a:cubicBezTo>
                <a:cubicBezTo>
                  <a:pt x="2927" y="0"/>
                  <a:pt x="2927" y="0"/>
                  <a:pt x="2927" y="0"/>
                </a:cubicBezTo>
                <a:lnTo>
                  <a:pt x="2927" y="0"/>
                </a:lnTo>
                <a:cubicBezTo>
                  <a:pt x="578" y="9"/>
                  <a:pt x="578" y="9"/>
                  <a:pt x="578" y="9"/>
                </a:cubicBezTo>
                <a:cubicBezTo>
                  <a:pt x="262" y="9"/>
                  <a:pt x="0" y="271"/>
                  <a:pt x="0" y="588"/>
                </a:cubicBezTo>
                <a:cubicBezTo>
                  <a:pt x="0" y="1401"/>
                  <a:pt x="0" y="1401"/>
                  <a:pt x="0" y="1401"/>
                </a:cubicBezTo>
                <a:cubicBezTo>
                  <a:pt x="0" y="3071"/>
                  <a:pt x="0" y="3071"/>
                  <a:pt x="0" y="3071"/>
                </a:cubicBezTo>
                <a:cubicBezTo>
                  <a:pt x="0" y="3622"/>
                  <a:pt x="0" y="3622"/>
                  <a:pt x="0" y="3622"/>
                </a:cubicBezTo>
                <a:cubicBezTo>
                  <a:pt x="1455" y="3622"/>
                  <a:pt x="1455" y="3622"/>
                  <a:pt x="1455" y="3622"/>
                </a:cubicBezTo>
                <a:cubicBezTo>
                  <a:pt x="1455" y="3839"/>
                  <a:pt x="1635" y="4020"/>
                  <a:pt x="1861" y="4020"/>
                </a:cubicBezTo>
                <a:cubicBezTo>
                  <a:pt x="2087" y="4020"/>
                  <a:pt x="2268" y="3839"/>
                  <a:pt x="2268" y="3622"/>
                </a:cubicBezTo>
                <a:cubicBezTo>
                  <a:pt x="3723" y="3622"/>
                  <a:pt x="3723" y="3622"/>
                  <a:pt x="3723" y="3622"/>
                </a:cubicBezTo>
                <a:cubicBezTo>
                  <a:pt x="3723" y="2213"/>
                  <a:pt x="3723" y="2213"/>
                  <a:pt x="3723" y="2213"/>
                </a:cubicBezTo>
                <a:lnTo>
                  <a:pt x="3723" y="2213"/>
                </a:lnTo>
                <a:cubicBezTo>
                  <a:pt x="3497" y="2213"/>
                  <a:pt x="3316" y="2032"/>
                  <a:pt x="3316" y="1806"/>
                </a:cubicBezTo>
                <a:cubicBezTo>
                  <a:pt x="3316" y="1590"/>
                  <a:pt x="3497" y="1410"/>
                  <a:pt x="3723" y="1410"/>
                </a:cubicBezTo>
              </a:path>
            </a:pathLst>
          </a:custGeom>
          <a:solidFill>
            <a:srgbClr val="383E5B"/>
          </a:solidFill>
          <a:ln w="9525" cap="flat">
            <a:solidFill>
              <a:schemeClr val="bg1"/>
            </a:solidFill>
            <a:bevel/>
            <a:headEnd/>
            <a:tailEnd/>
          </a:ln>
          <a:effectLst/>
        </p:spPr>
        <p:txBody>
          <a:bodyPr wrap="none" anchor="ctr"/>
          <a:lstStyle/>
          <a:p>
            <a:endParaRPr lang="es-MX" sz="1000"/>
          </a:p>
        </p:txBody>
      </p:sp>
      <p:sp>
        <p:nvSpPr>
          <p:cNvPr id="9" name="Freeform 165">
            <a:extLst>
              <a:ext uri="{FF2B5EF4-FFF2-40B4-BE49-F238E27FC236}">
                <a16:creationId xmlns:a16="http://schemas.microsoft.com/office/drawing/2014/main" id="{ADB408B1-948F-3F9F-8435-EA9EC783C8C3}"/>
              </a:ext>
            </a:extLst>
          </p:cNvPr>
          <p:cNvSpPr>
            <a:spLocks noChangeArrowheads="1"/>
          </p:cNvSpPr>
          <p:nvPr/>
        </p:nvSpPr>
        <p:spPr bwMode="auto">
          <a:xfrm>
            <a:off x="3447296" y="2141648"/>
            <a:ext cx="2055978" cy="2221627"/>
          </a:xfrm>
          <a:custGeom>
            <a:avLst/>
            <a:gdLst>
              <a:gd name="T0" fmla="*/ 3721 w 3722"/>
              <a:gd name="T1" fmla="*/ 1807 h 4022"/>
              <a:gd name="T2" fmla="*/ 3721 w 3722"/>
              <a:gd name="T3" fmla="*/ 1807 h 4022"/>
              <a:gd name="T4" fmla="*/ 3721 w 3722"/>
              <a:gd name="T5" fmla="*/ 406 h 4022"/>
              <a:gd name="T6" fmla="*/ 2266 w 3722"/>
              <a:gd name="T7" fmla="*/ 406 h 4022"/>
              <a:gd name="T8" fmla="*/ 1861 w 3722"/>
              <a:gd name="T9" fmla="*/ 0 h 4022"/>
              <a:gd name="T10" fmla="*/ 1454 w 3722"/>
              <a:gd name="T11" fmla="*/ 406 h 4022"/>
              <a:gd name="T12" fmla="*/ 0 w 3722"/>
              <a:gd name="T13" fmla="*/ 406 h 4022"/>
              <a:gd name="T14" fmla="*/ 0 w 3722"/>
              <a:gd name="T15" fmla="*/ 1807 h 4022"/>
              <a:gd name="T16" fmla="*/ 406 w 3722"/>
              <a:gd name="T17" fmla="*/ 2213 h 4022"/>
              <a:gd name="T18" fmla="*/ 0 w 3722"/>
              <a:gd name="T19" fmla="*/ 2620 h 4022"/>
              <a:gd name="T20" fmla="*/ 0 w 3722"/>
              <a:gd name="T21" fmla="*/ 4021 h 4022"/>
              <a:gd name="T22" fmla="*/ 3721 w 3722"/>
              <a:gd name="T23" fmla="*/ 4021 h 4022"/>
              <a:gd name="T24" fmla="*/ 3721 w 3722"/>
              <a:gd name="T25" fmla="*/ 2620 h 4022"/>
              <a:gd name="T26" fmla="*/ 3315 w 3722"/>
              <a:gd name="T27" fmla="*/ 2213 h 4022"/>
              <a:gd name="T28" fmla="*/ 3721 w 3722"/>
              <a:gd name="T29" fmla="*/ 1807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2" h="4022">
                <a:moveTo>
                  <a:pt x="3721" y="1807"/>
                </a:moveTo>
                <a:lnTo>
                  <a:pt x="3721" y="1807"/>
                </a:lnTo>
                <a:cubicBezTo>
                  <a:pt x="3721" y="406"/>
                  <a:pt x="3721" y="406"/>
                  <a:pt x="3721" y="406"/>
                </a:cubicBezTo>
                <a:cubicBezTo>
                  <a:pt x="2266" y="406"/>
                  <a:pt x="2266" y="406"/>
                  <a:pt x="2266" y="406"/>
                </a:cubicBezTo>
                <a:cubicBezTo>
                  <a:pt x="2266" y="181"/>
                  <a:pt x="2086" y="0"/>
                  <a:pt x="1861" y="0"/>
                </a:cubicBezTo>
                <a:cubicBezTo>
                  <a:pt x="1635" y="0"/>
                  <a:pt x="1454" y="181"/>
                  <a:pt x="1454" y="406"/>
                </a:cubicBezTo>
                <a:cubicBezTo>
                  <a:pt x="0" y="406"/>
                  <a:pt x="0" y="406"/>
                  <a:pt x="0" y="406"/>
                </a:cubicBezTo>
                <a:cubicBezTo>
                  <a:pt x="0" y="1807"/>
                  <a:pt x="0" y="1807"/>
                  <a:pt x="0" y="1807"/>
                </a:cubicBezTo>
                <a:cubicBezTo>
                  <a:pt x="225" y="1807"/>
                  <a:pt x="406" y="1988"/>
                  <a:pt x="406" y="2213"/>
                </a:cubicBezTo>
                <a:cubicBezTo>
                  <a:pt x="406" y="2439"/>
                  <a:pt x="225" y="2620"/>
                  <a:pt x="0" y="2620"/>
                </a:cubicBezTo>
                <a:cubicBezTo>
                  <a:pt x="0" y="4021"/>
                  <a:pt x="0" y="4021"/>
                  <a:pt x="0" y="4021"/>
                </a:cubicBezTo>
                <a:cubicBezTo>
                  <a:pt x="3721" y="4021"/>
                  <a:pt x="3721" y="4021"/>
                  <a:pt x="3721" y="4021"/>
                </a:cubicBezTo>
                <a:cubicBezTo>
                  <a:pt x="3721" y="2620"/>
                  <a:pt x="3721" y="2620"/>
                  <a:pt x="3721" y="2620"/>
                </a:cubicBezTo>
                <a:cubicBezTo>
                  <a:pt x="3495" y="2620"/>
                  <a:pt x="3315" y="2439"/>
                  <a:pt x="3315" y="2213"/>
                </a:cubicBezTo>
                <a:cubicBezTo>
                  <a:pt x="3315" y="1988"/>
                  <a:pt x="3495" y="1807"/>
                  <a:pt x="3721" y="1807"/>
                </a:cubicBezTo>
              </a:path>
            </a:pathLst>
          </a:custGeom>
          <a:solidFill>
            <a:srgbClr val="B2B2B2"/>
          </a:solidFill>
          <a:ln w="9525" cap="flat">
            <a:solidFill>
              <a:schemeClr val="bg1"/>
            </a:solidFill>
            <a:bevel/>
            <a:headEnd/>
            <a:tailEnd/>
          </a:ln>
          <a:effectLst/>
        </p:spPr>
        <p:txBody>
          <a:bodyPr wrap="none" anchor="ctr"/>
          <a:lstStyle/>
          <a:p>
            <a:endParaRPr lang="es-MX" sz="1000"/>
          </a:p>
        </p:txBody>
      </p:sp>
      <p:sp>
        <p:nvSpPr>
          <p:cNvPr id="10" name="Freeform 166">
            <a:extLst>
              <a:ext uri="{FF2B5EF4-FFF2-40B4-BE49-F238E27FC236}">
                <a16:creationId xmlns:a16="http://schemas.microsoft.com/office/drawing/2014/main" id="{4071BE81-5702-D3A2-832A-5928FFB563CD}"/>
              </a:ext>
            </a:extLst>
          </p:cNvPr>
          <p:cNvSpPr>
            <a:spLocks noChangeArrowheads="1"/>
          </p:cNvSpPr>
          <p:nvPr/>
        </p:nvSpPr>
        <p:spPr bwMode="auto">
          <a:xfrm>
            <a:off x="5503275" y="365807"/>
            <a:ext cx="2055978" cy="2221627"/>
          </a:xfrm>
          <a:custGeom>
            <a:avLst/>
            <a:gdLst>
              <a:gd name="T0" fmla="*/ 3217 w 3724"/>
              <a:gd name="T1" fmla="*/ 0 h 4021"/>
              <a:gd name="T2" fmla="*/ 3217 w 3724"/>
              <a:gd name="T3" fmla="*/ 0 h 4021"/>
              <a:gd name="T4" fmla="*/ 0 w 3724"/>
              <a:gd name="T5" fmla="*/ 0 h 4021"/>
              <a:gd name="T6" fmla="*/ 0 w 3724"/>
              <a:gd name="T7" fmla="*/ 1410 h 4021"/>
              <a:gd name="T8" fmla="*/ 407 w 3724"/>
              <a:gd name="T9" fmla="*/ 1806 h 4021"/>
              <a:gd name="T10" fmla="*/ 0 w 3724"/>
              <a:gd name="T11" fmla="*/ 2213 h 4021"/>
              <a:gd name="T12" fmla="*/ 0 w 3724"/>
              <a:gd name="T13" fmla="*/ 3622 h 4021"/>
              <a:gd name="T14" fmla="*/ 1455 w 3724"/>
              <a:gd name="T15" fmla="*/ 3622 h 4021"/>
              <a:gd name="T16" fmla="*/ 1862 w 3724"/>
              <a:gd name="T17" fmla="*/ 4020 h 4021"/>
              <a:gd name="T18" fmla="*/ 2268 w 3724"/>
              <a:gd name="T19" fmla="*/ 3622 h 4021"/>
              <a:gd name="T20" fmla="*/ 3723 w 3724"/>
              <a:gd name="T21" fmla="*/ 3622 h 4021"/>
              <a:gd name="T22" fmla="*/ 3723 w 3724"/>
              <a:gd name="T23" fmla="*/ 3071 h 4021"/>
              <a:gd name="T24" fmla="*/ 3723 w 3724"/>
              <a:gd name="T25" fmla="*/ 1401 h 4021"/>
              <a:gd name="T26" fmla="*/ 3723 w 3724"/>
              <a:gd name="T27" fmla="*/ 543 h 4021"/>
              <a:gd name="T28" fmla="*/ 3217 w 3724"/>
              <a:gd name="T29" fmla="*/ 0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4" h="4021">
                <a:moveTo>
                  <a:pt x="3217" y="0"/>
                </a:moveTo>
                <a:lnTo>
                  <a:pt x="3217" y="0"/>
                </a:lnTo>
                <a:cubicBezTo>
                  <a:pt x="0" y="0"/>
                  <a:pt x="0" y="0"/>
                  <a:pt x="0" y="0"/>
                </a:cubicBezTo>
                <a:cubicBezTo>
                  <a:pt x="0" y="1410"/>
                  <a:pt x="0" y="1410"/>
                  <a:pt x="0" y="1410"/>
                </a:cubicBezTo>
                <a:cubicBezTo>
                  <a:pt x="226" y="1410"/>
                  <a:pt x="407" y="1590"/>
                  <a:pt x="407" y="1806"/>
                </a:cubicBezTo>
                <a:cubicBezTo>
                  <a:pt x="407" y="2032"/>
                  <a:pt x="226" y="2213"/>
                  <a:pt x="0" y="2213"/>
                </a:cubicBezTo>
                <a:cubicBezTo>
                  <a:pt x="0" y="3622"/>
                  <a:pt x="0" y="3622"/>
                  <a:pt x="0" y="3622"/>
                </a:cubicBezTo>
                <a:cubicBezTo>
                  <a:pt x="1455" y="3622"/>
                  <a:pt x="1455" y="3622"/>
                  <a:pt x="1455" y="3622"/>
                </a:cubicBezTo>
                <a:cubicBezTo>
                  <a:pt x="1455" y="3839"/>
                  <a:pt x="1636" y="4020"/>
                  <a:pt x="1862" y="4020"/>
                </a:cubicBezTo>
                <a:cubicBezTo>
                  <a:pt x="2087" y="4020"/>
                  <a:pt x="2268" y="3839"/>
                  <a:pt x="2268" y="3622"/>
                </a:cubicBezTo>
                <a:cubicBezTo>
                  <a:pt x="3723" y="3622"/>
                  <a:pt x="3723" y="3622"/>
                  <a:pt x="3723" y="3622"/>
                </a:cubicBezTo>
                <a:cubicBezTo>
                  <a:pt x="3723" y="3071"/>
                  <a:pt x="3723" y="3071"/>
                  <a:pt x="3723" y="3071"/>
                </a:cubicBezTo>
                <a:cubicBezTo>
                  <a:pt x="3723" y="1401"/>
                  <a:pt x="3723" y="1401"/>
                  <a:pt x="3723" y="1401"/>
                </a:cubicBezTo>
                <a:cubicBezTo>
                  <a:pt x="3723" y="543"/>
                  <a:pt x="3723" y="543"/>
                  <a:pt x="3723" y="543"/>
                </a:cubicBezTo>
                <a:cubicBezTo>
                  <a:pt x="3723" y="262"/>
                  <a:pt x="3497" y="28"/>
                  <a:pt x="3217" y="0"/>
                </a:cubicBezTo>
              </a:path>
            </a:pathLst>
          </a:custGeom>
          <a:solidFill>
            <a:srgbClr val="7CC7BA"/>
          </a:solidFill>
          <a:ln w="9525" cap="flat">
            <a:solidFill>
              <a:schemeClr val="bg1"/>
            </a:solidFill>
            <a:bevel/>
            <a:headEnd/>
            <a:tailEnd/>
          </a:ln>
          <a:effectLst/>
        </p:spPr>
        <p:txBody>
          <a:bodyPr wrap="none" anchor="ctr"/>
          <a:lstStyle/>
          <a:p>
            <a:endParaRPr lang="es-MX" sz="1000"/>
          </a:p>
        </p:txBody>
      </p:sp>
      <p:sp>
        <p:nvSpPr>
          <p:cNvPr id="11" name="Freeform 167">
            <a:extLst>
              <a:ext uri="{FF2B5EF4-FFF2-40B4-BE49-F238E27FC236}">
                <a16:creationId xmlns:a16="http://schemas.microsoft.com/office/drawing/2014/main" id="{525CEDE2-2776-92DA-C2B9-7942391C8CAD}"/>
              </a:ext>
            </a:extLst>
          </p:cNvPr>
          <p:cNvSpPr>
            <a:spLocks noChangeArrowheads="1"/>
          </p:cNvSpPr>
          <p:nvPr/>
        </p:nvSpPr>
        <p:spPr bwMode="auto">
          <a:xfrm>
            <a:off x="5279165" y="2365759"/>
            <a:ext cx="2282525" cy="1997516"/>
          </a:xfrm>
          <a:custGeom>
            <a:avLst/>
            <a:gdLst>
              <a:gd name="T0" fmla="*/ 2674 w 4130"/>
              <a:gd name="T1" fmla="*/ 0 h 3616"/>
              <a:gd name="T2" fmla="*/ 2674 w 4130"/>
              <a:gd name="T3" fmla="*/ 0 h 3616"/>
              <a:gd name="T4" fmla="*/ 2268 w 4130"/>
              <a:gd name="T5" fmla="*/ 398 h 3616"/>
              <a:gd name="T6" fmla="*/ 1861 w 4130"/>
              <a:gd name="T7" fmla="*/ 0 h 3616"/>
              <a:gd name="T8" fmla="*/ 406 w 4130"/>
              <a:gd name="T9" fmla="*/ 0 h 3616"/>
              <a:gd name="T10" fmla="*/ 406 w 4130"/>
              <a:gd name="T11" fmla="*/ 1401 h 3616"/>
              <a:gd name="T12" fmla="*/ 0 w 4130"/>
              <a:gd name="T13" fmla="*/ 1807 h 3616"/>
              <a:gd name="T14" fmla="*/ 406 w 4130"/>
              <a:gd name="T15" fmla="*/ 2214 h 3616"/>
              <a:gd name="T16" fmla="*/ 406 w 4130"/>
              <a:gd name="T17" fmla="*/ 3615 h 3616"/>
              <a:gd name="T18" fmla="*/ 3578 w 4130"/>
              <a:gd name="T19" fmla="*/ 3615 h 3616"/>
              <a:gd name="T20" fmla="*/ 4129 w 4130"/>
              <a:gd name="T21" fmla="*/ 3072 h 3616"/>
              <a:gd name="T22" fmla="*/ 4129 w 4130"/>
              <a:gd name="T23" fmla="*/ 0 h 3616"/>
              <a:gd name="T24" fmla="*/ 2674 w 4130"/>
              <a:gd name="T25" fmla="*/ 0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0" h="3616">
                <a:moveTo>
                  <a:pt x="2674" y="0"/>
                </a:moveTo>
                <a:lnTo>
                  <a:pt x="2674" y="0"/>
                </a:lnTo>
                <a:cubicBezTo>
                  <a:pt x="2674" y="217"/>
                  <a:pt x="2493" y="398"/>
                  <a:pt x="2268" y="398"/>
                </a:cubicBezTo>
                <a:cubicBezTo>
                  <a:pt x="2042" y="398"/>
                  <a:pt x="1861" y="217"/>
                  <a:pt x="1861" y="0"/>
                </a:cubicBezTo>
                <a:cubicBezTo>
                  <a:pt x="406" y="0"/>
                  <a:pt x="406" y="0"/>
                  <a:pt x="406" y="0"/>
                </a:cubicBezTo>
                <a:cubicBezTo>
                  <a:pt x="406" y="1401"/>
                  <a:pt x="406" y="1401"/>
                  <a:pt x="406" y="1401"/>
                </a:cubicBezTo>
                <a:cubicBezTo>
                  <a:pt x="180" y="1401"/>
                  <a:pt x="0" y="1582"/>
                  <a:pt x="0" y="1807"/>
                </a:cubicBezTo>
                <a:cubicBezTo>
                  <a:pt x="0" y="2033"/>
                  <a:pt x="180" y="2214"/>
                  <a:pt x="406" y="2214"/>
                </a:cubicBezTo>
                <a:cubicBezTo>
                  <a:pt x="406" y="3615"/>
                  <a:pt x="406" y="3615"/>
                  <a:pt x="406" y="3615"/>
                </a:cubicBezTo>
                <a:cubicBezTo>
                  <a:pt x="3578" y="3615"/>
                  <a:pt x="3578" y="3615"/>
                  <a:pt x="3578" y="3615"/>
                </a:cubicBezTo>
                <a:cubicBezTo>
                  <a:pt x="3885" y="3615"/>
                  <a:pt x="4129" y="3371"/>
                  <a:pt x="4129" y="3072"/>
                </a:cubicBezTo>
                <a:cubicBezTo>
                  <a:pt x="4129" y="0"/>
                  <a:pt x="4129" y="0"/>
                  <a:pt x="4129" y="0"/>
                </a:cubicBezTo>
                <a:lnTo>
                  <a:pt x="2674" y="0"/>
                </a:lnTo>
              </a:path>
            </a:pathLst>
          </a:custGeom>
          <a:solidFill>
            <a:srgbClr val="B0917F"/>
          </a:solidFill>
          <a:ln w="9525" cap="flat">
            <a:solidFill>
              <a:schemeClr val="bg1"/>
            </a:solidFill>
            <a:bevel/>
            <a:headEnd/>
            <a:tailEnd/>
          </a:ln>
          <a:effectLst/>
        </p:spPr>
        <p:txBody>
          <a:bodyPr wrap="none" anchor="ctr"/>
          <a:lstStyle/>
          <a:p>
            <a:endParaRPr lang="es-MX" sz="1000"/>
          </a:p>
        </p:txBody>
      </p:sp>
      <p:sp>
        <p:nvSpPr>
          <p:cNvPr id="13" name="Freeform 169">
            <a:extLst>
              <a:ext uri="{FF2B5EF4-FFF2-40B4-BE49-F238E27FC236}">
                <a16:creationId xmlns:a16="http://schemas.microsoft.com/office/drawing/2014/main" id="{B1B6C335-346C-5DD0-F332-3D78051B8F2A}"/>
              </a:ext>
            </a:extLst>
          </p:cNvPr>
          <p:cNvSpPr>
            <a:spLocks noChangeArrowheads="1"/>
          </p:cNvSpPr>
          <p:nvPr/>
        </p:nvSpPr>
        <p:spPr bwMode="auto">
          <a:xfrm>
            <a:off x="3223185" y="365807"/>
            <a:ext cx="2506637" cy="2002387"/>
          </a:xfrm>
          <a:custGeom>
            <a:avLst/>
            <a:gdLst>
              <a:gd name="T0" fmla="*/ 4128 w 4536"/>
              <a:gd name="T1" fmla="*/ 1410 h 3623"/>
              <a:gd name="T2" fmla="*/ 4128 w 4536"/>
              <a:gd name="T3" fmla="*/ 1410 h 3623"/>
              <a:gd name="T4" fmla="*/ 4128 w 4536"/>
              <a:gd name="T5" fmla="*/ 0 h 3623"/>
              <a:gd name="T6" fmla="*/ 461 w 4536"/>
              <a:gd name="T7" fmla="*/ 0 h 3623"/>
              <a:gd name="T8" fmla="*/ 407 w 4536"/>
              <a:gd name="T9" fmla="*/ 0 h 3623"/>
              <a:gd name="T10" fmla="*/ 407 w 4536"/>
              <a:gd name="T11" fmla="*/ 1410 h 3623"/>
              <a:gd name="T12" fmla="*/ 407 w 4536"/>
              <a:gd name="T13" fmla="*/ 1410 h 3623"/>
              <a:gd name="T14" fmla="*/ 0 w 4536"/>
              <a:gd name="T15" fmla="*/ 1806 h 3623"/>
              <a:gd name="T16" fmla="*/ 407 w 4536"/>
              <a:gd name="T17" fmla="*/ 2213 h 3623"/>
              <a:gd name="T18" fmla="*/ 407 w 4536"/>
              <a:gd name="T19" fmla="*/ 2213 h 3623"/>
              <a:gd name="T20" fmla="*/ 407 w 4536"/>
              <a:gd name="T21" fmla="*/ 3622 h 3623"/>
              <a:gd name="T22" fmla="*/ 1861 w 4536"/>
              <a:gd name="T23" fmla="*/ 3622 h 3623"/>
              <a:gd name="T24" fmla="*/ 2268 w 4536"/>
              <a:gd name="T25" fmla="*/ 3216 h 3623"/>
              <a:gd name="T26" fmla="*/ 2673 w 4536"/>
              <a:gd name="T27" fmla="*/ 3622 h 3623"/>
              <a:gd name="T28" fmla="*/ 4128 w 4536"/>
              <a:gd name="T29" fmla="*/ 3622 h 3623"/>
              <a:gd name="T30" fmla="*/ 4128 w 4536"/>
              <a:gd name="T31" fmla="*/ 2213 h 3623"/>
              <a:gd name="T32" fmla="*/ 4535 w 4536"/>
              <a:gd name="T33" fmla="*/ 1806 h 3623"/>
              <a:gd name="T34" fmla="*/ 4128 w 4536"/>
              <a:gd name="T35" fmla="*/ 1410 h 3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6" h="3623">
                <a:moveTo>
                  <a:pt x="4128" y="1410"/>
                </a:moveTo>
                <a:lnTo>
                  <a:pt x="4128" y="1410"/>
                </a:lnTo>
                <a:cubicBezTo>
                  <a:pt x="4128" y="0"/>
                  <a:pt x="4128" y="0"/>
                  <a:pt x="4128" y="0"/>
                </a:cubicBezTo>
                <a:cubicBezTo>
                  <a:pt x="461" y="0"/>
                  <a:pt x="461" y="0"/>
                  <a:pt x="461" y="0"/>
                </a:cubicBezTo>
                <a:cubicBezTo>
                  <a:pt x="407" y="0"/>
                  <a:pt x="407" y="0"/>
                  <a:pt x="407" y="0"/>
                </a:cubicBezTo>
                <a:cubicBezTo>
                  <a:pt x="407" y="1410"/>
                  <a:pt x="407" y="1410"/>
                  <a:pt x="407" y="1410"/>
                </a:cubicBezTo>
                <a:lnTo>
                  <a:pt x="407" y="1410"/>
                </a:lnTo>
                <a:cubicBezTo>
                  <a:pt x="181" y="1410"/>
                  <a:pt x="0" y="1590"/>
                  <a:pt x="0" y="1806"/>
                </a:cubicBezTo>
                <a:cubicBezTo>
                  <a:pt x="0" y="2032"/>
                  <a:pt x="181" y="2213"/>
                  <a:pt x="407" y="2213"/>
                </a:cubicBezTo>
                <a:lnTo>
                  <a:pt x="407" y="2213"/>
                </a:lnTo>
                <a:cubicBezTo>
                  <a:pt x="407" y="3622"/>
                  <a:pt x="407" y="3622"/>
                  <a:pt x="407" y="3622"/>
                </a:cubicBezTo>
                <a:cubicBezTo>
                  <a:pt x="1861" y="3622"/>
                  <a:pt x="1861" y="3622"/>
                  <a:pt x="1861" y="3622"/>
                </a:cubicBezTo>
                <a:cubicBezTo>
                  <a:pt x="1861" y="3397"/>
                  <a:pt x="2042" y="3216"/>
                  <a:pt x="2268" y="3216"/>
                </a:cubicBezTo>
                <a:cubicBezTo>
                  <a:pt x="2493" y="3216"/>
                  <a:pt x="2673" y="3397"/>
                  <a:pt x="2673" y="3622"/>
                </a:cubicBezTo>
                <a:cubicBezTo>
                  <a:pt x="4128" y="3622"/>
                  <a:pt x="4128" y="3622"/>
                  <a:pt x="4128" y="3622"/>
                </a:cubicBezTo>
                <a:cubicBezTo>
                  <a:pt x="4128" y="2213"/>
                  <a:pt x="4128" y="2213"/>
                  <a:pt x="4128" y="2213"/>
                </a:cubicBezTo>
                <a:cubicBezTo>
                  <a:pt x="4354" y="2213"/>
                  <a:pt x="4535" y="2032"/>
                  <a:pt x="4535" y="1806"/>
                </a:cubicBezTo>
                <a:cubicBezTo>
                  <a:pt x="4535" y="1590"/>
                  <a:pt x="4354" y="1410"/>
                  <a:pt x="4128" y="1410"/>
                </a:cubicBezTo>
              </a:path>
            </a:pathLst>
          </a:custGeom>
          <a:solidFill>
            <a:srgbClr val="ED7D31"/>
          </a:solidFill>
          <a:ln w="9525" cap="flat">
            <a:solidFill>
              <a:schemeClr val="bg1"/>
            </a:solidFill>
            <a:bevel/>
            <a:headEnd/>
            <a:tailEnd/>
          </a:ln>
          <a:effectLst/>
        </p:spPr>
        <p:txBody>
          <a:bodyPr wrap="none" anchor="ctr"/>
          <a:lstStyle/>
          <a:p>
            <a:endParaRPr lang="es-MX" sz="1000"/>
          </a:p>
        </p:txBody>
      </p:sp>
      <p:grpSp>
        <p:nvGrpSpPr>
          <p:cNvPr id="47" name="Group 46">
            <a:extLst>
              <a:ext uri="{FF2B5EF4-FFF2-40B4-BE49-F238E27FC236}">
                <a16:creationId xmlns:a16="http://schemas.microsoft.com/office/drawing/2014/main" id="{01A96CAF-D4F6-55EB-79DA-423A94FDD454}"/>
              </a:ext>
            </a:extLst>
          </p:cNvPr>
          <p:cNvGrpSpPr/>
          <p:nvPr/>
        </p:nvGrpSpPr>
        <p:grpSpPr>
          <a:xfrm>
            <a:off x="1644413" y="1599200"/>
            <a:ext cx="1518662" cy="413810"/>
            <a:chOff x="1723281" y="1491412"/>
            <a:chExt cx="1281308" cy="349135"/>
          </a:xfrm>
        </p:grpSpPr>
        <p:sp>
          <p:nvSpPr>
            <p:cNvPr id="42" name="Freeform 2">
              <a:extLst>
                <a:ext uri="{FF2B5EF4-FFF2-40B4-BE49-F238E27FC236}">
                  <a16:creationId xmlns:a16="http://schemas.microsoft.com/office/drawing/2014/main" id="{B5305F3A-BED5-80C1-B305-14EDD682041C}"/>
                </a:ext>
              </a:extLst>
            </p:cNvPr>
            <p:cNvSpPr>
              <a:spLocks noChangeArrowheads="1"/>
            </p:cNvSpPr>
            <p:nvPr/>
          </p:nvSpPr>
          <p:spPr bwMode="auto">
            <a:xfrm>
              <a:off x="1723281" y="1491412"/>
              <a:ext cx="1281308" cy="349135"/>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43" name="Picture 42" descr="A white and black sign&#10;&#10;Description automatically generated with low confidence">
              <a:extLst>
                <a:ext uri="{FF2B5EF4-FFF2-40B4-BE49-F238E27FC236}">
                  <a16:creationId xmlns:a16="http://schemas.microsoft.com/office/drawing/2014/main" id="{B5E06DD4-F0AE-E24A-58A2-F819445E23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2248" y="1555237"/>
              <a:ext cx="1179752" cy="236549"/>
            </a:xfrm>
            <a:prstGeom prst="rect">
              <a:avLst/>
            </a:prstGeom>
          </p:spPr>
        </p:pic>
      </p:grpSp>
      <p:grpSp>
        <p:nvGrpSpPr>
          <p:cNvPr id="74" name="Group 73">
            <a:extLst>
              <a:ext uri="{FF2B5EF4-FFF2-40B4-BE49-F238E27FC236}">
                <a16:creationId xmlns:a16="http://schemas.microsoft.com/office/drawing/2014/main" id="{FCAE09CF-75A6-4EEA-5B76-6F4937585937}"/>
              </a:ext>
            </a:extLst>
          </p:cNvPr>
          <p:cNvGrpSpPr/>
          <p:nvPr/>
        </p:nvGrpSpPr>
        <p:grpSpPr>
          <a:xfrm>
            <a:off x="3705647" y="1592711"/>
            <a:ext cx="1518662" cy="413810"/>
            <a:chOff x="3665892" y="1640417"/>
            <a:chExt cx="1518662" cy="413810"/>
          </a:xfrm>
        </p:grpSpPr>
        <p:sp>
          <p:nvSpPr>
            <p:cNvPr id="55" name="Freeform 2">
              <a:extLst>
                <a:ext uri="{FF2B5EF4-FFF2-40B4-BE49-F238E27FC236}">
                  <a16:creationId xmlns:a16="http://schemas.microsoft.com/office/drawing/2014/main" id="{797CBA42-7086-ABB4-ABAE-E38C25601830}"/>
                </a:ext>
              </a:extLst>
            </p:cNvPr>
            <p:cNvSpPr>
              <a:spLocks noChangeArrowheads="1"/>
            </p:cNvSpPr>
            <p:nvPr/>
          </p:nvSpPr>
          <p:spPr bwMode="auto">
            <a:xfrm>
              <a:off x="3665892" y="1640417"/>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3" name="Picture 52" descr="A black and white sign&#10;&#10;Description automatically generated with low confidence">
              <a:extLst>
                <a:ext uri="{FF2B5EF4-FFF2-40B4-BE49-F238E27FC236}">
                  <a16:creationId xmlns:a16="http://schemas.microsoft.com/office/drawing/2014/main" id="{2D015DE8-2C3A-9DFC-DB25-CD5158901C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866"/>
            <a:stretch/>
          </p:blipFill>
          <p:spPr>
            <a:xfrm>
              <a:off x="3734429" y="1682799"/>
              <a:ext cx="1394205" cy="324000"/>
            </a:xfrm>
            <a:prstGeom prst="rect">
              <a:avLst/>
            </a:prstGeom>
          </p:spPr>
        </p:pic>
      </p:grpSp>
      <p:grpSp>
        <p:nvGrpSpPr>
          <p:cNvPr id="75" name="Group 74">
            <a:extLst>
              <a:ext uri="{FF2B5EF4-FFF2-40B4-BE49-F238E27FC236}">
                <a16:creationId xmlns:a16="http://schemas.microsoft.com/office/drawing/2014/main" id="{D2C388D4-DEA6-BD12-71A9-B6F06756FB38}"/>
              </a:ext>
            </a:extLst>
          </p:cNvPr>
          <p:cNvGrpSpPr/>
          <p:nvPr/>
        </p:nvGrpSpPr>
        <p:grpSpPr>
          <a:xfrm>
            <a:off x="5789932" y="1582237"/>
            <a:ext cx="1518662" cy="413810"/>
            <a:chOff x="5781981" y="1629943"/>
            <a:chExt cx="1518662" cy="413810"/>
          </a:xfrm>
        </p:grpSpPr>
        <p:sp>
          <p:nvSpPr>
            <p:cNvPr id="58" name="Freeform 2">
              <a:extLst>
                <a:ext uri="{FF2B5EF4-FFF2-40B4-BE49-F238E27FC236}">
                  <a16:creationId xmlns:a16="http://schemas.microsoft.com/office/drawing/2014/main" id="{8257E86B-D5FF-4072-9F1D-39AA1167E72E}"/>
                </a:ext>
              </a:extLst>
            </p:cNvPr>
            <p:cNvSpPr>
              <a:spLocks noChangeArrowheads="1"/>
            </p:cNvSpPr>
            <p:nvPr/>
          </p:nvSpPr>
          <p:spPr bwMode="auto">
            <a:xfrm>
              <a:off x="5781981" y="1629943"/>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59" name="Picture 58" descr="A black and white sign&#10;&#10;Description automatically generated with low confidence">
              <a:extLst>
                <a:ext uri="{FF2B5EF4-FFF2-40B4-BE49-F238E27FC236}">
                  <a16:creationId xmlns:a16="http://schemas.microsoft.com/office/drawing/2014/main" id="{CE6A700D-A9C3-798A-C19F-E1FFC650C0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93735" y="1693273"/>
              <a:ext cx="1174388" cy="324000"/>
            </a:xfrm>
            <a:prstGeom prst="rect">
              <a:avLst/>
            </a:prstGeom>
          </p:spPr>
        </p:pic>
      </p:grpSp>
      <p:grpSp>
        <p:nvGrpSpPr>
          <p:cNvPr id="78" name="Group 77">
            <a:extLst>
              <a:ext uri="{FF2B5EF4-FFF2-40B4-BE49-F238E27FC236}">
                <a16:creationId xmlns:a16="http://schemas.microsoft.com/office/drawing/2014/main" id="{69EAE38E-8564-5603-6C1F-F6ACF455C99C}"/>
              </a:ext>
            </a:extLst>
          </p:cNvPr>
          <p:cNvGrpSpPr/>
          <p:nvPr/>
        </p:nvGrpSpPr>
        <p:grpSpPr>
          <a:xfrm>
            <a:off x="3711412" y="3587532"/>
            <a:ext cx="1518662" cy="413810"/>
            <a:chOff x="1652025" y="3651140"/>
            <a:chExt cx="1518662" cy="413810"/>
          </a:xfrm>
        </p:grpSpPr>
        <p:sp>
          <p:nvSpPr>
            <p:cNvPr id="61" name="Freeform 2">
              <a:extLst>
                <a:ext uri="{FF2B5EF4-FFF2-40B4-BE49-F238E27FC236}">
                  <a16:creationId xmlns:a16="http://schemas.microsoft.com/office/drawing/2014/main" id="{C36453C1-4B4A-2537-1E31-A3BB03F5B7D4}"/>
                </a:ext>
              </a:extLst>
            </p:cNvPr>
            <p:cNvSpPr>
              <a:spLocks noChangeArrowheads="1"/>
            </p:cNvSpPr>
            <p:nvPr/>
          </p:nvSpPr>
          <p:spPr bwMode="auto">
            <a:xfrm>
              <a:off x="1652025" y="3651140"/>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64" name="Picture 63" descr="A black and white sign&#10;&#10;Description automatically generated with medium confidence">
              <a:extLst>
                <a:ext uri="{FF2B5EF4-FFF2-40B4-BE49-F238E27FC236}">
                  <a16:creationId xmlns:a16="http://schemas.microsoft.com/office/drawing/2014/main" id="{256FAC42-A109-989B-365E-A47205DD7B8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3086"/>
            <a:stretch/>
          </p:blipFill>
          <p:spPr>
            <a:xfrm>
              <a:off x="1867370" y="3724594"/>
              <a:ext cx="1126067" cy="324000"/>
            </a:xfrm>
            <a:prstGeom prst="rect">
              <a:avLst/>
            </a:prstGeom>
          </p:spPr>
        </p:pic>
      </p:grpSp>
      <p:grpSp>
        <p:nvGrpSpPr>
          <p:cNvPr id="76" name="Group 75">
            <a:extLst>
              <a:ext uri="{FF2B5EF4-FFF2-40B4-BE49-F238E27FC236}">
                <a16:creationId xmlns:a16="http://schemas.microsoft.com/office/drawing/2014/main" id="{511A803D-0EF3-F8E8-B9E1-821352A764B0}"/>
              </a:ext>
            </a:extLst>
          </p:cNvPr>
          <p:cNvGrpSpPr/>
          <p:nvPr/>
        </p:nvGrpSpPr>
        <p:grpSpPr>
          <a:xfrm>
            <a:off x="5774030" y="3605083"/>
            <a:ext cx="1518662" cy="413810"/>
            <a:chOff x="5781981" y="3668691"/>
            <a:chExt cx="1518662" cy="413810"/>
          </a:xfrm>
        </p:grpSpPr>
        <p:sp>
          <p:nvSpPr>
            <p:cNvPr id="63" name="Freeform 2">
              <a:extLst>
                <a:ext uri="{FF2B5EF4-FFF2-40B4-BE49-F238E27FC236}">
                  <a16:creationId xmlns:a16="http://schemas.microsoft.com/office/drawing/2014/main" id="{093E37CF-097D-33F0-1D21-F085C7617A98}"/>
                </a:ext>
              </a:extLst>
            </p:cNvPr>
            <p:cNvSpPr>
              <a:spLocks noChangeArrowheads="1"/>
            </p:cNvSpPr>
            <p:nvPr/>
          </p:nvSpPr>
          <p:spPr bwMode="auto">
            <a:xfrm>
              <a:off x="5781981" y="3668691"/>
              <a:ext cx="1518662" cy="413810"/>
            </a:xfrm>
            <a:prstGeom prst="rect">
              <a:avLst/>
            </a:prstGeom>
            <a:solidFill>
              <a:schemeClr val="bg1"/>
            </a:solidFill>
            <a:ln>
              <a:solidFill>
                <a:schemeClr val="bg1"/>
              </a:solidFill>
            </a:ln>
            <a:effectLst/>
          </p:spPr>
          <p:txBody>
            <a:bodyPr wrap="none" anchor="ctr"/>
            <a:lstStyle/>
            <a:p>
              <a:endParaRPr lang="en-US" sz="4899">
                <a:latin typeface="Lato Light" panose="020F0502020204030203" pitchFamily="34" charset="0"/>
              </a:endParaRPr>
            </a:p>
          </p:txBody>
        </p:sp>
        <p:pic>
          <p:nvPicPr>
            <p:cNvPr id="66" name="Picture 65" descr="A black and white sign&#10;&#10;Description automatically generated with low confidence">
              <a:extLst>
                <a:ext uri="{FF2B5EF4-FFF2-40B4-BE49-F238E27FC236}">
                  <a16:creationId xmlns:a16="http://schemas.microsoft.com/office/drawing/2014/main" id="{998EB8FF-4E73-93B0-23CD-A22CFF81FBF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20480" y="3738774"/>
              <a:ext cx="1104996" cy="324000"/>
            </a:xfrm>
            <a:prstGeom prst="rect">
              <a:avLst/>
            </a:prstGeom>
          </p:spPr>
        </p:pic>
      </p:grpSp>
      <p:pic>
        <p:nvPicPr>
          <p:cNvPr id="67" name="Graphic 66" descr="Wireless router outline">
            <a:extLst>
              <a:ext uri="{FF2B5EF4-FFF2-40B4-BE49-F238E27FC236}">
                <a16:creationId xmlns:a16="http://schemas.microsoft.com/office/drawing/2014/main" id="{0591D2D0-6A4E-AB98-C73A-CFE6E2230C0F}"/>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19610" b="35865"/>
          <a:stretch/>
        </p:blipFill>
        <p:spPr>
          <a:xfrm>
            <a:off x="5873333" y="2781767"/>
            <a:ext cx="1302873" cy="580095"/>
          </a:xfrm>
          <a:prstGeom prst="rect">
            <a:avLst/>
          </a:prstGeom>
        </p:spPr>
      </p:pic>
      <p:pic>
        <p:nvPicPr>
          <p:cNvPr id="34" name="Picture 33" descr="A picture containing text, scissors&#10;&#10;Description automatically generated">
            <a:extLst>
              <a:ext uri="{FF2B5EF4-FFF2-40B4-BE49-F238E27FC236}">
                <a16:creationId xmlns:a16="http://schemas.microsoft.com/office/drawing/2014/main" id="{5FCBBD30-71D6-D109-49A9-521DA48550D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4039" b="13685"/>
          <a:stretch/>
        </p:blipFill>
        <p:spPr>
          <a:xfrm>
            <a:off x="2010563" y="604402"/>
            <a:ext cx="825261" cy="844071"/>
          </a:xfrm>
          <a:prstGeom prst="rect">
            <a:avLst/>
          </a:prstGeom>
        </p:spPr>
      </p:pic>
      <p:grpSp>
        <p:nvGrpSpPr>
          <p:cNvPr id="36" name="Group 35">
            <a:extLst>
              <a:ext uri="{FF2B5EF4-FFF2-40B4-BE49-F238E27FC236}">
                <a16:creationId xmlns:a16="http://schemas.microsoft.com/office/drawing/2014/main" id="{356F206A-FF86-6C96-7F16-F431E9E51D42}"/>
              </a:ext>
            </a:extLst>
          </p:cNvPr>
          <p:cNvGrpSpPr/>
          <p:nvPr/>
        </p:nvGrpSpPr>
        <p:grpSpPr>
          <a:xfrm>
            <a:off x="4031997" y="637487"/>
            <a:ext cx="864000" cy="864000"/>
            <a:chOff x="4031997" y="637487"/>
            <a:chExt cx="864000" cy="864000"/>
          </a:xfrm>
        </p:grpSpPr>
        <p:pic>
          <p:nvPicPr>
            <p:cNvPr id="37" name="Graphic 36" descr="Magnifying glass outline">
              <a:extLst>
                <a:ext uri="{FF2B5EF4-FFF2-40B4-BE49-F238E27FC236}">
                  <a16:creationId xmlns:a16="http://schemas.microsoft.com/office/drawing/2014/main" id="{C064AA08-548D-16ED-A930-53DA4871C8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031997" y="637487"/>
              <a:ext cx="864000" cy="864000"/>
            </a:xfrm>
            <a:prstGeom prst="rect">
              <a:avLst/>
            </a:prstGeom>
          </p:spPr>
        </p:pic>
        <p:pic>
          <p:nvPicPr>
            <p:cNvPr id="38" name="Picture 37" descr="A picture containing text, scissors&#10;&#10;Description automatically generated">
              <a:extLst>
                <a:ext uri="{FF2B5EF4-FFF2-40B4-BE49-F238E27FC236}">
                  <a16:creationId xmlns:a16="http://schemas.microsoft.com/office/drawing/2014/main" id="{6D648C0E-92A1-41A9-2236-326DBA525AC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4039" b="13685"/>
            <a:stretch/>
          </p:blipFill>
          <p:spPr>
            <a:xfrm>
              <a:off x="4197319" y="810029"/>
              <a:ext cx="329384" cy="336892"/>
            </a:xfrm>
            <a:prstGeom prst="rect">
              <a:avLst/>
            </a:prstGeom>
          </p:spPr>
        </p:pic>
      </p:grpSp>
      <p:pic>
        <p:nvPicPr>
          <p:cNvPr id="39" name="Graphic 38" descr="Tools outline">
            <a:extLst>
              <a:ext uri="{FF2B5EF4-FFF2-40B4-BE49-F238E27FC236}">
                <a16:creationId xmlns:a16="http://schemas.microsoft.com/office/drawing/2014/main" id="{0EB37F7F-4571-A8FD-26F8-E0A57D582D9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122504" y="680991"/>
            <a:ext cx="781037" cy="781037"/>
          </a:xfrm>
          <a:prstGeom prst="rect">
            <a:avLst/>
          </a:prstGeom>
        </p:spPr>
      </p:pic>
      <p:pic>
        <p:nvPicPr>
          <p:cNvPr id="40" name="Graphic 39" descr="DNA outline">
            <a:extLst>
              <a:ext uri="{FF2B5EF4-FFF2-40B4-BE49-F238E27FC236}">
                <a16:creationId xmlns:a16="http://schemas.microsoft.com/office/drawing/2014/main" id="{2C905DCC-D426-2B26-F2CE-BDE53EE8C92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2045039" y="2729815"/>
            <a:ext cx="684000" cy="684000"/>
          </a:xfrm>
          <a:prstGeom prst="rect">
            <a:avLst/>
          </a:prstGeom>
        </p:spPr>
      </p:pic>
      <p:pic>
        <p:nvPicPr>
          <p:cNvPr id="41" name="Graphic 40" descr="Playbook outline">
            <a:extLst>
              <a:ext uri="{FF2B5EF4-FFF2-40B4-BE49-F238E27FC236}">
                <a16:creationId xmlns:a16="http://schemas.microsoft.com/office/drawing/2014/main" id="{70378378-A8CA-3136-F73C-6DB7088CC18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025630" y="2644566"/>
            <a:ext cx="859572" cy="859572"/>
          </a:xfrm>
          <a:prstGeom prst="rect">
            <a:avLst/>
          </a:prstGeom>
        </p:spPr>
      </p:pic>
    </p:spTree>
    <p:extLst>
      <p:ext uri="{BB962C8B-B14F-4D97-AF65-F5344CB8AC3E}">
        <p14:creationId xmlns:p14="http://schemas.microsoft.com/office/powerpoint/2010/main" val="18827987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681A026A-2D96-3A00-97FB-7C9C9336FAC7}"/>
              </a:ext>
            </a:extLst>
          </p:cNvPr>
          <p:cNvSpPr txBox="1">
            <a:spLocks/>
          </p:cNvSpPr>
          <p:nvPr/>
        </p:nvSpPr>
        <p:spPr>
          <a:xfrm>
            <a:off x="0" y="4340441"/>
            <a:ext cx="9144000" cy="514794"/>
          </a:xfrm>
          <a:prstGeom prst="rect">
            <a:avLst/>
          </a:prstGeom>
        </p:spPr>
        <p:txBody>
          <a:bodyPr vert="horz" lIns="68580" tIns="34290" rIns="68580" bIns="34290" rtlCol="0">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2000" dirty="0">
                <a:hlinkClick r:id="rId3"/>
              </a:rPr>
              <a:t>www.wool.com/flystrikeresources</a:t>
            </a:r>
            <a:endParaRPr lang="en-AU" sz="2000" dirty="0"/>
          </a:p>
        </p:txBody>
      </p:sp>
      <p:grpSp>
        <p:nvGrpSpPr>
          <p:cNvPr id="4" name="Group 3">
            <a:extLst>
              <a:ext uri="{FF2B5EF4-FFF2-40B4-BE49-F238E27FC236}">
                <a16:creationId xmlns:a16="http://schemas.microsoft.com/office/drawing/2014/main" id="{CED070DB-72B1-68A9-7AD7-3A861A28BBAA}"/>
              </a:ext>
            </a:extLst>
          </p:cNvPr>
          <p:cNvGrpSpPr/>
          <p:nvPr/>
        </p:nvGrpSpPr>
        <p:grpSpPr>
          <a:xfrm>
            <a:off x="847023" y="111931"/>
            <a:ext cx="7449954" cy="4163242"/>
            <a:chOff x="766443" y="150960"/>
            <a:chExt cx="7449954" cy="4163242"/>
          </a:xfrm>
        </p:grpSpPr>
        <p:grpSp>
          <p:nvGrpSpPr>
            <p:cNvPr id="7" name="Group 6">
              <a:extLst>
                <a:ext uri="{FF2B5EF4-FFF2-40B4-BE49-F238E27FC236}">
                  <a16:creationId xmlns:a16="http://schemas.microsoft.com/office/drawing/2014/main" id="{C9D75C53-D1D3-755E-1960-62CAD8CF9C80}"/>
                </a:ext>
              </a:extLst>
            </p:cNvPr>
            <p:cNvGrpSpPr/>
            <p:nvPr/>
          </p:nvGrpSpPr>
          <p:grpSpPr>
            <a:xfrm>
              <a:off x="766443" y="150960"/>
              <a:ext cx="7449954" cy="4163242"/>
              <a:chOff x="885524" y="199425"/>
              <a:chExt cx="7449954" cy="4163242"/>
            </a:xfrm>
          </p:grpSpPr>
          <p:pic>
            <p:nvPicPr>
              <p:cNvPr id="5" name="Picture 4" descr="A close up of a fly&#10;&#10;Description automatically generated with medium confidence">
                <a:extLst>
                  <a:ext uri="{FF2B5EF4-FFF2-40B4-BE49-F238E27FC236}">
                    <a16:creationId xmlns:a16="http://schemas.microsoft.com/office/drawing/2014/main" id="{D9D3210F-B1B1-78DD-331E-AB069C847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116" y="737157"/>
                <a:ext cx="5431905" cy="3058237"/>
              </a:xfrm>
              <a:prstGeom prst="rect">
                <a:avLst/>
              </a:prstGeom>
            </p:spPr>
          </p:pic>
          <p:pic>
            <p:nvPicPr>
              <p:cNvPr id="11" name="Graphic 10" descr="Tablet with solid fill">
                <a:extLst>
                  <a:ext uri="{FF2B5EF4-FFF2-40B4-BE49-F238E27FC236}">
                    <a16:creationId xmlns:a16="http://schemas.microsoft.com/office/drawing/2014/main" id="{571D719B-F561-4595-B248-ADD2D2557862}"/>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18653" b="17846"/>
              <a:stretch/>
            </p:blipFill>
            <p:spPr>
              <a:xfrm>
                <a:off x="885524" y="199425"/>
                <a:ext cx="7449954" cy="4163242"/>
              </a:xfrm>
              <a:prstGeom prst="rect">
                <a:avLst/>
              </a:prstGeom>
            </p:spPr>
          </p:pic>
        </p:grpSp>
        <p:pic>
          <p:nvPicPr>
            <p:cNvPr id="3" name="Picture 2">
              <a:extLst>
                <a:ext uri="{FF2B5EF4-FFF2-40B4-BE49-F238E27FC236}">
                  <a16:creationId xmlns:a16="http://schemas.microsoft.com/office/drawing/2014/main" id="{783DE3EF-D1C6-C66C-BE06-2C90E990FD3B}"/>
                </a:ext>
              </a:extLst>
            </p:cNvPr>
            <p:cNvPicPr>
              <a:picLocks noChangeAspect="1"/>
            </p:cNvPicPr>
            <p:nvPr/>
          </p:nvPicPr>
          <p:blipFill>
            <a:blip r:embed="rId7"/>
            <a:stretch>
              <a:fillRect/>
            </a:stretch>
          </p:blipFill>
          <p:spPr>
            <a:xfrm>
              <a:off x="1786308" y="688691"/>
              <a:ext cx="5326141" cy="3013513"/>
            </a:xfrm>
            <a:prstGeom prst="rect">
              <a:avLst/>
            </a:prstGeom>
          </p:spPr>
        </p:pic>
      </p:grpSp>
    </p:spTree>
    <p:extLst>
      <p:ext uri="{BB962C8B-B14F-4D97-AF65-F5344CB8AC3E}">
        <p14:creationId xmlns:p14="http://schemas.microsoft.com/office/powerpoint/2010/main" val="14236761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dirty="0"/>
              <a:t>Questions</a:t>
            </a:r>
          </a:p>
        </p:txBody>
      </p:sp>
      <p:sp>
        <p:nvSpPr>
          <p:cNvPr id="12" name="Freeform 12">
            <a:extLst>
              <a:ext uri="{FF2B5EF4-FFF2-40B4-BE49-F238E27FC236}">
                <a16:creationId xmlns:a16="http://schemas.microsoft.com/office/drawing/2014/main" id="{E8276268-EF68-441F-9F9E-F10EC5311D55}"/>
              </a:ext>
            </a:extLst>
          </p:cNvPr>
          <p:cNvSpPr>
            <a:spLocks/>
          </p:cNvSpPr>
          <p:nvPr/>
        </p:nvSpPr>
        <p:spPr bwMode="auto">
          <a:xfrm>
            <a:off x="3133275" y="3076881"/>
            <a:ext cx="1233889" cy="1067107"/>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chemeClr val="bg1">
              <a:lumMod val="8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3" name="Freeform 10">
            <a:extLst>
              <a:ext uri="{FF2B5EF4-FFF2-40B4-BE49-F238E27FC236}">
                <a16:creationId xmlns:a16="http://schemas.microsoft.com/office/drawing/2014/main" id="{FFD0F872-65B6-4976-A800-F345B94C1CFA}"/>
              </a:ext>
            </a:extLst>
          </p:cNvPr>
          <p:cNvSpPr>
            <a:spLocks/>
          </p:cNvSpPr>
          <p:nvPr/>
        </p:nvSpPr>
        <p:spPr bwMode="auto">
          <a:xfrm>
            <a:off x="4367163" y="3076881"/>
            <a:ext cx="1230937" cy="1067107"/>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bg1">
              <a:lumMod val="8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4" name="Freeform 6">
            <a:extLst>
              <a:ext uri="{FF2B5EF4-FFF2-40B4-BE49-F238E27FC236}">
                <a16:creationId xmlns:a16="http://schemas.microsoft.com/office/drawing/2014/main" id="{CFC40759-3FC6-415C-A021-4DB97C93B051}"/>
              </a:ext>
            </a:extLst>
          </p:cNvPr>
          <p:cNvSpPr>
            <a:spLocks/>
          </p:cNvSpPr>
          <p:nvPr/>
        </p:nvSpPr>
        <p:spPr bwMode="auto">
          <a:xfrm>
            <a:off x="3751695" y="938237"/>
            <a:ext cx="1230937" cy="106710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FEBE10"/>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5" name="Freeform 7">
            <a:extLst>
              <a:ext uri="{FF2B5EF4-FFF2-40B4-BE49-F238E27FC236}">
                <a16:creationId xmlns:a16="http://schemas.microsoft.com/office/drawing/2014/main" id="{5B1EDC9D-8AE8-410B-9191-56D09989C5B8}"/>
              </a:ext>
            </a:extLst>
          </p:cNvPr>
          <p:cNvSpPr>
            <a:spLocks/>
          </p:cNvSpPr>
          <p:nvPr/>
        </p:nvSpPr>
        <p:spPr bwMode="auto">
          <a:xfrm>
            <a:off x="3751695" y="2005345"/>
            <a:ext cx="1230937" cy="1071536"/>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bg1">
              <a:lumMod val="8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6" name="Freeform 13">
            <a:extLst>
              <a:ext uri="{FF2B5EF4-FFF2-40B4-BE49-F238E27FC236}">
                <a16:creationId xmlns:a16="http://schemas.microsoft.com/office/drawing/2014/main" id="{93BED5FA-1A35-449A-B84A-DE62C0087DD8}"/>
              </a:ext>
            </a:extLst>
          </p:cNvPr>
          <p:cNvSpPr>
            <a:spLocks/>
          </p:cNvSpPr>
          <p:nvPr/>
        </p:nvSpPr>
        <p:spPr bwMode="auto">
          <a:xfrm>
            <a:off x="3133275" y="2005345"/>
            <a:ext cx="1233889" cy="1071536"/>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chemeClr val="bg1">
              <a:lumMod val="7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7" name="Freeform 7">
            <a:extLst>
              <a:ext uri="{FF2B5EF4-FFF2-40B4-BE49-F238E27FC236}">
                <a16:creationId xmlns:a16="http://schemas.microsoft.com/office/drawing/2014/main" id="{85CA3598-11DD-4273-875D-CD4869C3775E}"/>
              </a:ext>
            </a:extLst>
          </p:cNvPr>
          <p:cNvSpPr>
            <a:spLocks/>
          </p:cNvSpPr>
          <p:nvPr/>
        </p:nvSpPr>
        <p:spPr bwMode="auto">
          <a:xfrm>
            <a:off x="3751695" y="3076881"/>
            <a:ext cx="1230937" cy="1067107"/>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bg1">
              <a:lumMod val="7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8" name="Freeform 10">
            <a:extLst>
              <a:ext uri="{FF2B5EF4-FFF2-40B4-BE49-F238E27FC236}">
                <a16:creationId xmlns:a16="http://schemas.microsoft.com/office/drawing/2014/main" id="{5863C169-68F8-45DF-AA68-49931606EEB3}"/>
              </a:ext>
            </a:extLst>
          </p:cNvPr>
          <p:cNvSpPr>
            <a:spLocks/>
          </p:cNvSpPr>
          <p:nvPr/>
        </p:nvSpPr>
        <p:spPr bwMode="auto">
          <a:xfrm>
            <a:off x="4367163" y="2005345"/>
            <a:ext cx="1230937" cy="1071536"/>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bg1">
              <a:lumMod val="75000"/>
            </a:schemeClr>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19" name="Freeform 5">
            <a:extLst>
              <a:ext uri="{FF2B5EF4-FFF2-40B4-BE49-F238E27FC236}">
                <a16:creationId xmlns:a16="http://schemas.microsoft.com/office/drawing/2014/main" id="{36A82F36-49AF-4ABF-B100-D928BDDE1034}"/>
              </a:ext>
            </a:extLst>
          </p:cNvPr>
          <p:cNvSpPr>
            <a:spLocks/>
          </p:cNvSpPr>
          <p:nvPr/>
        </p:nvSpPr>
        <p:spPr bwMode="auto">
          <a:xfrm>
            <a:off x="4982632" y="3076881"/>
            <a:ext cx="1233889" cy="1067107"/>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FEBE10"/>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sp>
        <p:nvSpPr>
          <p:cNvPr id="20" name="Freeform 6">
            <a:extLst>
              <a:ext uri="{FF2B5EF4-FFF2-40B4-BE49-F238E27FC236}">
                <a16:creationId xmlns:a16="http://schemas.microsoft.com/office/drawing/2014/main" id="{BB3FF918-A62A-472F-B0C8-BABB15E190A4}"/>
              </a:ext>
            </a:extLst>
          </p:cNvPr>
          <p:cNvSpPr>
            <a:spLocks/>
          </p:cNvSpPr>
          <p:nvPr/>
        </p:nvSpPr>
        <p:spPr bwMode="auto">
          <a:xfrm>
            <a:off x="2517806" y="3076881"/>
            <a:ext cx="1233889" cy="1067107"/>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FEBE10"/>
          </a:solidFill>
          <a:ln>
            <a:noFill/>
          </a:ln>
        </p:spPr>
        <p:txBody>
          <a:bodyPr vert="horz" wrap="square" lIns="137124" tIns="68562" rIns="137124" bIns="68562" numCol="1" anchor="t" anchorCtr="0" compatLnSpc="1">
            <a:prstTxWarp prst="textNoShape">
              <a:avLst/>
            </a:prstTxWarp>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endParaRPr lang="id-ID" sz="5399"/>
          </a:p>
        </p:txBody>
      </p:sp>
      <p:pic>
        <p:nvPicPr>
          <p:cNvPr id="25" name="Graphic 24" descr="Shield outline">
            <a:extLst>
              <a:ext uri="{FF2B5EF4-FFF2-40B4-BE49-F238E27FC236}">
                <a16:creationId xmlns:a16="http://schemas.microsoft.com/office/drawing/2014/main" id="{46CEAA43-D553-47DF-A2FA-B491ECA99D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00814" y="1334705"/>
            <a:ext cx="540000" cy="540000"/>
          </a:xfrm>
          <a:prstGeom prst="rect">
            <a:avLst/>
          </a:prstGeom>
        </p:spPr>
      </p:pic>
      <p:pic>
        <p:nvPicPr>
          <p:cNvPr id="27" name="Graphic 26" descr="Magnifying glass outline">
            <a:extLst>
              <a:ext uri="{FF2B5EF4-FFF2-40B4-BE49-F238E27FC236}">
                <a16:creationId xmlns:a16="http://schemas.microsoft.com/office/drawing/2014/main" id="{6DEF26E6-EEEC-4CC4-9494-24E8254268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339615" y="3508380"/>
            <a:ext cx="540000" cy="540000"/>
          </a:xfrm>
          <a:prstGeom prst="rect">
            <a:avLst/>
          </a:prstGeom>
        </p:spPr>
      </p:pic>
      <p:pic>
        <p:nvPicPr>
          <p:cNvPr id="28" name="Graphic 27" descr="Heartbeat with solid fill">
            <a:extLst>
              <a:ext uri="{FF2B5EF4-FFF2-40B4-BE49-F238E27FC236}">
                <a16:creationId xmlns:a16="http://schemas.microsoft.com/office/drawing/2014/main" id="{E54D55AB-1AF7-446A-8244-9F17021C6DB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74388" y="3564539"/>
            <a:ext cx="344597" cy="344597"/>
          </a:xfrm>
          <a:prstGeom prst="rect">
            <a:avLst/>
          </a:prstGeom>
        </p:spPr>
      </p:pic>
      <p:pic>
        <p:nvPicPr>
          <p:cNvPr id="24" name="Graphic 23" descr="Medical outline">
            <a:extLst>
              <a:ext uri="{FF2B5EF4-FFF2-40B4-BE49-F238E27FC236}">
                <a16:creationId xmlns:a16="http://schemas.microsoft.com/office/drawing/2014/main" id="{E577E0AF-1799-47FF-8041-D1BF8E20D2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839358" y="3508380"/>
            <a:ext cx="540000" cy="540000"/>
          </a:xfrm>
          <a:prstGeom prst="rect">
            <a:avLst/>
          </a:prstGeom>
        </p:spPr>
      </p:pic>
      <p:pic>
        <p:nvPicPr>
          <p:cNvPr id="29" name="Graphic 28" descr="Checkmark with solid fill">
            <a:extLst>
              <a:ext uri="{FF2B5EF4-FFF2-40B4-BE49-F238E27FC236}">
                <a16:creationId xmlns:a16="http://schemas.microsoft.com/office/drawing/2014/main" id="{1CD8B29D-C568-4D12-ACFE-7DB73D90A46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569066">
            <a:off x="3552997" y="2149307"/>
            <a:ext cx="1641701" cy="1641701"/>
          </a:xfrm>
          <a:prstGeom prst="rect">
            <a:avLst/>
          </a:prstGeom>
        </p:spPr>
      </p:pic>
    </p:spTree>
    <p:extLst>
      <p:ext uri="{BB962C8B-B14F-4D97-AF65-F5344CB8AC3E}">
        <p14:creationId xmlns:p14="http://schemas.microsoft.com/office/powerpoint/2010/main" val="13899901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520" y="1631333"/>
            <a:ext cx="4122000" cy="578482"/>
          </a:xfrm>
        </p:spPr>
        <p:txBody>
          <a:bodyPr/>
          <a:lstStyle/>
          <a:p>
            <a:r>
              <a:rPr lang="en-US" dirty="0"/>
              <a:t>THANK YOU</a:t>
            </a:r>
          </a:p>
        </p:txBody>
      </p:sp>
      <p:cxnSp>
        <p:nvCxnSpPr>
          <p:cNvPr id="6" name="Straight Connector 5"/>
          <p:cNvCxnSpPr/>
          <p:nvPr/>
        </p:nvCxnSpPr>
        <p:spPr>
          <a:xfrm>
            <a:off x="355599" y="361950"/>
            <a:ext cx="411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E38778-10B1-4FAC-9F4D-119AD3C87AAC}"/>
              </a:ext>
            </a:extLst>
          </p:cNvPr>
          <p:cNvSpPr txBox="1"/>
          <p:nvPr/>
        </p:nvSpPr>
        <p:spPr>
          <a:xfrm>
            <a:off x="262890" y="2351752"/>
            <a:ext cx="4114799" cy="954107"/>
          </a:xfrm>
          <a:prstGeom prst="rect">
            <a:avLst/>
          </a:prstGeom>
          <a:noFill/>
        </p:spPr>
        <p:txBody>
          <a:bodyPr wrap="square" rtlCol="0">
            <a:spAutoFit/>
          </a:bodyPr>
          <a:lstStyle/>
          <a:p>
            <a:r>
              <a:rPr lang="en-AU" sz="1400" b="1" dirty="0"/>
              <a:t>NAME</a:t>
            </a:r>
            <a:br>
              <a:rPr lang="en-AU" sz="1400" b="1" dirty="0"/>
            </a:br>
            <a:r>
              <a:rPr lang="en-AU" sz="1400" i="1" dirty="0"/>
              <a:t>COMPANY</a:t>
            </a:r>
            <a:endParaRPr lang="en-AU" sz="1400" dirty="0"/>
          </a:p>
          <a:p>
            <a:r>
              <a:rPr lang="en-AU" sz="1400" dirty="0"/>
              <a:t>M: </a:t>
            </a:r>
            <a:r>
              <a:rPr lang="en-AU" sz="1400" dirty="0" err="1"/>
              <a:t>xxxx</a:t>
            </a:r>
            <a:endParaRPr lang="en-AU" sz="1400" dirty="0"/>
          </a:p>
          <a:p>
            <a:r>
              <a:rPr lang="en-AU" sz="1400" dirty="0"/>
              <a:t>E: </a:t>
            </a:r>
            <a:r>
              <a:rPr lang="en-AU" sz="1400" dirty="0" err="1"/>
              <a:t>xxxxx</a:t>
            </a:r>
            <a:endParaRPr lang="en-AU" sz="1400" dirty="0"/>
          </a:p>
        </p:txBody>
      </p:sp>
      <p:pic>
        <p:nvPicPr>
          <p:cNvPr id="12" name="Picture Placeholder 4">
            <a:extLst>
              <a:ext uri="{FF2B5EF4-FFF2-40B4-BE49-F238E27FC236}">
                <a16:creationId xmlns:a16="http://schemas.microsoft.com/office/drawing/2014/main" id="{BDD0E101-620F-4A40-8F45-1A6F0297FF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662000" y="0"/>
            <a:ext cx="4482000" cy="5148263"/>
          </a:xfrm>
        </p:spPr>
      </p:pic>
      <p:sp>
        <p:nvSpPr>
          <p:cNvPr id="7" name="TextBox 6">
            <a:extLst>
              <a:ext uri="{FF2B5EF4-FFF2-40B4-BE49-F238E27FC236}">
                <a16:creationId xmlns:a16="http://schemas.microsoft.com/office/drawing/2014/main" id="{48C91975-FDF0-D1C7-44E7-72E09A2491FF}"/>
              </a:ext>
            </a:extLst>
          </p:cNvPr>
          <p:cNvSpPr txBox="1"/>
          <p:nvPr/>
        </p:nvSpPr>
        <p:spPr>
          <a:xfrm>
            <a:off x="248335" y="4093645"/>
            <a:ext cx="4222063" cy="954107"/>
          </a:xfrm>
          <a:prstGeom prst="rect">
            <a:avLst/>
          </a:prstGeom>
          <a:noFill/>
        </p:spPr>
        <p:txBody>
          <a:bodyPr wrap="square" rtlCol="0">
            <a:spAutoFit/>
          </a:bodyPr>
          <a:lstStyle/>
          <a:p>
            <a:r>
              <a:rPr lang="en-US" sz="800" dirty="0">
                <a:solidFill>
                  <a:srgbClr val="000000"/>
                </a:solidFill>
                <a:cs typeface="Calibri"/>
              </a:rPr>
              <a:t>This publication should only be used as a general aid and is not a substitute for specific advice. </a:t>
            </a:r>
            <a:br>
              <a:rPr lang="en-US" sz="800" dirty="0">
                <a:solidFill>
                  <a:srgbClr val="000000"/>
                </a:solidFill>
                <a:cs typeface="Calibri"/>
              </a:rPr>
            </a:br>
            <a:r>
              <a:rPr lang="en-US" sz="800" dirty="0">
                <a:solidFill>
                  <a:srgbClr val="000000"/>
                </a:solidFill>
                <a:cs typeface="Calibri"/>
              </a:rPr>
              <a:t>To the extent permitted by law, we exclude all liability for loss or damage arising from the use of the information in this publication.</a:t>
            </a:r>
          </a:p>
          <a:p>
            <a:endParaRPr lang="en-US" sz="800" dirty="0">
              <a:solidFill>
                <a:srgbClr val="000000"/>
              </a:solidFill>
              <a:cs typeface="Calibri"/>
            </a:endParaRPr>
          </a:p>
          <a:p>
            <a:r>
              <a:rPr lang="en-US" sz="800" dirty="0">
                <a:solidFill>
                  <a:srgbClr val="000000"/>
                </a:solidFill>
                <a:latin typeface="+mj-lt"/>
                <a:ea typeface="Calibri"/>
                <a:cs typeface="Calibri"/>
              </a:rPr>
              <a:t>© </a:t>
            </a:r>
            <a:r>
              <a:rPr lang="en-GB" sz="800" dirty="0">
                <a:solidFill>
                  <a:srgbClr val="000000"/>
                </a:solidFill>
                <a:latin typeface="+mj-lt"/>
                <a:ea typeface="Calibri"/>
                <a:cs typeface="Calibri"/>
              </a:rPr>
              <a:t>2022 Australian Wool Innovation Limited. All rights reserved. </a:t>
            </a:r>
            <a:r>
              <a:rPr lang="en-GB" sz="800" dirty="0" err="1">
                <a:solidFill>
                  <a:srgbClr val="000000"/>
                </a:solidFill>
                <a:latin typeface="+mj-lt"/>
                <a:ea typeface="Calibri"/>
                <a:cs typeface="Calibri"/>
              </a:rPr>
              <a:t>AWI</a:t>
            </a:r>
            <a:r>
              <a:rPr lang="en-GB" sz="800" dirty="0">
                <a:solidFill>
                  <a:srgbClr val="000000"/>
                </a:solidFill>
                <a:latin typeface="+mj-lt"/>
                <a:ea typeface="Calibri"/>
                <a:cs typeface="Calibri"/>
              </a:rPr>
              <a:t> is grateful for its funding, which is primarily provided by Australian woolgrowers through a wool levy and by the Australian Government which provides a matching contribution for eligible R&amp;D activities</a:t>
            </a:r>
            <a:r>
              <a:rPr lang="en-US" sz="800" dirty="0">
                <a:solidFill>
                  <a:srgbClr val="000000"/>
                </a:solidFill>
                <a:ea typeface="Calibri"/>
                <a:cs typeface="Calibri"/>
              </a:rPr>
              <a:t>.</a:t>
            </a:r>
            <a:endParaRPr lang="en-US" sz="800" dirty="0"/>
          </a:p>
        </p:txBody>
      </p:sp>
    </p:spTree>
    <p:extLst>
      <p:ext uri="{BB962C8B-B14F-4D97-AF65-F5344CB8AC3E}">
        <p14:creationId xmlns:p14="http://schemas.microsoft.com/office/powerpoint/2010/main" val="198908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6CDB-AF90-49EF-8518-785C216D36CE}"/>
              </a:ext>
            </a:extLst>
          </p:cNvPr>
          <p:cNvSpPr>
            <a:spLocks noGrp="1"/>
          </p:cNvSpPr>
          <p:nvPr>
            <p:ph type="title"/>
          </p:nvPr>
        </p:nvSpPr>
        <p:spPr/>
        <p:txBody>
          <a:bodyP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AU" sz="2250"/>
              <a:t>Favourable weather conditions for flies</a:t>
            </a:r>
          </a:p>
        </p:txBody>
      </p:sp>
      <p:sp>
        <p:nvSpPr>
          <p:cNvPr id="3" name="Content Placeholder 2">
            <a:extLst>
              <a:ext uri="{FF2B5EF4-FFF2-40B4-BE49-F238E27FC236}">
                <a16:creationId xmlns:a16="http://schemas.microsoft.com/office/drawing/2014/main" id="{AC63BAE2-D2AA-9A3C-3FA9-C3EE468B11AA}"/>
              </a:ext>
            </a:extLst>
          </p:cNvPr>
          <p:cNvSpPr txBox="1">
            <a:spLocks/>
          </p:cNvSpPr>
          <p:nvPr/>
        </p:nvSpPr>
        <p:spPr>
          <a:xfrm>
            <a:off x="1062870" y="798897"/>
            <a:ext cx="1986607" cy="1554196"/>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lvl="0" indent="0" algn="ctr">
              <a:buNone/>
              <a:tabLst>
                <a:tab pos="218599" algn="l"/>
                <a:tab pos="488633" algn="l"/>
              </a:tabLst>
            </a:pPr>
            <a:r>
              <a:rPr lang="en-AU" sz="2000" dirty="0">
                <a:latin typeface="+mj-lt"/>
                <a:cs typeface="Times New Roman" panose="02020603050405020304" pitchFamily="18" charset="0"/>
              </a:rPr>
              <a:t>WARM</a:t>
            </a:r>
          </a:p>
          <a:p>
            <a:pPr marL="0" lvl="0" indent="0" algn="ctr">
              <a:spcAft>
                <a:spcPts val="600"/>
              </a:spcAft>
              <a:buNone/>
              <a:tabLst>
                <a:tab pos="218599" algn="l"/>
                <a:tab pos="488633" algn="l"/>
              </a:tabLst>
            </a:pPr>
            <a:r>
              <a:rPr lang="en-AU" sz="1800" dirty="0">
                <a:latin typeface="+mj-lt"/>
                <a:ea typeface="Calibri" panose="020F0502020204030204" pitchFamily="34" charset="0"/>
                <a:cs typeface="Times New Roman" panose="02020603050405020304" pitchFamily="18" charset="0"/>
              </a:rPr>
              <a:t>T</a:t>
            </a:r>
            <a:r>
              <a:rPr lang="en-AU" sz="1800" dirty="0">
                <a:effectLst/>
                <a:latin typeface="+mj-lt"/>
                <a:ea typeface="Calibri" panose="020F0502020204030204" pitchFamily="34" charset="0"/>
                <a:cs typeface="Times New Roman" panose="02020603050405020304" pitchFamily="18" charset="0"/>
              </a:rPr>
              <a:t>emperatures</a:t>
            </a:r>
            <a:br>
              <a:rPr lang="en-AU" sz="1800" dirty="0">
                <a:effectLst/>
                <a:latin typeface="+mj-lt"/>
                <a:ea typeface="Calibri" panose="020F0502020204030204" pitchFamily="34" charset="0"/>
                <a:cs typeface="Times New Roman" panose="02020603050405020304" pitchFamily="18" charset="0"/>
              </a:rPr>
            </a:br>
            <a:r>
              <a:rPr lang="en-AU" sz="1800" dirty="0">
                <a:effectLst/>
                <a:latin typeface="+mj-lt"/>
                <a:ea typeface="Calibri" panose="020F0502020204030204" pitchFamily="34" charset="0"/>
                <a:cs typeface="Times New Roman" panose="02020603050405020304" pitchFamily="18" charset="0"/>
              </a:rPr>
              <a:t>Soil: Above </a:t>
            </a:r>
            <a:r>
              <a:rPr lang="en-AU" sz="1800" dirty="0" err="1">
                <a:effectLst/>
                <a:latin typeface="+mj-lt"/>
                <a:ea typeface="Calibri" panose="020F0502020204030204" pitchFamily="34" charset="0"/>
                <a:cs typeface="Times New Roman" panose="02020603050405020304" pitchFamily="18" charset="0"/>
              </a:rPr>
              <a:t>15</a:t>
            </a:r>
            <a:r>
              <a:rPr lang="en-AU" sz="1800" baseline="30000" dirty="0" err="1">
                <a:effectLst/>
                <a:latin typeface="+mj-lt"/>
                <a:ea typeface="Calibri" panose="020F0502020204030204" pitchFamily="34" charset="0"/>
                <a:cs typeface="Times New Roman" panose="02020603050405020304" pitchFamily="18" charset="0"/>
              </a:rPr>
              <a:t>o</a:t>
            </a:r>
            <a:r>
              <a:rPr lang="en-AU" sz="1800" dirty="0" err="1">
                <a:effectLst/>
                <a:latin typeface="+mj-lt"/>
                <a:ea typeface="Calibri" panose="020F0502020204030204" pitchFamily="34" charset="0"/>
                <a:cs typeface="Times New Roman" panose="02020603050405020304" pitchFamily="18" charset="0"/>
              </a:rPr>
              <a:t>C</a:t>
            </a:r>
            <a:br>
              <a:rPr lang="en-AU" sz="1800" dirty="0">
                <a:effectLst/>
                <a:latin typeface="+mj-lt"/>
                <a:ea typeface="Calibri" panose="020F0502020204030204" pitchFamily="34" charset="0"/>
                <a:cs typeface="Times New Roman" panose="02020603050405020304" pitchFamily="18" charset="0"/>
              </a:rPr>
            </a:br>
            <a:r>
              <a:rPr lang="en-AU" sz="1800" dirty="0">
                <a:effectLst/>
                <a:latin typeface="+mj-lt"/>
                <a:ea typeface="Calibri" panose="020F0502020204030204" pitchFamily="34" charset="0"/>
                <a:cs typeface="Times New Roman" panose="02020603050405020304" pitchFamily="18" charset="0"/>
              </a:rPr>
              <a:t>Ambient:</a:t>
            </a:r>
            <a:br>
              <a:rPr lang="en-AU" sz="1800" dirty="0">
                <a:effectLst/>
                <a:latin typeface="+mj-lt"/>
                <a:ea typeface="Calibri" panose="020F0502020204030204" pitchFamily="34" charset="0"/>
                <a:cs typeface="Times New Roman" panose="02020603050405020304" pitchFamily="18" charset="0"/>
              </a:rPr>
            </a:br>
            <a:r>
              <a:rPr lang="en-AU" sz="1800" dirty="0">
                <a:effectLst/>
                <a:latin typeface="+mj-lt"/>
                <a:ea typeface="Calibri" panose="020F0502020204030204" pitchFamily="34" charset="0"/>
                <a:cs typeface="Times New Roman" panose="02020603050405020304" pitchFamily="18" charset="0"/>
              </a:rPr>
              <a:t>17-</a:t>
            </a:r>
            <a:r>
              <a:rPr lang="en-AU" sz="1800" dirty="0" err="1">
                <a:effectLst/>
                <a:latin typeface="+mj-lt"/>
                <a:ea typeface="Calibri" panose="020F0502020204030204" pitchFamily="34" charset="0"/>
                <a:cs typeface="Times New Roman" panose="02020603050405020304" pitchFamily="18" charset="0"/>
              </a:rPr>
              <a:t>38</a:t>
            </a:r>
            <a:r>
              <a:rPr lang="en-AU" sz="1800" baseline="30000" dirty="0" err="1">
                <a:effectLst/>
                <a:latin typeface="+mj-lt"/>
                <a:ea typeface="Calibri" panose="020F0502020204030204" pitchFamily="34" charset="0"/>
                <a:cs typeface="Times New Roman" panose="02020603050405020304" pitchFamily="18" charset="0"/>
              </a:rPr>
              <a:t>o</a:t>
            </a:r>
            <a:r>
              <a:rPr lang="en-AU" sz="1800" dirty="0" err="1">
                <a:effectLst/>
                <a:latin typeface="+mj-lt"/>
                <a:ea typeface="Calibri" panose="020F0502020204030204" pitchFamily="34" charset="0"/>
                <a:cs typeface="Times New Roman" panose="02020603050405020304" pitchFamily="18" charset="0"/>
              </a:rPr>
              <a:t>C</a:t>
            </a:r>
            <a:endParaRPr lang="en-AU" sz="18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D996233-EB4C-75D8-727A-8BD75F50327D}"/>
              </a:ext>
            </a:extLst>
          </p:cNvPr>
          <p:cNvSpPr txBox="1"/>
          <p:nvPr/>
        </p:nvSpPr>
        <p:spPr>
          <a:xfrm>
            <a:off x="5905810" y="790623"/>
            <a:ext cx="1986606" cy="1446550"/>
          </a:xfrm>
          <a:prstGeom prst="rect">
            <a:avLst/>
          </a:prstGeom>
          <a:noFill/>
        </p:spPr>
        <p:txBody>
          <a:bodyPr wrap="square">
            <a:sp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2000" dirty="0">
                <a:latin typeface="+mj-lt"/>
                <a:ea typeface="Calibri" panose="020F0502020204030204" pitchFamily="34" charset="0"/>
                <a:cs typeface="Times New Roman" panose="02020603050405020304" pitchFamily="18" charset="0"/>
              </a:rPr>
              <a:t>CALM</a:t>
            </a:r>
            <a:endParaRPr lang="en-AU" sz="1800" dirty="0">
              <a:latin typeface="+mj-lt"/>
              <a:ea typeface="Calibri" panose="020F0502020204030204" pitchFamily="34" charset="0"/>
              <a:cs typeface="Times New Roman" panose="02020603050405020304" pitchFamily="18" charset="0"/>
            </a:endParaRPr>
          </a:p>
          <a:p>
            <a:pPr algn="ctr"/>
            <a:r>
              <a:rPr lang="en-AU" sz="1800" dirty="0">
                <a:latin typeface="+mj-lt"/>
                <a:ea typeface="Calibri" panose="020F0502020204030204" pitchFamily="34" charset="0"/>
                <a:cs typeface="Times New Roman" panose="02020603050405020304" pitchFamily="18" charset="0"/>
              </a:rPr>
              <a:t>Wind speed </a:t>
            </a:r>
            <a:br>
              <a:rPr lang="en-AU" sz="1800" dirty="0">
                <a:latin typeface="+mj-lt"/>
                <a:ea typeface="Calibri" panose="020F0502020204030204" pitchFamily="34" charset="0"/>
                <a:cs typeface="Times New Roman" panose="02020603050405020304" pitchFamily="18" charset="0"/>
              </a:rPr>
            </a:br>
            <a:r>
              <a:rPr lang="en-AU" sz="1800" dirty="0">
                <a:latin typeface="+mj-lt"/>
                <a:ea typeface="Calibri" panose="020F0502020204030204" pitchFamily="34" charset="0"/>
                <a:cs typeface="Times New Roman" panose="02020603050405020304" pitchFamily="18" charset="0"/>
              </a:rPr>
              <a:t>under </a:t>
            </a:r>
            <a:r>
              <a:rPr lang="en-AU" sz="1800" dirty="0" err="1">
                <a:latin typeface="+mj-lt"/>
                <a:ea typeface="Calibri" panose="020F0502020204030204" pitchFamily="34" charset="0"/>
                <a:cs typeface="Times New Roman" panose="02020603050405020304" pitchFamily="18" charset="0"/>
              </a:rPr>
              <a:t>9km</a:t>
            </a:r>
            <a:r>
              <a:rPr lang="en-AU" sz="1800" dirty="0">
                <a:latin typeface="+mj-lt"/>
                <a:ea typeface="Calibri" panose="020F0502020204030204" pitchFamily="34" charset="0"/>
                <a:cs typeface="Times New Roman" panose="02020603050405020304" pitchFamily="18" charset="0"/>
              </a:rPr>
              <a:t>/h </a:t>
            </a:r>
            <a:r>
              <a:rPr lang="en-AU" sz="1600" dirty="0">
                <a:latin typeface="+mj-lt"/>
                <a:ea typeface="Calibri" panose="020F0502020204030204" pitchFamily="34" charset="0"/>
                <a:cs typeface="Times New Roman" panose="02020603050405020304" pitchFamily="18" charset="0"/>
              </a:rPr>
              <a:t>(activity stops above </a:t>
            </a:r>
            <a:r>
              <a:rPr lang="en-AU" sz="1600" dirty="0" err="1">
                <a:latin typeface="+mj-lt"/>
                <a:ea typeface="Calibri" panose="020F0502020204030204" pitchFamily="34" charset="0"/>
                <a:cs typeface="Times New Roman" panose="02020603050405020304" pitchFamily="18" charset="0"/>
              </a:rPr>
              <a:t>30km</a:t>
            </a:r>
            <a:r>
              <a:rPr lang="en-AU" sz="1600" dirty="0">
                <a:latin typeface="+mj-lt"/>
                <a:ea typeface="Calibri" panose="020F0502020204030204" pitchFamily="34" charset="0"/>
                <a:cs typeface="Times New Roman" panose="02020603050405020304" pitchFamily="18" charset="0"/>
              </a:rPr>
              <a:t>/h)</a:t>
            </a:r>
            <a:endParaRPr lang="en-AU" sz="1800" dirty="0">
              <a:latin typeface="+mj-lt"/>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8C35AF90-2C40-4DD7-8AD4-92CFC8F728FA}"/>
              </a:ext>
            </a:extLst>
          </p:cNvPr>
          <p:cNvSpPr txBox="1">
            <a:spLocks/>
          </p:cNvSpPr>
          <p:nvPr/>
        </p:nvSpPr>
        <p:spPr>
          <a:xfrm>
            <a:off x="3481976" y="800541"/>
            <a:ext cx="1986607" cy="1552552"/>
          </a:xfrm>
          <a:prstGeom prst="rect">
            <a:avLst/>
          </a:prstGeom>
        </p:spPr>
        <p:txBody>
          <a:bodyPr vert="horz" lIns="68580" tIns="34290" rIns="68580" bIns="34290" rtlCol="0">
            <a:no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ctr"/>
            <a:r>
              <a:rPr lang="en-AU" sz="2000" dirty="0">
                <a:latin typeface="+mj-lt"/>
                <a:ea typeface="Calibri" panose="020F0502020204030204" pitchFamily="34" charset="0"/>
                <a:cs typeface="Times New Roman" panose="02020603050405020304" pitchFamily="18" charset="0"/>
              </a:rPr>
              <a:t>WET</a:t>
            </a:r>
            <a:endParaRPr lang="en-AU" sz="1800" dirty="0">
              <a:latin typeface="+mj-lt"/>
              <a:ea typeface="Calibri" panose="020F0502020204030204" pitchFamily="34" charset="0"/>
              <a:cs typeface="Times New Roman" panose="02020603050405020304" pitchFamily="18" charset="0"/>
            </a:endParaRPr>
          </a:p>
          <a:p>
            <a:pPr algn="ctr"/>
            <a:r>
              <a:rPr lang="en-AU" sz="1800" dirty="0">
                <a:latin typeface="+mj-lt"/>
                <a:ea typeface="Calibri" panose="020F0502020204030204" pitchFamily="34" charset="0"/>
                <a:cs typeface="Times New Roman" panose="02020603050405020304" pitchFamily="18" charset="0"/>
              </a:rPr>
              <a:t>Regular and consistent</a:t>
            </a:r>
            <a:br>
              <a:rPr lang="en-AU" sz="1800" dirty="0">
                <a:latin typeface="+mj-lt"/>
                <a:ea typeface="Calibri" panose="020F0502020204030204" pitchFamily="34" charset="0"/>
                <a:cs typeface="Times New Roman" panose="02020603050405020304" pitchFamily="18" charset="0"/>
              </a:rPr>
            </a:br>
            <a:r>
              <a:rPr lang="en-AU" sz="1800" dirty="0">
                <a:latin typeface="+mj-lt"/>
                <a:ea typeface="Calibri" panose="020F0502020204030204" pitchFamily="34" charset="0"/>
                <a:cs typeface="Times New Roman" panose="02020603050405020304" pitchFamily="18" charset="0"/>
              </a:rPr>
              <a:t>rainfall</a:t>
            </a:r>
            <a:br>
              <a:rPr lang="en-AU" sz="1800" dirty="0">
                <a:latin typeface="+mj-lt"/>
                <a:ea typeface="Calibri" panose="020F0502020204030204" pitchFamily="34" charset="0"/>
                <a:cs typeface="Times New Roman" panose="02020603050405020304" pitchFamily="18" charset="0"/>
              </a:rPr>
            </a:br>
            <a:r>
              <a:rPr lang="en-AU" sz="1800" dirty="0">
                <a:latin typeface="+mj-lt"/>
                <a:ea typeface="Calibri" panose="020F0502020204030204" pitchFamily="34" charset="0"/>
                <a:cs typeface="Times New Roman" panose="02020603050405020304" pitchFamily="18" charset="0"/>
              </a:rPr>
              <a:t>high risk</a:t>
            </a:r>
            <a:endParaRPr lang="en-AU" sz="1800" dirty="0">
              <a:latin typeface="+mj-lt"/>
            </a:endParaRPr>
          </a:p>
        </p:txBody>
      </p:sp>
      <p:sp>
        <p:nvSpPr>
          <p:cNvPr id="6" name="Rectangle 5">
            <a:extLst>
              <a:ext uri="{FF2B5EF4-FFF2-40B4-BE49-F238E27FC236}">
                <a16:creationId xmlns:a16="http://schemas.microsoft.com/office/drawing/2014/main" id="{A5E360E0-B01F-973E-1DAB-63C0B80610CB}"/>
              </a:ext>
            </a:extLst>
          </p:cNvPr>
          <p:cNvSpPr/>
          <p:nvPr/>
        </p:nvSpPr>
        <p:spPr>
          <a:xfrm>
            <a:off x="1062870" y="790623"/>
            <a:ext cx="1991336" cy="1664871"/>
          </a:xfrm>
          <a:prstGeom prst="rect">
            <a:avLst/>
          </a:prstGeom>
          <a:noFill/>
          <a:ln w="28575">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C69C6DA3-30FE-E323-AC7E-2A15892C5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431" y="2222263"/>
            <a:ext cx="1572656" cy="2225506"/>
          </a:xfrm>
          <a:prstGeom prst="rect">
            <a:avLst/>
          </a:prstGeom>
        </p:spPr>
      </p:pic>
      <p:sp>
        <p:nvSpPr>
          <p:cNvPr id="8" name="Rectangle 7">
            <a:extLst>
              <a:ext uri="{FF2B5EF4-FFF2-40B4-BE49-F238E27FC236}">
                <a16:creationId xmlns:a16="http://schemas.microsoft.com/office/drawing/2014/main" id="{B19418DF-95E4-4447-6664-39DBF73A2438}"/>
              </a:ext>
            </a:extLst>
          </p:cNvPr>
          <p:cNvSpPr/>
          <p:nvPr/>
        </p:nvSpPr>
        <p:spPr>
          <a:xfrm>
            <a:off x="3481975" y="790622"/>
            <a:ext cx="1991336" cy="1664871"/>
          </a:xfrm>
          <a:prstGeom prst="rect">
            <a:avLst/>
          </a:prstGeom>
          <a:noFill/>
          <a:ln w="28575">
            <a:solidFill>
              <a:srgbClr val="7C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6CD5E305-54C4-DE38-7040-F06B835CF0A5}"/>
              </a:ext>
            </a:extLst>
          </p:cNvPr>
          <p:cNvSpPr/>
          <p:nvPr/>
        </p:nvSpPr>
        <p:spPr>
          <a:xfrm>
            <a:off x="5914926" y="790005"/>
            <a:ext cx="1991336" cy="1664871"/>
          </a:xfrm>
          <a:prstGeom prst="rect">
            <a:avLst/>
          </a:prstGeom>
          <a:noFill/>
          <a:ln w="28575">
            <a:solidFill>
              <a:srgbClr val="B09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1A2A71E2-88BA-FE5C-335A-516CCB9CC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6624" y="2224503"/>
            <a:ext cx="1572656" cy="2225506"/>
          </a:xfrm>
          <a:prstGeom prst="rect">
            <a:avLst/>
          </a:prstGeom>
        </p:spPr>
      </p:pic>
      <p:pic>
        <p:nvPicPr>
          <p:cNvPr id="11" name="Picture 10">
            <a:extLst>
              <a:ext uri="{FF2B5EF4-FFF2-40B4-BE49-F238E27FC236}">
                <a16:creationId xmlns:a16="http://schemas.microsoft.com/office/drawing/2014/main" id="{C1EB6DBE-351B-7852-E0AA-8962D0217C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7083" y="2248407"/>
            <a:ext cx="1572656" cy="2225506"/>
          </a:xfrm>
          <a:prstGeom prst="rect">
            <a:avLst/>
          </a:prstGeom>
        </p:spPr>
      </p:pic>
    </p:spTree>
    <p:extLst>
      <p:ext uri="{BB962C8B-B14F-4D97-AF65-F5344CB8AC3E}">
        <p14:creationId xmlns:p14="http://schemas.microsoft.com/office/powerpoint/2010/main" val="1789745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f67cede2-1b5c-453f-9c65-76235033b6f3"/>
  <p:tag name="TPVERSION" val="8"/>
  <p:tag name="TPFULLVERSION" val="8.2.4.6"/>
  <p:tag name="PPTVERSION" val="16"/>
  <p:tag name="TPOS" val="2"/>
  <p:tag name="TPLASTSAVEVERSION" val="6.2 PC"/>
</p:tagLst>
</file>

<file path=ppt/tags/tag2.xml><?xml version="1.0" encoding="utf-8"?>
<p:tagLst xmlns:a="http://schemas.openxmlformats.org/drawingml/2006/main" xmlns:r="http://schemas.openxmlformats.org/officeDocument/2006/relationships" xmlns:p="http://schemas.openxmlformats.org/presentationml/2006/main">
  <p:tag name="TIMING" val="|2.5|6.1|6.2|17.1"/>
</p:tagLst>
</file>

<file path=ppt/tags/tag3.xml><?xml version="1.0" encoding="utf-8"?>
<p:tagLst xmlns:a="http://schemas.openxmlformats.org/drawingml/2006/main" xmlns:r="http://schemas.openxmlformats.org/officeDocument/2006/relationships" xmlns:p="http://schemas.openxmlformats.org/presentationml/2006/main">
  <p:tag name="TIMING" val="|1.6|5.5|4.1|1.8"/>
</p:tagLst>
</file>

<file path=ppt/theme/theme1.xml><?xml version="1.0" encoding="utf-8"?>
<a:theme xmlns:a="http://schemas.openxmlformats.org/drawingml/2006/main" name="Front and back cove">
  <a:themeElements>
    <a:clrScheme name="Elemental">
      <a:dk1>
        <a:sysClr val="windowText" lastClr="000000"/>
      </a:dk1>
      <a:lt1>
        <a:sysClr val="window" lastClr="FFFFFF"/>
      </a:lt1>
      <a:dk2>
        <a:srgbClr val="44546A"/>
      </a:dk2>
      <a:lt2>
        <a:srgbClr val="E7E6E6"/>
      </a:lt2>
      <a:accent1>
        <a:srgbClr val="779ACE"/>
      </a:accent1>
      <a:accent2>
        <a:srgbClr val="517CD1"/>
      </a:accent2>
      <a:accent3>
        <a:srgbClr val="838DA6"/>
      </a:accent3>
      <a:accent4>
        <a:srgbClr val="5565A8"/>
      </a:accent4>
      <a:accent5>
        <a:srgbClr val="759EAB"/>
      </a:accent5>
      <a:accent6>
        <a:srgbClr val="988F9E"/>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l slides">
  <a:themeElements>
    <a:clrScheme name="Elemental">
      <a:dk1>
        <a:sysClr val="windowText" lastClr="000000"/>
      </a:dk1>
      <a:lt1>
        <a:sysClr val="window" lastClr="FFFFFF"/>
      </a:lt1>
      <a:dk2>
        <a:srgbClr val="44546A"/>
      </a:dk2>
      <a:lt2>
        <a:srgbClr val="E7E6E6"/>
      </a:lt2>
      <a:accent1>
        <a:srgbClr val="779ACE"/>
      </a:accent1>
      <a:accent2>
        <a:srgbClr val="517CD1"/>
      </a:accent2>
      <a:accent3>
        <a:srgbClr val="838DA6"/>
      </a:accent3>
      <a:accent4>
        <a:srgbClr val="5565A8"/>
      </a:accent4>
      <a:accent5>
        <a:srgbClr val="759EAB"/>
      </a:accent5>
      <a:accent6>
        <a:srgbClr val="988F9E"/>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50F47AB517254F8A3906BB2D5DD39D" ma:contentTypeVersion="14" ma:contentTypeDescription="Create a new document." ma:contentTypeScope="" ma:versionID="6fa1ddf038283801c6bdf0ee3fce8c46">
  <xsd:schema xmlns:xsd="http://www.w3.org/2001/XMLSchema" xmlns:xs="http://www.w3.org/2001/XMLSchema" xmlns:p="http://schemas.microsoft.com/office/2006/metadata/properties" xmlns:ns2="88f681b1-250c-43c0-9e4f-fd378acee535" xmlns:ns3="b24bd9d2-b4ed-4cf3-8a53-43a57d808485" targetNamespace="http://schemas.microsoft.com/office/2006/metadata/properties" ma:root="true" ma:fieldsID="7ad4aa5672e9da32dae75b330178a868" ns2:_="" ns3:_="">
    <xsd:import namespace="88f681b1-250c-43c0-9e4f-fd378acee535"/>
    <xsd:import namespace="b24bd9d2-b4ed-4cf3-8a53-43a57d8084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681b1-250c-43c0-9e4f-fd378acee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1d77b2b-fddd-4984-aefa-f7a639de3c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4bd9d2-b4ed-4cf3-8a53-43a57d80848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a2cd21e-4dd5-456c-9f3d-7de506d84737}" ma:internalName="TaxCatchAll" ma:showField="CatchAllData" ma:web="b24bd9d2-b4ed-4cf3-8a53-43a57d8084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4bd9d2-b4ed-4cf3-8a53-43a57d808485" xsi:nil="true"/>
    <lcf76f155ced4ddcb4097134ff3c332f xmlns="88f681b1-250c-43c0-9e4f-fd378acee5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B6EAD9-76F8-42A4-9E5A-EE587CBD6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681b1-250c-43c0-9e4f-fd378acee535"/>
    <ds:schemaRef ds:uri="b24bd9d2-b4ed-4cf3-8a53-43a57d808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F0E95A-E155-4953-B003-949D582F6880}">
  <ds:schemaRefs>
    <ds:schemaRef ds:uri="http://schemas.microsoft.com/sharepoint/v3/contenttype/forms"/>
  </ds:schemaRefs>
</ds:datastoreItem>
</file>

<file path=customXml/itemProps3.xml><?xml version="1.0" encoding="utf-8"?>
<ds:datastoreItem xmlns:ds="http://schemas.openxmlformats.org/officeDocument/2006/customXml" ds:itemID="{A720E5E4-B27B-45E3-9F5A-72F39677BE8A}">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b24bd9d2-b4ed-4cf3-8a53-43a57d808485"/>
    <ds:schemaRef ds:uri="88f681b1-250c-43c0-9e4f-fd378acee53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Woolmark_360.potx</Template>
  <TotalTime>4307</TotalTime>
  <Words>10657</Words>
  <Application>Microsoft Office PowerPoint</Application>
  <PresentationFormat>Custom</PresentationFormat>
  <Paragraphs>1334</Paragraphs>
  <Slides>86</Slides>
  <Notes>86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86</vt:i4>
      </vt:variant>
    </vt:vector>
  </HeadingPairs>
  <TitlesOfParts>
    <vt:vector size="100" baseType="lpstr">
      <vt:lpstr>Arial</vt:lpstr>
      <vt:lpstr>Arial Black</vt:lpstr>
      <vt:lpstr>Arial Nova Light</vt:lpstr>
      <vt:lpstr>Arial Rounded MT Bold</vt:lpstr>
      <vt:lpstr>Calibri</vt:lpstr>
      <vt:lpstr>Calibri Light</vt:lpstr>
      <vt:lpstr>Courier New</vt:lpstr>
      <vt:lpstr>Lato Light</vt:lpstr>
      <vt:lpstr>Noto Sans Symbols</vt:lpstr>
      <vt:lpstr>Poppins</vt:lpstr>
      <vt:lpstr>Symbol</vt:lpstr>
      <vt:lpstr>Front and back cove</vt:lpstr>
      <vt:lpstr>Internal slides</vt:lpstr>
      <vt:lpstr>Office Theme</vt:lpstr>
      <vt:lpstr>It’s fly time!™</vt:lpstr>
      <vt:lpstr>Today’s program</vt:lpstr>
      <vt:lpstr>Today’s deliverer</vt:lpstr>
      <vt:lpstr>Today’s program</vt:lpstr>
      <vt:lpstr>What we will cover - prevention</vt:lpstr>
      <vt:lpstr>When flystrike risk is highest</vt:lpstr>
      <vt:lpstr>Conditions required for flystrike</vt:lpstr>
      <vt:lpstr>Weather conditions</vt:lpstr>
      <vt:lpstr>Favourable weather conditions for flies</vt:lpstr>
      <vt:lpstr>Presence of flies</vt:lpstr>
      <vt:lpstr>Presence of susceptible sheep</vt:lpstr>
      <vt:lpstr>What makes sheep susceptible to flystrike</vt:lpstr>
      <vt:lpstr>Susceptible sheep may have:</vt:lpstr>
      <vt:lpstr>Other risk factors</vt:lpstr>
      <vt:lpstr>Other risk factors</vt:lpstr>
      <vt:lpstr>Other risk factors</vt:lpstr>
      <vt:lpstr>How to prevent flystrike</vt:lpstr>
      <vt:lpstr>PowerPoint Presentation</vt:lpstr>
      <vt:lpstr>Classing</vt:lpstr>
      <vt:lpstr>Class out high risk sheep</vt:lpstr>
      <vt:lpstr>Class out high risk sheep - examples</vt:lpstr>
      <vt:lpstr>Lamb marking - Mulesing</vt:lpstr>
      <vt:lpstr>Lamb marking - Tail docking</vt:lpstr>
      <vt:lpstr>Lamb marking - Tail docking</vt:lpstr>
      <vt:lpstr>Shearing and crutching</vt:lpstr>
      <vt:lpstr>Applying preventative chemicals</vt:lpstr>
      <vt:lpstr>Applying preventative chemicals</vt:lpstr>
      <vt:lpstr>Effective chemical application</vt:lpstr>
      <vt:lpstr>Chemical groups</vt:lpstr>
      <vt:lpstr>Chemical resistance</vt:lpstr>
      <vt:lpstr>Chemical resistance</vt:lpstr>
      <vt:lpstr>Don’t be fooled…</vt:lpstr>
      <vt:lpstr>Don’t be fooled…</vt:lpstr>
      <vt:lpstr>Indicators of resistance</vt:lpstr>
      <vt:lpstr>Limit or prevent chemical resistance</vt:lpstr>
      <vt:lpstr>Resistance testing</vt:lpstr>
      <vt:lpstr>Three considerations for chemical rotation</vt:lpstr>
      <vt:lpstr>Chemical resistance is complex</vt:lpstr>
      <vt:lpstr>PowerPoint Presentation</vt:lpstr>
      <vt:lpstr>Reducing scouring risk and dags</vt:lpstr>
      <vt:lpstr>Reducing scouring risk and dags</vt:lpstr>
      <vt:lpstr>Careful selection of paddocks helps manage flystrike</vt:lpstr>
      <vt:lpstr>Reducing the presence of flies</vt:lpstr>
      <vt:lpstr>Reducing the presence of flies</vt:lpstr>
      <vt:lpstr>PowerPoint Presentation</vt:lpstr>
      <vt:lpstr>Take to the farm messages</vt:lpstr>
      <vt:lpstr>Take to the farm messages</vt:lpstr>
      <vt:lpstr>Questions</vt:lpstr>
      <vt:lpstr>Progress check</vt:lpstr>
      <vt:lpstr>What we will cover - monitoring</vt:lpstr>
      <vt:lpstr>Why monitoring is important</vt:lpstr>
      <vt:lpstr>The aim of monitoring</vt:lpstr>
      <vt:lpstr>How to monitor for flystrike</vt:lpstr>
      <vt:lpstr>Monitor conditions required for flystrike</vt:lpstr>
      <vt:lpstr>Monitor flystrike in sheep</vt:lpstr>
      <vt:lpstr>Signs of flystrike</vt:lpstr>
      <vt:lpstr>Covert flystrike</vt:lpstr>
      <vt:lpstr>Early detectable flystrike</vt:lpstr>
      <vt:lpstr>Early detectable flystrike</vt:lpstr>
      <vt:lpstr>Advanced flystrike</vt:lpstr>
      <vt:lpstr>Monitor conditions required for flystrike</vt:lpstr>
      <vt:lpstr>Monitor fly populations</vt:lpstr>
      <vt:lpstr>Monitor fly populations – adult flies</vt:lpstr>
      <vt:lpstr>Monitor fly populations - blowfly larvae</vt:lpstr>
      <vt:lpstr>Monitor conditions required for flystrike</vt:lpstr>
      <vt:lpstr>Monitor weather conditions</vt:lpstr>
      <vt:lpstr>PowerPoint Presentation</vt:lpstr>
      <vt:lpstr>Monitor conditions required for flystrike</vt:lpstr>
      <vt:lpstr>Take to the farm messages</vt:lpstr>
      <vt:lpstr>Questions</vt:lpstr>
      <vt:lpstr>Progress check</vt:lpstr>
      <vt:lpstr>What we will cover - treatment</vt:lpstr>
      <vt:lpstr>How to treat flystruck sheep</vt:lpstr>
      <vt:lpstr>Steps to follow</vt:lpstr>
      <vt:lpstr>Take to the farm messages</vt:lpstr>
      <vt:lpstr>Progress check</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Lustado</dc:creator>
  <cp:lastModifiedBy>Bridget Peachey</cp:lastModifiedBy>
  <cp:revision>156</cp:revision>
  <cp:lastPrinted>2021-11-18T00:25:06Z</cp:lastPrinted>
  <dcterms:created xsi:type="dcterms:W3CDTF">2015-08-07T13:20:10Z</dcterms:created>
  <dcterms:modified xsi:type="dcterms:W3CDTF">2022-08-31T01:20:17Z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0x01010085FE67CB6736CF479F24BB586DDA54B5</vt:lpwstr>
  </property>
  <property fmtid="{D5CDD505-2E9C-101B-9397-08002B2CF9AE}" pid="3" name="Order">
    <vt:r8>1100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ies>
</file>